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notesMasterIdLst>
    <p:notesMasterId r:id="rId15"/>
  </p:notesMasterIdLst>
  <p:handoutMasterIdLst>
    <p:handoutMasterId r:id="rId16"/>
  </p:handoutMasterIdLst>
  <p:sldIdLst>
    <p:sldId id="288" r:id="rId2"/>
    <p:sldId id="319" r:id="rId3"/>
    <p:sldId id="1162" r:id="rId4"/>
    <p:sldId id="1167" r:id="rId5"/>
    <p:sldId id="1164" r:id="rId6"/>
    <p:sldId id="261" r:id="rId7"/>
    <p:sldId id="259" r:id="rId8"/>
    <p:sldId id="1168" r:id="rId9"/>
    <p:sldId id="322" r:id="rId10"/>
    <p:sldId id="321" r:id="rId11"/>
    <p:sldId id="1166" r:id="rId12"/>
    <p:sldId id="1170" r:id="rId13"/>
    <p:sldId id="325" r:id="rId14"/>
  </p:sldIdLst>
  <p:sldSz cx="12192000" cy="6858000"/>
  <p:notesSz cx="6858000"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sholofelo Ramotsehoa" initials="TR" lastIdx="10" clrIdx="0">
    <p:extLst>
      <p:ext uri="{19B8F6BF-5375-455C-9EA6-DF929625EA0E}">
        <p15:presenceInfo xmlns:p15="http://schemas.microsoft.com/office/powerpoint/2012/main" userId="S-1-5-21-1160977230-1528378625-1234779376-101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8CDC"/>
    <a:srgbClr val="FCEBE0"/>
    <a:srgbClr val="FFD85D"/>
    <a:srgbClr val="9933FF"/>
    <a:srgbClr val="7E36B4"/>
    <a:srgbClr val="EDE2F6"/>
    <a:srgbClr val="FFFAD9"/>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9665CD-8129-43AC-88A0-69299F053DCA}" v="2" dt="2020-11-20T14:44:18.6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okuhle Ndlovu" userId="e458e7e9-5b6b-417d-a761-e496809f4be9" providerId="ADAL" clId="{8F9665CD-8129-43AC-88A0-69299F053DCA}"/>
    <pc:docChg chg="undo custSel delSld modSld">
      <pc:chgData name="Lindokuhle Ndlovu" userId="e458e7e9-5b6b-417d-a761-e496809f4be9" providerId="ADAL" clId="{8F9665CD-8129-43AC-88A0-69299F053DCA}" dt="2020-11-20T14:47:22.129" v="986" actId="1076"/>
      <pc:docMkLst>
        <pc:docMk/>
      </pc:docMkLst>
      <pc:sldChg chg="modSp mod">
        <pc:chgData name="Lindokuhle Ndlovu" userId="e458e7e9-5b6b-417d-a761-e496809f4be9" providerId="ADAL" clId="{8F9665CD-8129-43AC-88A0-69299F053DCA}" dt="2020-11-19T07:09:14.133" v="864" actId="20577"/>
        <pc:sldMkLst>
          <pc:docMk/>
          <pc:sldMk cId="2198752572" sldId="288"/>
        </pc:sldMkLst>
        <pc:spChg chg="mod">
          <ac:chgData name="Lindokuhle Ndlovu" userId="e458e7e9-5b6b-417d-a761-e496809f4be9" providerId="ADAL" clId="{8F9665CD-8129-43AC-88A0-69299F053DCA}" dt="2020-11-19T07:09:14.133" v="864" actId="20577"/>
          <ac:spMkLst>
            <pc:docMk/>
            <pc:sldMk cId="2198752572" sldId="288"/>
            <ac:spMk id="12" creationId="{00000000-0000-0000-0000-000000000000}"/>
          </ac:spMkLst>
        </pc:spChg>
        <pc:picChg chg="mod">
          <ac:chgData name="Lindokuhle Ndlovu" userId="e458e7e9-5b6b-417d-a761-e496809f4be9" providerId="ADAL" clId="{8F9665CD-8129-43AC-88A0-69299F053DCA}" dt="2020-11-19T07:09:02.329" v="852" actId="1076"/>
          <ac:picMkLst>
            <pc:docMk/>
            <pc:sldMk cId="2198752572" sldId="288"/>
            <ac:picMk id="4" creationId="{00000000-0000-0000-0000-000000000000}"/>
          </ac:picMkLst>
        </pc:picChg>
      </pc:sldChg>
      <pc:sldChg chg="modSp">
        <pc:chgData name="Lindokuhle Ndlovu" userId="e458e7e9-5b6b-417d-a761-e496809f4be9" providerId="ADAL" clId="{8F9665CD-8129-43AC-88A0-69299F053DCA}" dt="2020-11-16T14:21:45.973" v="624" actId="478"/>
        <pc:sldMkLst>
          <pc:docMk/>
          <pc:sldMk cId="3552552323" sldId="319"/>
        </pc:sldMkLst>
        <pc:graphicFrameChg chg="mod">
          <ac:chgData name="Lindokuhle Ndlovu" userId="e458e7e9-5b6b-417d-a761-e496809f4be9" providerId="ADAL" clId="{8F9665CD-8129-43AC-88A0-69299F053DCA}" dt="2020-11-16T14:21:45.973" v="624" actId="478"/>
          <ac:graphicFrameMkLst>
            <pc:docMk/>
            <pc:sldMk cId="3552552323" sldId="319"/>
            <ac:graphicFrameMk id="63" creationId="{EBA1D68E-DB50-465D-B6AD-6A90E2937384}"/>
          </ac:graphicFrameMkLst>
        </pc:graphicFrameChg>
      </pc:sldChg>
      <pc:sldChg chg="del">
        <pc:chgData name="Lindokuhle Ndlovu" userId="e458e7e9-5b6b-417d-a761-e496809f4be9" providerId="ADAL" clId="{8F9665CD-8129-43AC-88A0-69299F053DCA}" dt="2020-11-16T14:17:40.037" v="579" actId="2696"/>
        <pc:sldMkLst>
          <pc:docMk/>
          <pc:sldMk cId="4196937106" sldId="320"/>
        </pc:sldMkLst>
      </pc:sldChg>
      <pc:sldChg chg="modSp mod">
        <pc:chgData name="Lindokuhle Ndlovu" userId="e458e7e9-5b6b-417d-a761-e496809f4be9" providerId="ADAL" clId="{8F9665CD-8129-43AC-88A0-69299F053DCA}" dt="2020-11-20T14:42:40.548" v="953" actId="20577"/>
        <pc:sldMkLst>
          <pc:docMk/>
          <pc:sldMk cId="3407953053" sldId="321"/>
        </pc:sldMkLst>
        <pc:spChg chg="mod">
          <ac:chgData name="Lindokuhle Ndlovu" userId="e458e7e9-5b6b-417d-a761-e496809f4be9" providerId="ADAL" clId="{8F9665CD-8129-43AC-88A0-69299F053DCA}" dt="2020-11-20T14:42:26.416" v="944" actId="20577"/>
          <ac:spMkLst>
            <pc:docMk/>
            <pc:sldMk cId="3407953053" sldId="321"/>
            <ac:spMk id="2" creationId="{61EA697C-8814-4A78-8556-4098863EEFBF}"/>
          </ac:spMkLst>
        </pc:spChg>
        <pc:spChg chg="mod">
          <ac:chgData name="Lindokuhle Ndlovu" userId="e458e7e9-5b6b-417d-a761-e496809f4be9" providerId="ADAL" clId="{8F9665CD-8129-43AC-88A0-69299F053DCA}" dt="2020-11-20T14:42:40.548" v="953" actId="20577"/>
          <ac:spMkLst>
            <pc:docMk/>
            <pc:sldMk cId="3407953053" sldId="321"/>
            <ac:spMk id="4" creationId="{DECC5869-9D47-460E-A31A-8D212BC01039}"/>
          </ac:spMkLst>
        </pc:spChg>
        <pc:spChg chg="mod">
          <ac:chgData name="Lindokuhle Ndlovu" userId="e458e7e9-5b6b-417d-a761-e496809f4be9" providerId="ADAL" clId="{8F9665CD-8129-43AC-88A0-69299F053DCA}" dt="2020-11-20T14:42:16.196" v="939" actId="20577"/>
          <ac:spMkLst>
            <pc:docMk/>
            <pc:sldMk cId="3407953053" sldId="321"/>
            <ac:spMk id="72" creationId="{0FE9FFD7-F220-42C2-9D63-7B31D661534A}"/>
          </ac:spMkLst>
        </pc:spChg>
        <pc:spChg chg="mod">
          <ac:chgData name="Lindokuhle Ndlovu" userId="e458e7e9-5b6b-417d-a761-e496809f4be9" providerId="ADAL" clId="{8F9665CD-8129-43AC-88A0-69299F053DCA}" dt="2020-11-20T14:41:24.623" v="902" actId="20577"/>
          <ac:spMkLst>
            <pc:docMk/>
            <pc:sldMk cId="3407953053" sldId="321"/>
            <ac:spMk id="76" creationId="{9F046E78-92D1-4A6A-92E5-234DF3A6C346}"/>
          </ac:spMkLst>
        </pc:spChg>
      </pc:sldChg>
      <pc:sldChg chg="modSp mod">
        <pc:chgData name="Lindokuhle Ndlovu" userId="e458e7e9-5b6b-417d-a761-e496809f4be9" providerId="ADAL" clId="{8F9665CD-8129-43AC-88A0-69299F053DCA}" dt="2020-11-17T14:08:25.918" v="664" actId="20577"/>
        <pc:sldMkLst>
          <pc:docMk/>
          <pc:sldMk cId="271597518" sldId="322"/>
        </pc:sldMkLst>
        <pc:spChg chg="mod">
          <ac:chgData name="Lindokuhle Ndlovu" userId="e458e7e9-5b6b-417d-a761-e496809f4be9" providerId="ADAL" clId="{8F9665CD-8129-43AC-88A0-69299F053DCA}" dt="2020-11-17T14:08:25.918" v="664" actId="20577"/>
          <ac:spMkLst>
            <pc:docMk/>
            <pc:sldMk cId="271597518" sldId="322"/>
            <ac:spMk id="2" creationId="{02D6C8B8-6FFA-4E94-B81F-EF639BA3B3BB}"/>
          </ac:spMkLst>
        </pc:spChg>
      </pc:sldChg>
      <pc:sldChg chg="del">
        <pc:chgData name="Lindokuhle Ndlovu" userId="e458e7e9-5b6b-417d-a761-e496809f4be9" providerId="ADAL" clId="{8F9665CD-8129-43AC-88A0-69299F053DCA}" dt="2020-11-16T14:17:50.022" v="580" actId="2696"/>
        <pc:sldMkLst>
          <pc:docMk/>
          <pc:sldMk cId="1797881140" sldId="324"/>
        </pc:sldMkLst>
      </pc:sldChg>
      <pc:sldChg chg="addSp delSp modSp mod">
        <pc:chgData name="Lindokuhle Ndlovu" userId="e458e7e9-5b6b-417d-a761-e496809f4be9" providerId="ADAL" clId="{8F9665CD-8129-43AC-88A0-69299F053DCA}" dt="2020-11-20T14:47:22.129" v="986" actId="1076"/>
        <pc:sldMkLst>
          <pc:docMk/>
          <pc:sldMk cId="1472078324" sldId="325"/>
        </pc:sldMkLst>
        <pc:spChg chg="mod">
          <ac:chgData name="Lindokuhle Ndlovu" userId="e458e7e9-5b6b-417d-a761-e496809f4be9" providerId="ADAL" clId="{8F9665CD-8129-43AC-88A0-69299F053DCA}" dt="2020-11-20T14:46:53.435" v="981" actId="20577"/>
          <ac:spMkLst>
            <pc:docMk/>
            <pc:sldMk cId="1472078324" sldId="325"/>
            <ac:spMk id="6" creationId="{0B5C05C8-65C6-4721-9B9A-60F75410E77E}"/>
          </ac:spMkLst>
        </pc:spChg>
        <pc:graphicFrameChg chg="add mod modGraphic">
          <ac:chgData name="Lindokuhle Ndlovu" userId="e458e7e9-5b6b-417d-a761-e496809f4be9" providerId="ADAL" clId="{8F9665CD-8129-43AC-88A0-69299F053DCA}" dt="2020-11-20T14:47:22.129" v="986" actId="1076"/>
          <ac:graphicFrameMkLst>
            <pc:docMk/>
            <pc:sldMk cId="1472078324" sldId="325"/>
            <ac:graphicFrameMk id="12" creationId="{1E4A7E21-C5B3-4ABF-9561-98469D51E70E}"/>
          </ac:graphicFrameMkLst>
        </pc:graphicFrameChg>
        <pc:picChg chg="del">
          <ac:chgData name="Lindokuhle Ndlovu" userId="e458e7e9-5b6b-417d-a761-e496809f4be9" providerId="ADAL" clId="{8F9665CD-8129-43AC-88A0-69299F053DCA}" dt="2020-11-20T09:49:48.855" v="892" actId="478"/>
          <ac:picMkLst>
            <pc:docMk/>
            <pc:sldMk cId="1472078324" sldId="325"/>
            <ac:picMk id="2" creationId="{F723C78D-CD67-4084-B2AF-941DC51A4C72}"/>
          </ac:picMkLst>
        </pc:picChg>
        <pc:picChg chg="add mod">
          <ac:chgData name="Lindokuhle Ndlovu" userId="e458e7e9-5b6b-417d-a761-e496809f4be9" providerId="ADAL" clId="{8F9665CD-8129-43AC-88A0-69299F053DCA}" dt="2020-11-20T14:47:16.904" v="985" actId="1076"/>
          <ac:picMkLst>
            <pc:docMk/>
            <pc:sldMk cId="1472078324" sldId="325"/>
            <ac:picMk id="14" creationId="{CAF43099-E3DA-465F-B72B-63AE23F081EC}"/>
          </ac:picMkLst>
        </pc:picChg>
      </pc:sldChg>
      <pc:sldChg chg="addSp delSp modSp del mod">
        <pc:chgData name="Lindokuhle Ndlovu" userId="e458e7e9-5b6b-417d-a761-e496809f4be9" providerId="ADAL" clId="{8F9665CD-8129-43AC-88A0-69299F053DCA}" dt="2020-11-16T14:02:01.017" v="96" actId="47"/>
        <pc:sldMkLst>
          <pc:docMk/>
          <pc:sldMk cId="710064649" sldId="470"/>
        </pc:sldMkLst>
        <pc:spChg chg="del mod">
          <ac:chgData name="Lindokuhle Ndlovu" userId="e458e7e9-5b6b-417d-a761-e496809f4be9" providerId="ADAL" clId="{8F9665CD-8129-43AC-88A0-69299F053DCA}" dt="2020-11-16T13:59:01.346" v="31" actId="478"/>
          <ac:spMkLst>
            <pc:docMk/>
            <pc:sldMk cId="710064649" sldId="470"/>
            <ac:spMk id="3" creationId="{00000000-0000-0000-0000-000000000000}"/>
          </ac:spMkLst>
        </pc:spChg>
        <pc:spChg chg="add del mod">
          <ac:chgData name="Lindokuhle Ndlovu" userId="e458e7e9-5b6b-417d-a761-e496809f4be9" providerId="ADAL" clId="{8F9665CD-8129-43AC-88A0-69299F053DCA}" dt="2020-11-16T13:59:11.553" v="32" actId="22"/>
          <ac:spMkLst>
            <pc:docMk/>
            <pc:sldMk cId="710064649" sldId="470"/>
            <ac:spMk id="6" creationId="{5C8341D6-9622-4242-A9D4-559FC1CD817F}"/>
          </ac:spMkLst>
        </pc:spChg>
        <pc:spChg chg="add mod">
          <ac:chgData name="Lindokuhle Ndlovu" userId="e458e7e9-5b6b-417d-a761-e496809f4be9" providerId="ADAL" clId="{8F9665CD-8129-43AC-88A0-69299F053DCA}" dt="2020-11-16T13:59:24.630" v="57" actId="20577"/>
          <ac:spMkLst>
            <pc:docMk/>
            <pc:sldMk cId="710064649" sldId="470"/>
            <ac:spMk id="7" creationId="{10A624B0-5D60-4F93-97D8-70CE594239F4}"/>
          </ac:spMkLst>
        </pc:spChg>
        <pc:spChg chg="add del ord">
          <ac:chgData name="Lindokuhle Ndlovu" userId="e458e7e9-5b6b-417d-a761-e496809f4be9" providerId="ADAL" clId="{8F9665CD-8129-43AC-88A0-69299F053DCA}" dt="2020-11-16T14:00:29.895" v="60" actId="478"/>
          <ac:spMkLst>
            <pc:docMk/>
            <pc:sldMk cId="710064649" sldId="470"/>
            <ac:spMk id="8" creationId="{7C0DD1C6-19E4-444A-A784-434B91D0BCA0}"/>
          </ac:spMkLst>
        </pc:spChg>
      </pc:sldChg>
      <pc:sldChg chg="del">
        <pc:chgData name="Lindokuhle Ndlovu" userId="e458e7e9-5b6b-417d-a761-e496809f4be9" providerId="ADAL" clId="{8F9665CD-8129-43AC-88A0-69299F053DCA}" dt="2020-11-16T14:19:38.718" v="581" actId="2696"/>
        <pc:sldMkLst>
          <pc:docMk/>
          <pc:sldMk cId="1920891674" sldId="1161"/>
        </pc:sldMkLst>
      </pc:sldChg>
      <pc:sldChg chg="modSp mod">
        <pc:chgData name="Lindokuhle Ndlovu" userId="e458e7e9-5b6b-417d-a761-e496809f4be9" providerId="ADAL" clId="{8F9665CD-8129-43AC-88A0-69299F053DCA}" dt="2020-11-20T14:43:22.707" v="954" actId="20577"/>
        <pc:sldMkLst>
          <pc:docMk/>
          <pc:sldMk cId="3803433979" sldId="1164"/>
        </pc:sldMkLst>
        <pc:spChg chg="mod">
          <ac:chgData name="Lindokuhle Ndlovu" userId="e458e7e9-5b6b-417d-a761-e496809f4be9" providerId="ADAL" clId="{8F9665CD-8129-43AC-88A0-69299F053DCA}" dt="2020-11-20T14:43:22.707" v="954" actId="20577"/>
          <ac:spMkLst>
            <pc:docMk/>
            <pc:sldMk cId="3803433979" sldId="1164"/>
            <ac:spMk id="9" creationId="{B4806AC6-0CD4-4176-8C35-B68A32463A5F}"/>
          </ac:spMkLst>
        </pc:spChg>
        <pc:spChg chg="mod">
          <ac:chgData name="Lindokuhle Ndlovu" userId="e458e7e9-5b6b-417d-a761-e496809f4be9" providerId="ADAL" clId="{8F9665CD-8129-43AC-88A0-69299F053DCA}" dt="2020-11-19T10:09:32.571" v="884" actId="20577"/>
          <ac:spMkLst>
            <pc:docMk/>
            <pc:sldMk cId="3803433979" sldId="1164"/>
            <ac:spMk id="23" creationId="{E6FC7668-D042-46F7-88BA-5681F940EE5B}"/>
          </ac:spMkLst>
        </pc:spChg>
      </pc:sldChg>
      <pc:sldChg chg="modSp mod">
        <pc:chgData name="Lindokuhle Ndlovu" userId="e458e7e9-5b6b-417d-a761-e496809f4be9" providerId="ADAL" clId="{8F9665CD-8129-43AC-88A0-69299F053DCA}" dt="2020-11-19T09:37:17.512" v="882" actId="20577"/>
        <pc:sldMkLst>
          <pc:docMk/>
          <pc:sldMk cId="2736787487" sldId="1166"/>
        </pc:sldMkLst>
        <pc:spChg chg="mod">
          <ac:chgData name="Lindokuhle Ndlovu" userId="e458e7e9-5b6b-417d-a761-e496809f4be9" providerId="ADAL" clId="{8F9665CD-8129-43AC-88A0-69299F053DCA}" dt="2020-11-19T09:37:17.512" v="882" actId="20577"/>
          <ac:spMkLst>
            <pc:docMk/>
            <pc:sldMk cId="2736787487" sldId="1166"/>
            <ac:spMk id="2" creationId="{02D6C8B8-6FFA-4E94-B81F-EF639BA3B3BB}"/>
          </ac:spMkLst>
        </pc:spChg>
      </pc:sldChg>
      <pc:sldChg chg="modSp mod">
        <pc:chgData name="Lindokuhle Ndlovu" userId="e458e7e9-5b6b-417d-a761-e496809f4be9" providerId="ADAL" clId="{8F9665CD-8129-43AC-88A0-69299F053DCA}" dt="2020-11-20T14:43:31.161" v="955" actId="20577"/>
        <pc:sldMkLst>
          <pc:docMk/>
          <pc:sldMk cId="2362095676" sldId="1167"/>
        </pc:sldMkLst>
        <pc:spChg chg="mod">
          <ac:chgData name="Lindokuhle Ndlovu" userId="e458e7e9-5b6b-417d-a761-e496809f4be9" providerId="ADAL" clId="{8F9665CD-8129-43AC-88A0-69299F053DCA}" dt="2020-11-20T14:43:31.161" v="955" actId="20577"/>
          <ac:spMkLst>
            <pc:docMk/>
            <pc:sldMk cId="2362095676" sldId="1167"/>
            <ac:spMk id="22" creationId="{C7C192BB-6872-4663-99DD-AE1A43CF16D9}"/>
          </ac:spMkLst>
        </pc:spChg>
      </pc:sldChg>
      <pc:sldChg chg="addSp delSp modSp mod">
        <pc:chgData name="Lindokuhle Ndlovu" userId="e458e7e9-5b6b-417d-a761-e496809f4be9" providerId="ADAL" clId="{8F9665CD-8129-43AC-88A0-69299F053DCA}" dt="2020-11-19T09:17:44.023" v="874" actId="20577"/>
        <pc:sldMkLst>
          <pc:docMk/>
          <pc:sldMk cId="178220278" sldId="1168"/>
        </pc:sldMkLst>
        <pc:spChg chg="mod">
          <ac:chgData name="Lindokuhle Ndlovu" userId="e458e7e9-5b6b-417d-a761-e496809f4be9" providerId="ADAL" clId="{8F9665CD-8129-43AC-88A0-69299F053DCA}" dt="2020-11-16T14:17:26.472" v="578" actId="20577"/>
          <ac:spMkLst>
            <pc:docMk/>
            <pc:sldMk cId="178220278" sldId="1168"/>
            <ac:spMk id="7" creationId="{00000000-0000-0000-0000-000000000000}"/>
          </ac:spMkLst>
        </pc:spChg>
        <pc:spChg chg="del">
          <ac:chgData name="Lindokuhle Ndlovu" userId="e458e7e9-5b6b-417d-a761-e496809f4be9" providerId="ADAL" clId="{8F9665CD-8129-43AC-88A0-69299F053DCA}" dt="2020-11-16T14:00:51.382" v="65" actId="478"/>
          <ac:spMkLst>
            <pc:docMk/>
            <pc:sldMk cId="178220278" sldId="1168"/>
            <ac:spMk id="14" creationId="{CE3A26DA-6005-4AA6-9A03-EF91EC229098}"/>
          </ac:spMkLst>
        </pc:spChg>
        <pc:spChg chg="add mod">
          <ac:chgData name="Lindokuhle Ndlovu" userId="e458e7e9-5b6b-417d-a761-e496809f4be9" providerId="ADAL" clId="{8F9665CD-8129-43AC-88A0-69299F053DCA}" dt="2020-11-19T09:17:44.023" v="874" actId="20577"/>
          <ac:spMkLst>
            <pc:docMk/>
            <pc:sldMk cId="178220278" sldId="1168"/>
            <ac:spMk id="28" creationId="{F7123BDA-33B6-4121-9300-FD14CDF97C9E}"/>
          </ac:spMkLst>
        </pc:spChg>
        <pc:spChg chg="add del mod">
          <ac:chgData name="Lindokuhle Ndlovu" userId="e458e7e9-5b6b-417d-a761-e496809f4be9" providerId="ADAL" clId="{8F9665CD-8129-43AC-88A0-69299F053DCA}" dt="2020-11-16T14:01:27.102" v="75"/>
          <ac:spMkLst>
            <pc:docMk/>
            <pc:sldMk cId="178220278" sldId="1168"/>
            <ac:spMk id="33" creationId="{519CC46B-3793-457D-9ECB-6CE12D41B685}"/>
          </ac:spMkLst>
        </pc:spChg>
        <pc:spChg chg="add del mod">
          <ac:chgData name="Lindokuhle Ndlovu" userId="e458e7e9-5b6b-417d-a761-e496809f4be9" providerId="ADAL" clId="{8F9665CD-8129-43AC-88A0-69299F053DCA}" dt="2020-11-16T14:01:27.102" v="75"/>
          <ac:spMkLst>
            <pc:docMk/>
            <pc:sldMk cId="178220278" sldId="1168"/>
            <ac:spMk id="34" creationId="{813B0259-AD03-4A44-8983-55A29385D80B}"/>
          </ac:spMkLst>
        </pc:spChg>
        <pc:spChg chg="add del mod">
          <ac:chgData name="Lindokuhle Ndlovu" userId="e458e7e9-5b6b-417d-a761-e496809f4be9" providerId="ADAL" clId="{8F9665CD-8129-43AC-88A0-69299F053DCA}" dt="2020-11-16T14:01:27.102" v="75"/>
          <ac:spMkLst>
            <pc:docMk/>
            <pc:sldMk cId="178220278" sldId="1168"/>
            <ac:spMk id="40" creationId="{55FE0D16-B972-44D9-8876-6320E58D5DA3}"/>
          </ac:spMkLst>
        </pc:spChg>
        <pc:spChg chg="add del mod">
          <ac:chgData name="Lindokuhle Ndlovu" userId="e458e7e9-5b6b-417d-a761-e496809f4be9" providerId="ADAL" clId="{8F9665CD-8129-43AC-88A0-69299F053DCA}" dt="2020-11-16T14:01:27.102" v="75"/>
          <ac:spMkLst>
            <pc:docMk/>
            <pc:sldMk cId="178220278" sldId="1168"/>
            <ac:spMk id="41" creationId="{D6C15ED5-4FA9-4014-9982-B4EADE627275}"/>
          </ac:spMkLst>
        </pc:spChg>
        <pc:spChg chg="add del mod">
          <ac:chgData name="Lindokuhle Ndlovu" userId="e458e7e9-5b6b-417d-a761-e496809f4be9" providerId="ADAL" clId="{8F9665CD-8129-43AC-88A0-69299F053DCA}" dt="2020-11-16T14:01:27.102" v="75"/>
          <ac:spMkLst>
            <pc:docMk/>
            <pc:sldMk cId="178220278" sldId="1168"/>
            <ac:spMk id="42" creationId="{D0E760FD-47EF-4CB5-B414-1F23F4F1C7F2}"/>
          </ac:spMkLst>
        </pc:spChg>
        <pc:spChg chg="add del mod">
          <ac:chgData name="Lindokuhle Ndlovu" userId="e458e7e9-5b6b-417d-a761-e496809f4be9" providerId="ADAL" clId="{8F9665CD-8129-43AC-88A0-69299F053DCA}" dt="2020-11-16T14:01:27.102" v="75"/>
          <ac:spMkLst>
            <pc:docMk/>
            <pc:sldMk cId="178220278" sldId="1168"/>
            <ac:spMk id="43" creationId="{A691B323-20FF-40E1-BC4F-C38D7BE818E3}"/>
          </ac:spMkLst>
        </pc:spChg>
        <pc:spChg chg="add del mod">
          <ac:chgData name="Lindokuhle Ndlovu" userId="e458e7e9-5b6b-417d-a761-e496809f4be9" providerId="ADAL" clId="{8F9665CD-8129-43AC-88A0-69299F053DCA}" dt="2020-11-16T14:01:27.102" v="75"/>
          <ac:spMkLst>
            <pc:docMk/>
            <pc:sldMk cId="178220278" sldId="1168"/>
            <ac:spMk id="44" creationId="{8E4FB12A-A427-4A89-A08F-57A3CAB073E5}"/>
          </ac:spMkLst>
        </pc:spChg>
        <pc:spChg chg="add del mod">
          <ac:chgData name="Lindokuhle Ndlovu" userId="e458e7e9-5b6b-417d-a761-e496809f4be9" providerId="ADAL" clId="{8F9665CD-8129-43AC-88A0-69299F053DCA}" dt="2020-11-16T14:01:27.102" v="75"/>
          <ac:spMkLst>
            <pc:docMk/>
            <pc:sldMk cId="178220278" sldId="1168"/>
            <ac:spMk id="45" creationId="{97CA1502-A23C-4566-8028-29E97BFFC8D8}"/>
          </ac:spMkLst>
        </pc:spChg>
        <pc:spChg chg="add del mod">
          <ac:chgData name="Lindokuhle Ndlovu" userId="e458e7e9-5b6b-417d-a761-e496809f4be9" providerId="ADAL" clId="{8F9665CD-8129-43AC-88A0-69299F053DCA}" dt="2020-11-16T14:01:27.102" v="75"/>
          <ac:spMkLst>
            <pc:docMk/>
            <pc:sldMk cId="178220278" sldId="1168"/>
            <ac:spMk id="46" creationId="{06BE35CD-0F9D-4A22-812C-282521768655}"/>
          </ac:spMkLst>
        </pc:spChg>
        <pc:spChg chg="add del mod">
          <ac:chgData name="Lindokuhle Ndlovu" userId="e458e7e9-5b6b-417d-a761-e496809f4be9" providerId="ADAL" clId="{8F9665CD-8129-43AC-88A0-69299F053DCA}" dt="2020-11-16T14:01:27.102" v="75"/>
          <ac:spMkLst>
            <pc:docMk/>
            <pc:sldMk cId="178220278" sldId="1168"/>
            <ac:spMk id="47" creationId="{DFBE8B27-DC5B-4A71-AD0D-9CE6E59D5E72}"/>
          </ac:spMkLst>
        </pc:spChg>
        <pc:spChg chg="add del mod">
          <ac:chgData name="Lindokuhle Ndlovu" userId="e458e7e9-5b6b-417d-a761-e496809f4be9" providerId="ADAL" clId="{8F9665CD-8129-43AC-88A0-69299F053DCA}" dt="2020-11-16T14:01:27.102" v="75"/>
          <ac:spMkLst>
            <pc:docMk/>
            <pc:sldMk cId="178220278" sldId="1168"/>
            <ac:spMk id="48" creationId="{3AF3C4A0-2DB7-4B5E-9C27-D28C2B5CECE0}"/>
          </ac:spMkLst>
        </pc:spChg>
        <pc:spChg chg="add del mod">
          <ac:chgData name="Lindokuhle Ndlovu" userId="e458e7e9-5b6b-417d-a761-e496809f4be9" providerId="ADAL" clId="{8F9665CD-8129-43AC-88A0-69299F053DCA}" dt="2020-11-16T14:01:27.102" v="75"/>
          <ac:spMkLst>
            <pc:docMk/>
            <pc:sldMk cId="178220278" sldId="1168"/>
            <ac:spMk id="49" creationId="{A68B82CB-D610-4955-B238-344D3AC3395A}"/>
          </ac:spMkLst>
        </pc:spChg>
        <pc:spChg chg="add del mod">
          <ac:chgData name="Lindokuhle Ndlovu" userId="e458e7e9-5b6b-417d-a761-e496809f4be9" providerId="ADAL" clId="{8F9665CD-8129-43AC-88A0-69299F053DCA}" dt="2020-11-16T14:01:27.102" v="75"/>
          <ac:spMkLst>
            <pc:docMk/>
            <pc:sldMk cId="178220278" sldId="1168"/>
            <ac:spMk id="50" creationId="{D6B11890-5804-4E09-979E-F7CB17009419}"/>
          </ac:spMkLst>
        </pc:spChg>
        <pc:spChg chg="add del mod">
          <ac:chgData name="Lindokuhle Ndlovu" userId="e458e7e9-5b6b-417d-a761-e496809f4be9" providerId="ADAL" clId="{8F9665CD-8129-43AC-88A0-69299F053DCA}" dt="2020-11-16T14:01:27.102" v="75"/>
          <ac:spMkLst>
            <pc:docMk/>
            <pc:sldMk cId="178220278" sldId="1168"/>
            <ac:spMk id="51" creationId="{3289DF0B-10A7-4CEF-8FD8-6F5AD1630125}"/>
          </ac:spMkLst>
        </pc:spChg>
        <pc:spChg chg="add del mod">
          <ac:chgData name="Lindokuhle Ndlovu" userId="e458e7e9-5b6b-417d-a761-e496809f4be9" providerId="ADAL" clId="{8F9665CD-8129-43AC-88A0-69299F053DCA}" dt="2020-11-16T14:01:27.102" v="75"/>
          <ac:spMkLst>
            <pc:docMk/>
            <pc:sldMk cId="178220278" sldId="1168"/>
            <ac:spMk id="52" creationId="{0FEB176D-79A1-4548-85D4-E7DA1617970A}"/>
          </ac:spMkLst>
        </pc:spChg>
        <pc:spChg chg="add del mod">
          <ac:chgData name="Lindokuhle Ndlovu" userId="e458e7e9-5b6b-417d-a761-e496809f4be9" providerId="ADAL" clId="{8F9665CD-8129-43AC-88A0-69299F053DCA}" dt="2020-11-16T14:01:27.102" v="75"/>
          <ac:spMkLst>
            <pc:docMk/>
            <pc:sldMk cId="178220278" sldId="1168"/>
            <ac:spMk id="53" creationId="{0FBDDFE2-7D09-40C6-BAFB-8F8FB69C4B92}"/>
          </ac:spMkLst>
        </pc:spChg>
        <pc:spChg chg="add del mod">
          <ac:chgData name="Lindokuhle Ndlovu" userId="e458e7e9-5b6b-417d-a761-e496809f4be9" providerId="ADAL" clId="{8F9665CD-8129-43AC-88A0-69299F053DCA}" dt="2020-11-16T14:01:27.102" v="75"/>
          <ac:spMkLst>
            <pc:docMk/>
            <pc:sldMk cId="178220278" sldId="1168"/>
            <ac:spMk id="54" creationId="{1C562E79-E49E-4220-AB2B-076733DE06A4}"/>
          </ac:spMkLst>
        </pc:spChg>
        <pc:spChg chg="add del mod">
          <ac:chgData name="Lindokuhle Ndlovu" userId="e458e7e9-5b6b-417d-a761-e496809f4be9" providerId="ADAL" clId="{8F9665CD-8129-43AC-88A0-69299F053DCA}" dt="2020-11-16T14:01:27.102" v="75"/>
          <ac:spMkLst>
            <pc:docMk/>
            <pc:sldMk cId="178220278" sldId="1168"/>
            <ac:spMk id="55" creationId="{0C0A75B8-D4CE-48E9-B541-FE6080BDFBBE}"/>
          </ac:spMkLst>
        </pc:spChg>
        <pc:spChg chg="add del mod">
          <ac:chgData name="Lindokuhle Ndlovu" userId="e458e7e9-5b6b-417d-a761-e496809f4be9" providerId="ADAL" clId="{8F9665CD-8129-43AC-88A0-69299F053DCA}" dt="2020-11-16T14:01:27.102" v="75"/>
          <ac:spMkLst>
            <pc:docMk/>
            <pc:sldMk cId="178220278" sldId="1168"/>
            <ac:spMk id="60" creationId="{F18FF6A4-1E47-45DE-AB66-2DE3927BFA79}"/>
          </ac:spMkLst>
        </pc:spChg>
        <pc:spChg chg="add mod">
          <ac:chgData name="Lindokuhle Ndlovu" userId="e458e7e9-5b6b-417d-a761-e496809f4be9" providerId="ADAL" clId="{8F9665CD-8129-43AC-88A0-69299F053DCA}" dt="2020-11-16T14:03:10.619" v="109" actId="14100"/>
          <ac:spMkLst>
            <pc:docMk/>
            <pc:sldMk cId="178220278" sldId="1168"/>
            <ac:spMk id="61" creationId="{B861AD91-9F9A-4EF4-9A93-1BE05E5B8B2F}"/>
          </ac:spMkLst>
        </pc:spChg>
        <pc:spChg chg="add mod">
          <ac:chgData name="Lindokuhle Ndlovu" userId="e458e7e9-5b6b-417d-a761-e496809f4be9" providerId="ADAL" clId="{8F9665CD-8129-43AC-88A0-69299F053DCA}" dt="2020-11-16T14:03:20.235" v="111" actId="14100"/>
          <ac:spMkLst>
            <pc:docMk/>
            <pc:sldMk cId="178220278" sldId="1168"/>
            <ac:spMk id="62" creationId="{87981093-5FBE-4817-B826-0AE60B94554C}"/>
          </ac:spMkLst>
        </pc:spChg>
        <pc:spChg chg="add mod">
          <ac:chgData name="Lindokuhle Ndlovu" userId="e458e7e9-5b6b-417d-a761-e496809f4be9" providerId="ADAL" clId="{8F9665CD-8129-43AC-88A0-69299F053DCA}" dt="2020-11-16T14:03:59.591" v="120" actId="14100"/>
          <ac:spMkLst>
            <pc:docMk/>
            <pc:sldMk cId="178220278" sldId="1168"/>
            <ac:spMk id="63" creationId="{B8538D0A-269C-4367-8299-904B60EA6C51}"/>
          </ac:spMkLst>
        </pc:spChg>
        <pc:spChg chg="add mod">
          <ac:chgData name="Lindokuhle Ndlovu" userId="e458e7e9-5b6b-417d-a761-e496809f4be9" providerId="ADAL" clId="{8F9665CD-8129-43AC-88A0-69299F053DCA}" dt="2020-11-16T14:04:44.622" v="131" actId="14100"/>
          <ac:spMkLst>
            <pc:docMk/>
            <pc:sldMk cId="178220278" sldId="1168"/>
            <ac:spMk id="64" creationId="{BCB3AF39-5717-4C1B-9D99-74FC6039B651}"/>
          </ac:spMkLst>
        </pc:spChg>
        <pc:spChg chg="add mod">
          <ac:chgData name="Lindokuhle Ndlovu" userId="e458e7e9-5b6b-417d-a761-e496809f4be9" providerId="ADAL" clId="{8F9665CD-8129-43AC-88A0-69299F053DCA}" dt="2020-11-16T14:05:31.912" v="142" actId="1076"/>
          <ac:spMkLst>
            <pc:docMk/>
            <pc:sldMk cId="178220278" sldId="1168"/>
            <ac:spMk id="65" creationId="{02C4A7BE-C38F-48E0-A343-30DD85E5F889}"/>
          </ac:spMkLst>
        </pc:spChg>
        <pc:spChg chg="add mod">
          <ac:chgData name="Lindokuhle Ndlovu" userId="e458e7e9-5b6b-417d-a761-e496809f4be9" providerId="ADAL" clId="{8F9665CD-8129-43AC-88A0-69299F053DCA}" dt="2020-11-16T14:06:04.711" v="149" actId="14100"/>
          <ac:spMkLst>
            <pc:docMk/>
            <pc:sldMk cId="178220278" sldId="1168"/>
            <ac:spMk id="66" creationId="{171E0E2F-F354-4CB3-B4C0-5B1DD267DF02}"/>
          </ac:spMkLst>
        </pc:spChg>
        <pc:spChg chg="add mod">
          <ac:chgData name="Lindokuhle Ndlovu" userId="e458e7e9-5b6b-417d-a761-e496809f4be9" providerId="ADAL" clId="{8F9665CD-8129-43AC-88A0-69299F053DCA}" dt="2020-11-16T14:02:38.923" v="100" actId="14100"/>
          <ac:spMkLst>
            <pc:docMk/>
            <pc:sldMk cId="178220278" sldId="1168"/>
            <ac:spMk id="67" creationId="{74880EF4-9D65-45B0-8D0D-9E69D1323643}"/>
          </ac:spMkLst>
        </pc:spChg>
        <pc:spChg chg="add mod">
          <ac:chgData name="Lindokuhle Ndlovu" userId="e458e7e9-5b6b-417d-a761-e496809f4be9" providerId="ADAL" clId="{8F9665CD-8129-43AC-88A0-69299F053DCA}" dt="2020-11-16T14:02:42.415" v="101" actId="14100"/>
          <ac:spMkLst>
            <pc:docMk/>
            <pc:sldMk cId="178220278" sldId="1168"/>
            <ac:spMk id="68" creationId="{CB71414D-561A-4353-AB3D-91F1DE604120}"/>
          </ac:spMkLst>
        </pc:spChg>
        <pc:spChg chg="add mod">
          <ac:chgData name="Lindokuhle Ndlovu" userId="e458e7e9-5b6b-417d-a761-e496809f4be9" providerId="ADAL" clId="{8F9665CD-8129-43AC-88A0-69299F053DCA}" dt="2020-11-16T14:02:46.051" v="102" actId="14100"/>
          <ac:spMkLst>
            <pc:docMk/>
            <pc:sldMk cId="178220278" sldId="1168"/>
            <ac:spMk id="69" creationId="{381FDB3A-B55A-4379-86C3-F43A11290F2E}"/>
          </ac:spMkLst>
        </pc:spChg>
        <pc:spChg chg="add mod">
          <ac:chgData name="Lindokuhle Ndlovu" userId="e458e7e9-5b6b-417d-a761-e496809f4be9" providerId="ADAL" clId="{8F9665CD-8129-43AC-88A0-69299F053DCA}" dt="2020-11-16T14:04:07.904" v="122" actId="14100"/>
          <ac:spMkLst>
            <pc:docMk/>
            <pc:sldMk cId="178220278" sldId="1168"/>
            <ac:spMk id="70" creationId="{7EF0AF7E-E611-4572-9508-1F95602566C3}"/>
          </ac:spMkLst>
        </pc:spChg>
        <pc:spChg chg="add mod">
          <ac:chgData name="Lindokuhle Ndlovu" userId="e458e7e9-5b6b-417d-a761-e496809f4be9" providerId="ADAL" clId="{8F9665CD-8129-43AC-88A0-69299F053DCA}" dt="2020-11-16T14:05:37.147" v="143" actId="1076"/>
          <ac:spMkLst>
            <pc:docMk/>
            <pc:sldMk cId="178220278" sldId="1168"/>
            <ac:spMk id="71" creationId="{D677E8E0-D9D1-4CE8-B614-8BB1DC2808EC}"/>
          </ac:spMkLst>
        </pc:spChg>
        <pc:spChg chg="add mod">
          <ac:chgData name="Lindokuhle Ndlovu" userId="e458e7e9-5b6b-417d-a761-e496809f4be9" providerId="ADAL" clId="{8F9665CD-8129-43AC-88A0-69299F053DCA}" dt="2020-11-16T14:05:00.481" v="135" actId="1076"/>
          <ac:spMkLst>
            <pc:docMk/>
            <pc:sldMk cId="178220278" sldId="1168"/>
            <ac:spMk id="72" creationId="{F0C1EE6F-8F10-43F6-B279-1B47E817E4BC}"/>
          </ac:spMkLst>
        </pc:spChg>
        <pc:spChg chg="add mod">
          <ac:chgData name="Lindokuhle Ndlovu" userId="e458e7e9-5b6b-417d-a761-e496809f4be9" providerId="ADAL" clId="{8F9665CD-8129-43AC-88A0-69299F053DCA}" dt="2020-11-16T14:06:15.273" v="151" actId="14100"/>
          <ac:spMkLst>
            <pc:docMk/>
            <pc:sldMk cId="178220278" sldId="1168"/>
            <ac:spMk id="73" creationId="{13EAE0A2-9B9A-4F2C-93EB-3E249ECBD943}"/>
          </ac:spMkLst>
        </pc:spChg>
        <pc:spChg chg="add mod">
          <ac:chgData name="Lindokuhle Ndlovu" userId="e458e7e9-5b6b-417d-a761-e496809f4be9" providerId="ADAL" clId="{8F9665CD-8129-43AC-88A0-69299F053DCA}" dt="2020-11-16T14:07:39.876" v="152" actId="1076"/>
          <ac:spMkLst>
            <pc:docMk/>
            <pc:sldMk cId="178220278" sldId="1168"/>
            <ac:spMk id="74" creationId="{07229AE6-5ADD-4826-9506-A1458AA530CB}"/>
          </ac:spMkLst>
        </pc:spChg>
        <pc:spChg chg="add mod">
          <ac:chgData name="Lindokuhle Ndlovu" userId="e458e7e9-5b6b-417d-a761-e496809f4be9" providerId="ADAL" clId="{8F9665CD-8129-43AC-88A0-69299F053DCA}" dt="2020-11-16T14:02:55.116" v="104" actId="14100"/>
          <ac:spMkLst>
            <pc:docMk/>
            <pc:sldMk cId="178220278" sldId="1168"/>
            <ac:spMk id="75" creationId="{C8367722-BEB7-491A-9A85-82286BDBD540}"/>
          </ac:spMkLst>
        </pc:spChg>
        <pc:spChg chg="del">
          <ac:chgData name="Lindokuhle Ndlovu" userId="e458e7e9-5b6b-417d-a761-e496809f4be9" providerId="ADAL" clId="{8F9665CD-8129-43AC-88A0-69299F053DCA}" dt="2020-11-16T14:00:49.307" v="64" actId="478"/>
          <ac:spMkLst>
            <pc:docMk/>
            <pc:sldMk cId="178220278" sldId="1168"/>
            <ac:spMk id="76" creationId="{BF33072A-79E9-4802-AC43-8777187468E6}"/>
          </ac:spMkLst>
        </pc:spChg>
        <pc:spChg chg="add mod">
          <ac:chgData name="Lindokuhle Ndlovu" userId="e458e7e9-5b6b-417d-a761-e496809f4be9" providerId="ADAL" clId="{8F9665CD-8129-43AC-88A0-69299F053DCA}" dt="2020-11-16T14:03:49.089" v="118" actId="14100"/>
          <ac:spMkLst>
            <pc:docMk/>
            <pc:sldMk cId="178220278" sldId="1168"/>
            <ac:spMk id="77" creationId="{195A1649-D569-45C6-8651-C40907A4241A}"/>
          </ac:spMkLst>
        </pc:spChg>
        <pc:spChg chg="del">
          <ac:chgData name="Lindokuhle Ndlovu" userId="e458e7e9-5b6b-417d-a761-e496809f4be9" providerId="ADAL" clId="{8F9665CD-8129-43AC-88A0-69299F053DCA}" dt="2020-11-16T14:00:57.507" v="67" actId="478"/>
          <ac:spMkLst>
            <pc:docMk/>
            <pc:sldMk cId="178220278" sldId="1168"/>
            <ac:spMk id="78" creationId="{DE5DB58F-92E5-4905-B625-2DB42014B358}"/>
          </ac:spMkLst>
        </pc:spChg>
        <pc:spChg chg="add mod">
          <ac:chgData name="Lindokuhle Ndlovu" userId="e458e7e9-5b6b-417d-a761-e496809f4be9" providerId="ADAL" clId="{8F9665CD-8129-43AC-88A0-69299F053DCA}" dt="2020-11-16T14:04:37.793" v="129" actId="14100"/>
          <ac:spMkLst>
            <pc:docMk/>
            <pc:sldMk cId="178220278" sldId="1168"/>
            <ac:spMk id="79" creationId="{7622398F-AD24-4DFF-BA94-CF0206C0898E}"/>
          </ac:spMkLst>
        </pc:spChg>
        <pc:spChg chg="del mod">
          <ac:chgData name="Lindokuhle Ndlovu" userId="e458e7e9-5b6b-417d-a761-e496809f4be9" providerId="ADAL" clId="{8F9665CD-8129-43AC-88A0-69299F053DCA}" dt="2020-11-16T14:00:45.294" v="63" actId="478"/>
          <ac:spMkLst>
            <pc:docMk/>
            <pc:sldMk cId="178220278" sldId="1168"/>
            <ac:spMk id="80" creationId="{A63C356C-15E7-42E0-B2B1-976CEDEA3E2B}"/>
          </ac:spMkLst>
        </pc:spChg>
        <pc:spChg chg="add mod">
          <ac:chgData name="Lindokuhle Ndlovu" userId="e458e7e9-5b6b-417d-a761-e496809f4be9" providerId="ADAL" clId="{8F9665CD-8129-43AC-88A0-69299F053DCA}" dt="2020-11-16T14:05:54.781" v="147" actId="14100"/>
          <ac:spMkLst>
            <pc:docMk/>
            <pc:sldMk cId="178220278" sldId="1168"/>
            <ac:spMk id="81" creationId="{A84912E9-7140-4E55-B9D3-0ADEF66C80E1}"/>
          </ac:spMkLst>
        </pc:spChg>
        <pc:spChg chg="del mod">
          <ac:chgData name="Lindokuhle Ndlovu" userId="e458e7e9-5b6b-417d-a761-e496809f4be9" providerId="ADAL" clId="{8F9665CD-8129-43AC-88A0-69299F053DCA}" dt="2020-11-16T14:01:05.421" v="70" actId="478"/>
          <ac:spMkLst>
            <pc:docMk/>
            <pc:sldMk cId="178220278" sldId="1168"/>
            <ac:spMk id="82" creationId="{EE9F58AC-5DB3-47EC-8B69-651377682177}"/>
          </ac:spMkLst>
        </pc:spChg>
        <pc:spChg chg="del">
          <ac:chgData name="Lindokuhle Ndlovu" userId="e458e7e9-5b6b-417d-a761-e496809f4be9" providerId="ADAL" clId="{8F9665CD-8129-43AC-88A0-69299F053DCA}" dt="2020-11-16T14:00:53.393" v="66" actId="478"/>
          <ac:spMkLst>
            <pc:docMk/>
            <pc:sldMk cId="178220278" sldId="1168"/>
            <ac:spMk id="95" creationId="{2D071CDC-0C4C-4B55-9A12-5F02DDBB6D4E}"/>
          </ac:spMkLst>
        </pc:spChg>
        <pc:spChg chg="del">
          <ac:chgData name="Lindokuhle Ndlovu" userId="e458e7e9-5b6b-417d-a761-e496809f4be9" providerId="ADAL" clId="{8F9665CD-8129-43AC-88A0-69299F053DCA}" dt="2020-11-16T14:00:59.524" v="68" actId="478"/>
          <ac:spMkLst>
            <pc:docMk/>
            <pc:sldMk cId="178220278" sldId="1168"/>
            <ac:spMk id="96" creationId="{1D0851EA-DBFE-490D-97DC-580280A3ECD1}"/>
          </ac:spMkLst>
        </pc:spChg>
        <pc:spChg chg="del">
          <ac:chgData name="Lindokuhle Ndlovu" userId="e458e7e9-5b6b-417d-a761-e496809f4be9" providerId="ADAL" clId="{8F9665CD-8129-43AC-88A0-69299F053DCA}" dt="2020-11-16T14:01:07.174" v="71" actId="478"/>
          <ac:spMkLst>
            <pc:docMk/>
            <pc:sldMk cId="178220278" sldId="1168"/>
            <ac:spMk id="97" creationId="{049F71BC-32C3-4000-ABF7-84B325C216A1}"/>
          </ac:spMkLst>
        </pc:spChg>
        <pc:spChg chg="add mod">
          <ac:chgData name="Lindokuhle Ndlovu" userId="e458e7e9-5b6b-417d-a761-e496809f4be9" providerId="ADAL" clId="{8F9665CD-8129-43AC-88A0-69299F053DCA}" dt="2020-11-16T14:05:26.659" v="141" actId="14100"/>
          <ac:spMkLst>
            <pc:docMk/>
            <pc:sldMk cId="178220278" sldId="1168"/>
            <ac:spMk id="98" creationId="{0B1546A9-871B-411F-B01A-ED10409E516F}"/>
          </ac:spMkLst>
        </pc:spChg>
        <pc:grpChg chg="del">
          <ac:chgData name="Lindokuhle Ndlovu" userId="e458e7e9-5b6b-417d-a761-e496809f4be9" providerId="ADAL" clId="{8F9665CD-8129-43AC-88A0-69299F053DCA}" dt="2020-11-16T14:00:41.015" v="61" actId="478"/>
          <ac:grpSpMkLst>
            <pc:docMk/>
            <pc:sldMk cId="178220278" sldId="1168"/>
            <ac:grpSpMk id="35" creationId="{8C91126F-3007-44E9-AAD9-A5AEF10188AD}"/>
          </ac:grpSpMkLst>
        </pc:grpChg>
        <pc:picChg chg="mod">
          <ac:chgData name="Lindokuhle Ndlovu" userId="e458e7e9-5b6b-417d-a761-e496809f4be9" providerId="ADAL" clId="{8F9665CD-8129-43AC-88A0-69299F053DCA}" dt="2020-11-16T14:05:07.316" v="137" actId="1076"/>
          <ac:picMkLst>
            <pc:docMk/>
            <pc:sldMk cId="178220278" sldId="1168"/>
            <ac:picMk id="134150" creationId="{74E6A7EA-3FF3-41DD-8AD5-85701A67859F}"/>
          </ac:picMkLst>
        </pc:picChg>
        <pc:cxnChg chg="add del mod">
          <ac:chgData name="Lindokuhle Ndlovu" userId="e458e7e9-5b6b-417d-a761-e496809f4be9" providerId="ADAL" clId="{8F9665CD-8129-43AC-88A0-69299F053DCA}" dt="2020-11-16T14:01:27.102" v="75"/>
          <ac:cxnSpMkLst>
            <pc:docMk/>
            <pc:sldMk cId="178220278" sldId="1168"/>
            <ac:cxnSpMk id="56" creationId="{91DC262F-9909-426F-820D-25CD62324148}"/>
          </ac:cxnSpMkLst>
        </pc:cxnChg>
        <pc:cxnChg chg="add del mod">
          <ac:chgData name="Lindokuhle Ndlovu" userId="e458e7e9-5b6b-417d-a761-e496809f4be9" providerId="ADAL" clId="{8F9665CD-8129-43AC-88A0-69299F053DCA}" dt="2020-11-16T14:01:27.102" v="75"/>
          <ac:cxnSpMkLst>
            <pc:docMk/>
            <pc:sldMk cId="178220278" sldId="1168"/>
            <ac:cxnSpMk id="57" creationId="{70701B67-986D-426A-8954-E8C4A06C0891}"/>
          </ac:cxnSpMkLst>
        </pc:cxnChg>
        <pc:cxnChg chg="add del mod">
          <ac:chgData name="Lindokuhle Ndlovu" userId="e458e7e9-5b6b-417d-a761-e496809f4be9" providerId="ADAL" clId="{8F9665CD-8129-43AC-88A0-69299F053DCA}" dt="2020-11-16T14:01:27.102" v="75"/>
          <ac:cxnSpMkLst>
            <pc:docMk/>
            <pc:sldMk cId="178220278" sldId="1168"/>
            <ac:cxnSpMk id="58" creationId="{39B68400-7FAC-4BDE-B7B1-DC7F3AD82850}"/>
          </ac:cxnSpMkLst>
        </pc:cxnChg>
        <pc:cxnChg chg="add del mod">
          <ac:chgData name="Lindokuhle Ndlovu" userId="e458e7e9-5b6b-417d-a761-e496809f4be9" providerId="ADAL" clId="{8F9665CD-8129-43AC-88A0-69299F053DCA}" dt="2020-11-16T14:01:27.102" v="75"/>
          <ac:cxnSpMkLst>
            <pc:docMk/>
            <pc:sldMk cId="178220278" sldId="1168"/>
            <ac:cxnSpMk id="59" creationId="{9040A93A-7725-495A-84BF-4B67842EDCB3}"/>
          </ac:cxnSpMkLst>
        </pc:cxnChg>
        <pc:cxnChg chg="add mod">
          <ac:chgData name="Lindokuhle Ndlovu" userId="e458e7e9-5b6b-417d-a761-e496809f4be9" providerId="ADAL" clId="{8F9665CD-8129-43AC-88A0-69299F053DCA}" dt="2020-11-16T14:03:34.676" v="114" actId="14100"/>
          <ac:cxnSpMkLst>
            <pc:docMk/>
            <pc:sldMk cId="178220278" sldId="1168"/>
            <ac:cxnSpMk id="83" creationId="{82C9799A-5F56-447B-BBE5-4E05A406FD91}"/>
          </ac:cxnSpMkLst>
        </pc:cxnChg>
        <pc:cxnChg chg="add mod">
          <ac:chgData name="Lindokuhle Ndlovu" userId="e458e7e9-5b6b-417d-a761-e496809f4be9" providerId="ADAL" clId="{8F9665CD-8129-43AC-88A0-69299F053DCA}" dt="2020-11-16T14:04:30.595" v="127" actId="14100"/>
          <ac:cxnSpMkLst>
            <pc:docMk/>
            <pc:sldMk cId="178220278" sldId="1168"/>
            <ac:cxnSpMk id="84" creationId="{C0E86B5C-F1FE-4343-9E28-ED3467A896D3}"/>
          </ac:cxnSpMkLst>
        </pc:cxnChg>
        <pc:cxnChg chg="add mod">
          <ac:chgData name="Lindokuhle Ndlovu" userId="e458e7e9-5b6b-417d-a761-e496809f4be9" providerId="ADAL" clId="{8F9665CD-8129-43AC-88A0-69299F053DCA}" dt="2020-11-16T14:05:18.140" v="139" actId="14100"/>
          <ac:cxnSpMkLst>
            <pc:docMk/>
            <pc:sldMk cId="178220278" sldId="1168"/>
            <ac:cxnSpMk id="85" creationId="{CD30E1F1-256F-4277-9744-28145E668E48}"/>
          </ac:cxnSpMkLst>
        </pc:cxnChg>
        <pc:cxnChg chg="add mod">
          <ac:chgData name="Lindokuhle Ndlovu" userId="e458e7e9-5b6b-417d-a761-e496809f4be9" providerId="ADAL" clId="{8F9665CD-8129-43AC-88A0-69299F053DCA}" dt="2020-11-16T14:05:48.730" v="145" actId="14100"/>
          <ac:cxnSpMkLst>
            <pc:docMk/>
            <pc:sldMk cId="178220278" sldId="1168"/>
            <ac:cxnSpMk id="86" creationId="{A5594665-C847-4129-B712-99CE3BBF36AB}"/>
          </ac:cxnSpMkLst>
        </pc:cxnChg>
      </pc:sldChg>
      <pc:sldChg chg="modSp mod">
        <pc:chgData name="Lindokuhle Ndlovu" userId="e458e7e9-5b6b-417d-a761-e496809f4be9" providerId="ADAL" clId="{8F9665CD-8129-43AC-88A0-69299F053DCA}" dt="2020-11-18T14:25:25.440" v="850" actId="1076"/>
        <pc:sldMkLst>
          <pc:docMk/>
          <pc:sldMk cId="1029120240" sldId="1170"/>
        </pc:sldMkLst>
        <pc:spChg chg="mod">
          <ac:chgData name="Lindokuhle Ndlovu" userId="e458e7e9-5b6b-417d-a761-e496809f4be9" providerId="ADAL" clId="{8F9665CD-8129-43AC-88A0-69299F053DCA}" dt="2020-11-18T14:25:17.405" v="848" actId="20577"/>
          <ac:spMkLst>
            <pc:docMk/>
            <pc:sldMk cId="1029120240" sldId="1170"/>
            <ac:spMk id="9" creationId="{44BABEB1-8195-483D-A339-9F1D026AA55B}"/>
          </ac:spMkLst>
        </pc:spChg>
        <pc:picChg chg="mod">
          <ac:chgData name="Lindokuhle Ndlovu" userId="e458e7e9-5b6b-417d-a761-e496809f4be9" providerId="ADAL" clId="{8F9665CD-8129-43AC-88A0-69299F053DCA}" dt="2020-11-18T14:25:25.440" v="850" actId="1076"/>
          <ac:picMkLst>
            <pc:docMk/>
            <pc:sldMk cId="1029120240" sldId="1170"/>
            <ac:picMk id="2" creationId="{F1862F84-D02A-4451-9BC4-4E0F11227A8A}"/>
          </ac:picMkLst>
        </pc:picChg>
        <pc:picChg chg="mod">
          <ac:chgData name="Lindokuhle Ndlovu" userId="e458e7e9-5b6b-417d-a761-e496809f4be9" providerId="ADAL" clId="{8F9665CD-8129-43AC-88A0-69299F053DCA}" dt="2020-11-18T14:25:21.057" v="849" actId="1076"/>
          <ac:picMkLst>
            <pc:docMk/>
            <pc:sldMk cId="1029120240" sldId="1170"/>
            <ac:picMk id="31" creationId="{CD5FEF1F-2A18-4C98-BEA3-1E70443602E0}"/>
          </ac:picMkLst>
        </pc:picChg>
      </pc:sldChg>
      <pc:sldMasterChg chg="delSldLayout">
        <pc:chgData name="Lindokuhle Ndlovu" userId="e458e7e9-5b6b-417d-a761-e496809f4be9" providerId="ADAL" clId="{8F9665CD-8129-43AC-88A0-69299F053DCA}" dt="2020-11-16T14:02:01.017" v="96" actId="47"/>
        <pc:sldMasterMkLst>
          <pc:docMk/>
          <pc:sldMasterMk cId="526520925" sldId="2147483803"/>
        </pc:sldMasterMkLst>
        <pc:sldLayoutChg chg="del">
          <pc:chgData name="Lindokuhle Ndlovu" userId="e458e7e9-5b6b-417d-a761-e496809f4be9" providerId="ADAL" clId="{8F9665CD-8129-43AC-88A0-69299F053DCA}" dt="2020-11-16T14:02:01.017" v="96" actId="47"/>
          <pc:sldLayoutMkLst>
            <pc:docMk/>
            <pc:sldMasterMk cId="526520925" sldId="2147483803"/>
            <pc:sldLayoutMk cId="921133997" sldId="2147483815"/>
          </pc:sldLayoutMkLst>
        </pc:sldLayoutChg>
      </pc:sldMasterChg>
    </pc:docChg>
  </pc:docChgLst>
  <pc:docChgLst>
    <pc:chgData name="Tsholofelo Ramotsehoa" userId="80efebac-8e92-4bb9-800f-0b5bb325a73b" providerId="ADAL" clId="{A6C57839-4D9C-4E1F-9FCA-B5FBE43951B3}"/>
    <pc:docChg chg="undo custSel addSld delSld modSld">
      <pc:chgData name="Tsholofelo Ramotsehoa" userId="80efebac-8e92-4bb9-800f-0b5bb325a73b" providerId="ADAL" clId="{A6C57839-4D9C-4E1F-9FCA-B5FBE43951B3}" dt="2020-11-18T13:03:35.261" v="1672" actId="20577"/>
      <pc:docMkLst>
        <pc:docMk/>
      </pc:docMkLst>
      <pc:sldChg chg="modSp mod">
        <pc:chgData name="Tsholofelo Ramotsehoa" userId="80efebac-8e92-4bb9-800f-0b5bb325a73b" providerId="ADAL" clId="{A6C57839-4D9C-4E1F-9FCA-B5FBE43951B3}" dt="2020-11-18T10:00:10.710" v="1532" actId="20577"/>
        <pc:sldMkLst>
          <pc:docMk/>
          <pc:sldMk cId="3552552323" sldId="319"/>
        </pc:sldMkLst>
        <pc:spChg chg="mod">
          <ac:chgData name="Tsholofelo Ramotsehoa" userId="80efebac-8e92-4bb9-800f-0b5bb325a73b" providerId="ADAL" clId="{A6C57839-4D9C-4E1F-9FCA-B5FBE43951B3}" dt="2020-11-18T09:59:46.910" v="1512"/>
          <ac:spMkLst>
            <pc:docMk/>
            <pc:sldMk cId="3552552323" sldId="319"/>
            <ac:spMk id="51" creationId="{E2DCAE28-6A96-409F-8C07-AE734FD7566E}"/>
          </ac:spMkLst>
        </pc:spChg>
        <pc:graphicFrameChg chg="mod">
          <ac:chgData name="Tsholofelo Ramotsehoa" userId="80efebac-8e92-4bb9-800f-0b5bb325a73b" providerId="ADAL" clId="{A6C57839-4D9C-4E1F-9FCA-B5FBE43951B3}" dt="2020-11-18T10:00:10.710" v="1532" actId="20577"/>
          <ac:graphicFrameMkLst>
            <pc:docMk/>
            <pc:sldMk cId="3552552323" sldId="319"/>
            <ac:graphicFrameMk id="63" creationId="{EBA1D68E-DB50-465D-B6AD-6A90E2937384}"/>
          </ac:graphicFrameMkLst>
        </pc:graphicFrameChg>
      </pc:sldChg>
      <pc:sldChg chg="addSp delSp modSp mod">
        <pc:chgData name="Tsholofelo Ramotsehoa" userId="80efebac-8e92-4bb9-800f-0b5bb325a73b" providerId="ADAL" clId="{A6C57839-4D9C-4E1F-9FCA-B5FBE43951B3}" dt="2020-11-18T09:58:56.819" v="1500"/>
        <pc:sldMkLst>
          <pc:docMk/>
          <pc:sldMk cId="3407953053" sldId="321"/>
        </pc:sldMkLst>
        <pc:spChg chg="mod">
          <ac:chgData name="Tsholofelo Ramotsehoa" userId="80efebac-8e92-4bb9-800f-0b5bb325a73b" providerId="ADAL" clId="{A6C57839-4D9C-4E1F-9FCA-B5FBE43951B3}" dt="2020-11-18T07:55:11.532" v="158" actId="1076"/>
          <ac:spMkLst>
            <pc:docMk/>
            <pc:sldMk cId="3407953053" sldId="321"/>
            <ac:spMk id="2" creationId="{61EA697C-8814-4A78-8556-4098863EEFBF}"/>
          </ac:spMkLst>
        </pc:spChg>
        <pc:spChg chg="mod">
          <ac:chgData name="Tsholofelo Ramotsehoa" userId="80efebac-8e92-4bb9-800f-0b5bb325a73b" providerId="ADAL" clId="{A6C57839-4D9C-4E1F-9FCA-B5FBE43951B3}" dt="2020-11-18T07:55:16.758" v="159" actId="1076"/>
          <ac:spMkLst>
            <pc:docMk/>
            <pc:sldMk cId="3407953053" sldId="321"/>
            <ac:spMk id="4" creationId="{DECC5869-9D47-460E-A31A-8D212BC01039}"/>
          </ac:spMkLst>
        </pc:spChg>
        <pc:spChg chg="mod">
          <ac:chgData name="Tsholofelo Ramotsehoa" userId="80efebac-8e92-4bb9-800f-0b5bb325a73b" providerId="ADAL" clId="{A6C57839-4D9C-4E1F-9FCA-B5FBE43951B3}" dt="2020-11-18T09:58:56.819" v="1500"/>
          <ac:spMkLst>
            <pc:docMk/>
            <pc:sldMk cId="3407953053" sldId="321"/>
            <ac:spMk id="7" creationId="{00000000-0000-0000-0000-000000000000}"/>
          </ac:spMkLst>
        </pc:spChg>
        <pc:spChg chg="mod">
          <ac:chgData name="Tsholofelo Ramotsehoa" userId="80efebac-8e92-4bb9-800f-0b5bb325a73b" providerId="ADAL" clId="{A6C57839-4D9C-4E1F-9FCA-B5FBE43951B3}" dt="2020-11-18T07:56:38.813" v="166" actId="1076"/>
          <ac:spMkLst>
            <pc:docMk/>
            <pc:sldMk cId="3407953053" sldId="321"/>
            <ac:spMk id="9" creationId="{16F8C701-03CF-4DF7-A82A-F722F5FF8903}"/>
          </ac:spMkLst>
        </pc:spChg>
        <pc:spChg chg="mod">
          <ac:chgData name="Tsholofelo Ramotsehoa" userId="80efebac-8e92-4bb9-800f-0b5bb325a73b" providerId="ADAL" clId="{A6C57839-4D9C-4E1F-9FCA-B5FBE43951B3}" dt="2020-11-18T07:53:47.462" v="45" actId="20577"/>
          <ac:spMkLst>
            <pc:docMk/>
            <pc:sldMk cId="3407953053" sldId="321"/>
            <ac:spMk id="18" creationId="{1C8EE931-4331-46C1-9E1A-DB567E7B734C}"/>
          </ac:spMkLst>
        </pc:spChg>
        <pc:spChg chg="mod">
          <ac:chgData name="Tsholofelo Ramotsehoa" userId="80efebac-8e92-4bb9-800f-0b5bb325a73b" providerId="ADAL" clId="{A6C57839-4D9C-4E1F-9FCA-B5FBE43951B3}" dt="2020-11-18T07:54:51.659" v="152" actId="6549"/>
          <ac:spMkLst>
            <pc:docMk/>
            <pc:sldMk cId="3407953053" sldId="321"/>
            <ac:spMk id="45" creationId="{C5119776-8768-41BB-ABFF-8ABC3735FFEE}"/>
          </ac:spMkLst>
        </pc:spChg>
        <pc:spChg chg="mod">
          <ac:chgData name="Tsholofelo Ramotsehoa" userId="80efebac-8e92-4bb9-800f-0b5bb325a73b" providerId="ADAL" clId="{A6C57839-4D9C-4E1F-9FCA-B5FBE43951B3}" dt="2020-11-18T07:56:42.693" v="167" actId="1076"/>
          <ac:spMkLst>
            <pc:docMk/>
            <pc:sldMk cId="3407953053" sldId="321"/>
            <ac:spMk id="48" creationId="{F1842814-EDF6-4A48-8075-787E5D408F94}"/>
          </ac:spMkLst>
        </pc:spChg>
        <pc:spChg chg="mod">
          <ac:chgData name="Tsholofelo Ramotsehoa" userId="80efebac-8e92-4bb9-800f-0b5bb325a73b" providerId="ADAL" clId="{A6C57839-4D9C-4E1F-9FCA-B5FBE43951B3}" dt="2020-11-18T07:55:25.557" v="162" actId="1076"/>
          <ac:spMkLst>
            <pc:docMk/>
            <pc:sldMk cId="3407953053" sldId="321"/>
            <ac:spMk id="51" creationId="{E2DCAE28-6A96-409F-8C07-AE734FD7566E}"/>
          </ac:spMkLst>
        </pc:spChg>
        <pc:spChg chg="mod">
          <ac:chgData name="Tsholofelo Ramotsehoa" userId="80efebac-8e92-4bb9-800f-0b5bb325a73b" providerId="ADAL" clId="{A6C57839-4D9C-4E1F-9FCA-B5FBE43951B3}" dt="2020-11-18T07:55:29.260" v="163" actId="1076"/>
          <ac:spMkLst>
            <pc:docMk/>
            <pc:sldMk cId="3407953053" sldId="321"/>
            <ac:spMk id="72" creationId="{0FE9FFD7-F220-42C2-9D63-7B31D661534A}"/>
          </ac:spMkLst>
        </pc:spChg>
        <pc:spChg chg="mod">
          <ac:chgData name="Tsholofelo Ramotsehoa" userId="80efebac-8e92-4bb9-800f-0b5bb325a73b" providerId="ADAL" clId="{A6C57839-4D9C-4E1F-9FCA-B5FBE43951B3}" dt="2020-11-18T07:55:20.282" v="160" actId="1076"/>
          <ac:spMkLst>
            <pc:docMk/>
            <pc:sldMk cId="3407953053" sldId="321"/>
            <ac:spMk id="76" creationId="{9F046E78-92D1-4A6A-92E5-234DF3A6C346}"/>
          </ac:spMkLst>
        </pc:spChg>
        <pc:picChg chg="add mod">
          <ac:chgData name="Tsholofelo Ramotsehoa" userId="80efebac-8e92-4bb9-800f-0b5bb325a73b" providerId="ADAL" clId="{A6C57839-4D9C-4E1F-9FCA-B5FBE43951B3}" dt="2020-11-18T07:53:22.638" v="14" actId="1076"/>
          <ac:picMkLst>
            <pc:docMk/>
            <pc:sldMk cId="3407953053" sldId="321"/>
            <ac:picMk id="6" creationId="{16BFA91F-08EF-40B7-9A55-A587DD4A9E57}"/>
          </ac:picMkLst>
        </pc:picChg>
        <pc:picChg chg="del">
          <ac:chgData name="Tsholofelo Ramotsehoa" userId="80efebac-8e92-4bb9-800f-0b5bb325a73b" providerId="ADAL" clId="{A6C57839-4D9C-4E1F-9FCA-B5FBE43951B3}" dt="2020-11-18T07:49:33.121" v="0" actId="478"/>
          <ac:picMkLst>
            <pc:docMk/>
            <pc:sldMk cId="3407953053" sldId="321"/>
            <ac:picMk id="17" creationId="{928E9AFC-116E-4B1A-90FB-E1A9524B00A1}"/>
          </ac:picMkLst>
        </pc:picChg>
        <pc:picChg chg="mod">
          <ac:chgData name="Tsholofelo Ramotsehoa" userId="80efebac-8e92-4bb9-800f-0b5bb325a73b" providerId="ADAL" clId="{A6C57839-4D9C-4E1F-9FCA-B5FBE43951B3}" dt="2020-11-18T07:56:33.405" v="164" actId="1076"/>
          <ac:picMkLst>
            <pc:docMk/>
            <pc:sldMk cId="3407953053" sldId="321"/>
            <ac:picMk id="20" creationId="{0807E68A-C0F8-40F0-B638-200807AD478C}"/>
          </ac:picMkLst>
        </pc:picChg>
        <pc:picChg chg="mod">
          <ac:chgData name="Tsholofelo Ramotsehoa" userId="80efebac-8e92-4bb9-800f-0b5bb325a73b" providerId="ADAL" clId="{A6C57839-4D9C-4E1F-9FCA-B5FBE43951B3}" dt="2020-11-18T07:56:56.973" v="170" actId="1076"/>
          <ac:picMkLst>
            <pc:docMk/>
            <pc:sldMk cId="3407953053" sldId="321"/>
            <ac:picMk id="21" creationId="{BBB307C4-31A2-4570-B2BC-164CAD99C413}"/>
          </ac:picMkLst>
        </pc:picChg>
        <pc:picChg chg="mod">
          <ac:chgData name="Tsholofelo Ramotsehoa" userId="80efebac-8e92-4bb9-800f-0b5bb325a73b" providerId="ADAL" clId="{A6C57839-4D9C-4E1F-9FCA-B5FBE43951B3}" dt="2020-11-18T07:56:50.405" v="168" actId="1076"/>
          <ac:picMkLst>
            <pc:docMk/>
            <pc:sldMk cId="3407953053" sldId="321"/>
            <ac:picMk id="22" creationId="{AC4EBCD3-0B84-4541-B385-CFBD8396A9A4}"/>
          </ac:picMkLst>
        </pc:picChg>
        <pc:picChg chg="mod">
          <ac:chgData name="Tsholofelo Ramotsehoa" userId="80efebac-8e92-4bb9-800f-0b5bb325a73b" providerId="ADAL" clId="{A6C57839-4D9C-4E1F-9FCA-B5FBE43951B3}" dt="2020-11-18T07:56:53.439" v="169" actId="1076"/>
          <ac:picMkLst>
            <pc:docMk/>
            <pc:sldMk cId="3407953053" sldId="321"/>
            <ac:picMk id="23" creationId="{491A30D0-36AA-4676-AEFB-4914084E54FC}"/>
          </ac:picMkLst>
        </pc:picChg>
      </pc:sldChg>
      <pc:sldChg chg="modSp mod">
        <pc:chgData name="Tsholofelo Ramotsehoa" userId="80efebac-8e92-4bb9-800f-0b5bb325a73b" providerId="ADAL" clId="{A6C57839-4D9C-4E1F-9FCA-B5FBE43951B3}" dt="2020-11-18T10:00:57.045" v="1556" actId="20577"/>
        <pc:sldMkLst>
          <pc:docMk/>
          <pc:sldMk cId="271597518" sldId="322"/>
        </pc:sldMkLst>
        <pc:spChg chg="mod">
          <ac:chgData name="Tsholofelo Ramotsehoa" userId="80efebac-8e92-4bb9-800f-0b5bb325a73b" providerId="ADAL" clId="{A6C57839-4D9C-4E1F-9FCA-B5FBE43951B3}" dt="2020-11-18T10:00:57.045" v="1556" actId="20577"/>
          <ac:spMkLst>
            <pc:docMk/>
            <pc:sldMk cId="271597518" sldId="322"/>
            <ac:spMk id="2" creationId="{02D6C8B8-6FFA-4E94-B81F-EF639BA3B3BB}"/>
          </ac:spMkLst>
        </pc:spChg>
        <pc:spChg chg="mod">
          <ac:chgData name="Tsholofelo Ramotsehoa" userId="80efebac-8e92-4bb9-800f-0b5bb325a73b" providerId="ADAL" clId="{A6C57839-4D9C-4E1F-9FCA-B5FBE43951B3}" dt="2020-11-18T09:59:00.041" v="1502" actId="20577"/>
          <ac:spMkLst>
            <pc:docMk/>
            <pc:sldMk cId="271597518" sldId="322"/>
            <ac:spMk id="7" creationId="{00000000-0000-0000-0000-000000000000}"/>
          </ac:spMkLst>
        </pc:spChg>
      </pc:sldChg>
      <pc:sldChg chg="modSp mod">
        <pc:chgData name="Tsholofelo Ramotsehoa" userId="80efebac-8e92-4bb9-800f-0b5bb325a73b" providerId="ADAL" clId="{A6C57839-4D9C-4E1F-9FCA-B5FBE43951B3}" dt="2020-11-18T10:01:52.747" v="1595" actId="20577"/>
        <pc:sldMkLst>
          <pc:docMk/>
          <pc:sldMk cId="2736787487" sldId="1166"/>
        </pc:sldMkLst>
        <pc:spChg chg="mod">
          <ac:chgData name="Tsholofelo Ramotsehoa" userId="80efebac-8e92-4bb9-800f-0b5bb325a73b" providerId="ADAL" clId="{A6C57839-4D9C-4E1F-9FCA-B5FBE43951B3}" dt="2020-11-18T10:01:52.747" v="1595" actId="20577"/>
          <ac:spMkLst>
            <pc:docMk/>
            <pc:sldMk cId="2736787487" sldId="1166"/>
            <ac:spMk id="2" creationId="{02D6C8B8-6FFA-4E94-B81F-EF639BA3B3BB}"/>
          </ac:spMkLst>
        </pc:spChg>
        <pc:spChg chg="mod">
          <ac:chgData name="Tsholofelo Ramotsehoa" userId="80efebac-8e92-4bb9-800f-0b5bb325a73b" providerId="ADAL" clId="{A6C57839-4D9C-4E1F-9FCA-B5FBE43951B3}" dt="2020-11-18T08:01:21.884" v="184"/>
          <ac:spMkLst>
            <pc:docMk/>
            <pc:sldMk cId="2736787487" sldId="1166"/>
            <ac:spMk id="7" creationId="{00000000-0000-0000-0000-000000000000}"/>
          </ac:spMkLst>
        </pc:spChg>
      </pc:sldChg>
      <pc:sldChg chg="addSp delSp modSp add del mod">
        <pc:chgData name="Tsholofelo Ramotsehoa" userId="80efebac-8e92-4bb9-800f-0b5bb325a73b" providerId="ADAL" clId="{A6C57839-4D9C-4E1F-9FCA-B5FBE43951B3}" dt="2020-11-18T09:55:14.945" v="1459" actId="47"/>
        <pc:sldMkLst>
          <pc:docMk/>
          <pc:sldMk cId="3160859166" sldId="1169"/>
        </pc:sldMkLst>
        <pc:spChg chg="mod">
          <ac:chgData name="Tsholofelo Ramotsehoa" userId="80efebac-8e92-4bb9-800f-0b5bb325a73b" providerId="ADAL" clId="{A6C57839-4D9C-4E1F-9FCA-B5FBE43951B3}" dt="2020-11-18T09:16:13.944" v="586" actId="1076"/>
          <ac:spMkLst>
            <pc:docMk/>
            <pc:sldMk cId="3160859166" sldId="1169"/>
            <ac:spMk id="2" creationId="{02D6C8B8-6FFA-4E94-B81F-EF639BA3B3BB}"/>
          </ac:spMkLst>
        </pc:spChg>
        <pc:spChg chg="mod">
          <ac:chgData name="Tsholofelo Ramotsehoa" userId="80efebac-8e92-4bb9-800f-0b5bb325a73b" providerId="ADAL" clId="{A6C57839-4D9C-4E1F-9FCA-B5FBE43951B3}" dt="2020-11-18T08:10:00.847" v="237" actId="20577"/>
          <ac:spMkLst>
            <pc:docMk/>
            <pc:sldMk cId="3160859166" sldId="1169"/>
            <ac:spMk id="7" creationId="{00000000-0000-0000-0000-000000000000}"/>
          </ac:spMkLst>
        </pc:spChg>
        <pc:spChg chg="add mod">
          <ac:chgData name="Tsholofelo Ramotsehoa" userId="80efebac-8e92-4bb9-800f-0b5bb325a73b" providerId="ADAL" clId="{A6C57839-4D9C-4E1F-9FCA-B5FBE43951B3}" dt="2020-11-18T09:16:12.800" v="585" actId="20577"/>
          <ac:spMkLst>
            <pc:docMk/>
            <pc:sldMk cId="3160859166" sldId="1169"/>
            <ac:spMk id="9" creationId="{44BABEB1-8195-483D-A339-9F1D026AA55B}"/>
          </ac:spMkLst>
        </pc:spChg>
        <pc:spChg chg="add mod">
          <ac:chgData name="Tsholofelo Ramotsehoa" userId="80efebac-8e92-4bb9-800f-0b5bb325a73b" providerId="ADAL" clId="{A6C57839-4D9C-4E1F-9FCA-B5FBE43951B3}" dt="2020-11-18T08:44:25.054" v="562" actId="1076"/>
          <ac:spMkLst>
            <pc:docMk/>
            <pc:sldMk cId="3160859166" sldId="1169"/>
            <ac:spMk id="10" creationId="{6544668F-01BB-41EF-90D6-BE8536A32683}"/>
          </ac:spMkLst>
        </pc:spChg>
        <pc:spChg chg="add mod">
          <ac:chgData name="Tsholofelo Ramotsehoa" userId="80efebac-8e92-4bb9-800f-0b5bb325a73b" providerId="ADAL" clId="{A6C57839-4D9C-4E1F-9FCA-B5FBE43951B3}" dt="2020-11-18T08:45:01.577" v="566" actId="6549"/>
          <ac:spMkLst>
            <pc:docMk/>
            <pc:sldMk cId="3160859166" sldId="1169"/>
            <ac:spMk id="16" creationId="{25DE7B4D-F4DE-4818-B701-F7600C98F09C}"/>
          </ac:spMkLst>
        </pc:spChg>
        <pc:picChg chg="add del mod modCrop">
          <ac:chgData name="Tsholofelo Ramotsehoa" userId="80efebac-8e92-4bb9-800f-0b5bb325a73b" providerId="ADAL" clId="{A6C57839-4D9C-4E1F-9FCA-B5FBE43951B3}" dt="2020-11-18T08:35:37.272" v="435" actId="478"/>
          <ac:picMkLst>
            <pc:docMk/>
            <pc:sldMk cId="3160859166" sldId="1169"/>
            <ac:picMk id="4" creationId="{AD7D5AD8-1041-4533-91D9-44867C77F8E3}"/>
          </ac:picMkLst>
        </pc:picChg>
        <pc:picChg chg="add mod modCrop">
          <ac:chgData name="Tsholofelo Ramotsehoa" userId="80efebac-8e92-4bb9-800f-0b5bb325a73b" providerId="ADAL" clId="{A6C57839-4D9C-4E1F-9FCA-B5FBE43951B3}" dt="2020-11-18T08:42:29.998" v="513" actId="14100"/>
          <ac:picMkLst>
            <pc:docMk/>
            <pc:sldMk cId="3160859166" sldId="1169"/>
            <ac:picMk id="12" creationId="{8AA404F7-7608-495D-8AF5-C41508419989}"/>
          </ac:picMkLst>
        </pc:picChg>
        <pc:picChg chg="add mod modCrop">
          <ac:chgData name="Tsholofelo Ramotsehoa" userId="80efebac-8e92-4bb9-800f-0b5bb325a73b" providerId="ADAL" clId="{A6C57839-4D9C-4E1F-9FCA-B5FBE43951B3}" dt="2020-11-18T08:42:32.913" v="514" actId="14100"/>
          <ac:picMkLst>
            <pc:docMk/>
            <pc:sldMk cId="3160859166" sldId="1169"/>
            <ac:picMk id="15" creationId="{C533B7A2-F764-44E6-B53E-4E057B6E049E}"/>
          </ac:picMkLst>
        </pc:picChg>
      </pc:sldChg>
      <pc:sldChg chg="addSp delSp modSp add mod">
        <pc:chgData name="Tsholofelo Ramotsehoa" userId="80efebac-8e92-4bb9-800f-0b5bb325a73b" providerId="ADAL" clId="{A6C57839-4D9C-4E1F-9FCA-B5FBE43951B3}" dt="2020-11-18T13:03:35.261" v="1672" actId="20577"/>
        <pc:sldMkLst>
          <pc:docMk/>
          <pc:sldMk cId="1029120240" sldId="1170"/>
        </pc:sldMkLst>
        <pc:spChg chg="del">
          <ac:chgData name="Tsholofelo Ramotsehoa" userId="80efebac-8e92-4bb9-800f-0b5bb325a73b" providerId="ADAL" clId="{A6C57839-4D9C-4E1F-9FCA-B5FBE43951B3}" dt="2020-11-18T09:38:12.758" v="1398" actId="478"/>
          <ac:spMkLst>
            <pc:docMk/>
            <pc:sldMk cId="1029120240" sldId="1170"/>
            <ac:spMk id="2" creationId="{02D6C8B8-6FFA-4E94-B81F-EF639BA3B3BB}"/>
          </ac:spMkLst>
        </pc:spChg>
        <pc:spChg chg="add del mod">
          <ac:chgData name="Tsholofelo Ramotsehoa" userId="80efebac-8e92-4bb9-800f-0b5bb325a73b" providerId="ADAL" clId="{A6C57839-4D9C-4E1F-9FCA-B5FBE43951B3}" dt="2020-11-18T09:25:28.757" v="953" actId="478"/>
          <ac:spMkLst>
            <pc:docMk/>
            <pc:sldMk cId="1029120240" sldId="1170"/>
            <ac:spMk id="4" creationId="{37E81A6E-8CD7-4E91-9C08-675CF775B821}"/>
          </ac:spMkLst>
        </pc:spChg>
        <pc:spChg chg="mod">
          <ac:chgData name="Tsholofelo Ramotsehoa" userId="80efebac-8e92-4bb9-800f-0b5bb325a73b" providerId="ADAL" clId="{A6C57839-4D9C-4E1F-9FCA-B5FBE43951B3}" dt="2020-11-18T10:16:49.257" v="1651" actId="20577"/>
          <ac:spMkLst>
            <pc:docMk/>
            <pc:sldMk cId="1029120240" sldId="1170"/>
            <ac:spMk id="9" creationId="{44BABEB1-8195-483D-A339-9F1D026AA55B}"/>
          </ac:spMkLst>
        </pc:spChg>
        <pc:spChg chg="mod">
          <ac:chgData name="Tsholofelo Ramotsehoa" userId="80efebac-8e92-4bb9-800f-0b5bb325a73b" providerId="ADAL" clId="{A6C57839-4D9C-4E1F-9FCA-B5FBE43951B3}" dt="2020-11-18T09:43:51.297" v="1447" actId="404"/>
          <ac:spMkLst>
            <pc:docMk/>
            <pc:sldMk cId="1029120240" sldId="1170"/>
            <ac:spMk id="10" creationId="{6544668F-01BB-41EF-90D6-BE8536A32683}"/>
          </ac:spMkLst>
        </pc:spChg>
        <pc:spChg chg="add mod">
          <ac:chgData name="Tsholofelo Ramotsehoa" userId="80efebac-8e92-4bb9-800f-0b5bb325a73b" providerId="ADAL" clId="{A6C57839-4D9C-4E1F-9FCA-B5FBE43951B3}" dt="2020-11-18T09:43:58.026" v="1449" actId="404"/>
          <ac:spMkLst>
            <pc:docMk/>
            <pc:sldMk cId="1029120240" sldId="1170"/>
            <ac:spMk id="14" creationId="{A5A87247-CFB3-4387-88D0-B8DC5B1AE811}"/>
          </ac:spMkLst>
        </pc:spChg>
        <pc:spChg chg="del mod">
          <ac:chgData name="Tsholofelo Ramotsehoa" userId="80efebac-8e92-4bb9-800f-0b5bb325a73b" providerId="ADAL" clId="{A6C57839-4D9C-4E1F-9FCA-B5FBE43951B3}" dt="2020-11-18T09:25:24.468" v="952" actId="478"/>
          <ac:spMkLst>
            <pc:docMk/>
            <pc:sldMk cId="1029120240" sldId="1170"/>
            <ac:spMk id="16" creationId="{25DE7B4D-F4DE-4818-B701-F7600C98F09C}"/>
          </ac:spMkLst>
        </pc:spChg>
        <pc:spChg chg="add mod">
          <ac:chgData name="Tsholofelo Ramotsehoa" userId="80efebac-8e92-4bb9-800f-0b5bb325a73b" providerId="ADAL" clId="{A6C57839-4D9C-4E1F-9FCA-B5FBE43951B3}" dt="2020-11-18T09:59:10.149" v="1503" actId="14100"/>
          <ac:spMkLst>
            <pc:docMk/>
            <pc:sldMk cId="1029120240" sldId="1170"/>
            <ac:spMk id="18" creationId="{B56B345F-BA46-4392-81B5-9F00F15B6FB4}"/>
          </ac:spMkLst>
        </pc:spChg>
        <pc:spChg chg="add mod">
          <ac:chgData name="Tsholofelo Ramotsehoa" userId="80efebac-8e92-4bb9-800f-0b5bb325a73b" providerId="ADAL" clId="{A6C57839-4D9C-4E1F-9FCA-B5FBE43951B3}" dt="2020-11-18T13:03:35.261" v="1672" actId="20577"/>
          <ac:spMkLst>
            <pc:docMk/>
            <pc:sldMk cId="1029120240" sldId="1170"/>
            <ac:spMk id="20" creationId="{D5EDF7C8-5C98-4B1F-9721-C48DB70776E7}"/>
          </ac:spMkLst>
        </pc:spChg>
        <pc:spChg chg="add del mod">
          <ac:chgData name="Tsholofelo Ramotsehoa" userId="80efebac-8e92-4bb9-800f-0b5bb325a73b" providerId="ADAL" clId="{A6C57839-4D9C-4E1F-9FCA-B5FBE43951B3}" dt="2020-11-18T09:26:58.898" v="1062" actId="478"/>
          <ac:spMkLst>
            <pc:docMk/>
            <pc:sldMk cId="1029120240" sldId="1170"/>
            <ac:spMk id="22" creationId="{BD2769CB-AA84-492E-89D6-833D19522B5F}"/>
          </ac:spMkLst>
        </pc:spChg>
        <pc:spChg chg="add mod">
          <ac:chgData name="Tsholofelo Ramotsehoa" userId="80efebac-8e92-4bb9-800f-0b5bb325a73b" providerId="ADAL" clId="{A6C57839-4D9C-4E1F-9FCA-B5FBE43951B3}" dt="2020-11-18T09:44:13.268" v="1455" actId="404"/>
          <ac:spMkLst>
            <pc:docMk/>
            <pc:sldMk cId="1029120240" sldId="1170"/>
            <ac:spMk id="24" creationId="{1431715D-6BDA-45ED-B805-79FCC48BF4C4}"/>
          </ac:spMkLst>
        </pc:spChg>
        <pc:spChg chg="add mod">
          <ac:chgData name="Tsholofelo Ramotsehoa" userId="80efebac-8e92-4bb9-800f-0b5bb325a73b" providerId="ADAL" clId="{A6C57839-4D9C-4E1F-9FCA-B5FBE43951B3}" dt="2020-11-18T09:44:16.918" v="1457" actId="404"/>
          <ac:spMkLst>
            <pc:docMk/>
            <pc:sldMk cId="1029120240" sldId="1170"/>
            <ac:spMk id="26" creationId="{88F6D885-2E8A-4602-9FA3-C37148A65F6B}"/>
          </ac:spMkLst>
        </pc:spChg>
        <pc:picChg chg="add mod">
          <ac:chgData name="Tsholofelo Ramotsehoa" userId="80efebac-8e92-4bb9-800f-0b5bb325a73b" providerId="ADAL" clId="{A6C57839-4D9C-4E1F-9FCA-B5FBE43951B3}" dt="2020-11-18T13:02:54.242" v="1665" actId="1076"/>
          <ac:picMkLst>
            <pc:docMk/>
            <pc:sldMk cId="1029120240" sldId="1170"/>
            <ac:picMk id="2" creationId="{F1862F84-D02A-4451-9BC4-4E0F11227A8A}"/>
          </ac:picMkLst>
        </pc:picChg>
        <pc:picChg chg="del mod">
          <ac:chgData name="Tsholofelo Ramotsehoa" userId="80efebac-8e92-4bb9-800f-0b5bb325a73b" providerId="ADAL" clId="{A6C57839-4D9C-4E1F-9FCA-B5FBE43951B3}" dt="2020-11-18T09:35:21.087" v="1303" actId="478"/>
          <ac:picMkLst>
            <pc:docMk/>
            <pc:sldMk cId="1029120240" sldId="1170"/>
            <ac:picMk id="12" creationId="{8AA404F7-7608-495D-8AF5-C41508419989}"/>
          </ac:picMkLst>
        </pc:picChg>
        <pc:picChg chg="del mod">
          <ac:chgData name="Tsholofelo Ramotsehoa" userId="80efebac-8e92-4bb9-800f-0b5bb325a73b" providerId="ADAL" clId="{A6C57839-4D9C-4E1F-9FCA-B5FBE43951B3}" dt="2020-11-18T09:35:21.905" v="1304" actId="478"/>
          <ac:picMkLst>
            <pc:docMk/>
            <pc:sldMk cId="1029120240" sldId="1170"/>
            <ac:picMk id="15" creationId="{C533B7A2-F764-44E6-B53E-4E057B6E049E}"/>
          </ac:picMkLst>
        </pc:picChg>
        <pc:picChg chg="add del mod">
          <ac:chgData name="Tsholofelo Ramotsehoa" userId="80efebac-8e92-4bb9-800f-0b5bb325a73b" providerId="ADAL" clId="{A6C57839-4D9C-4E1F-9FCA-B5FBE43951B3}" dt="2020-11-18T13:02:26.759" v="1654" actId="478"/>
          <ac:picMkLst>
            <pc:docMk/>
            <pc:sldMk cId="1029120240" sldId="1170"/>
            <ac:picMk id="30" creationId="{F81A10FF-F72B-434B-8F8A-553F2274D1F8}"/>
          </ac:picMkLst>
        </pc:picChg>
        <pc:picChg chg="add mod modCrop">
          <ac:chgData name="Tsholofelo Ramotsehoa" userId="80efebac-8e92-4bb9-800f-0b5bb325a73b" providerId="ADAL" clId="{A6C57839-4D9C-4E1F-9FCA-B5FBE43951B3}" dt="2020-11-18T10:16:34.527" v="1616" actId="14100"/>
          <ac:picMkLst>
            <pc:docMk/>
            <pc:sldMk cId="1029120240" sldId="1170"/>
            <ac:picMk id="31" creationId="{CD5FEF1F-2A18-4C98-BEA3-1E70443602E0}"/>
          </ac:picMkLst>
        </pc:picChg>
      </pc:sldChg>
    </pc:docChg>
  </pc:docChgLst>
  <pc:docChgLst>
    <pc:chgData name="Tsholofelo Ramotsehoa" userId="S::tsholofelor@nhfc.co.za::80efebac-8e92-4bb9-800f-0b5bb325a73b" providerId="AD" clId="Web-{4470F751-B4C9-3697-C7C0-5C4300A0D24C}"/>
    <pc:docChg chg="modSld">
      <pc:chgData name="Tsholofelo Ramotsehoa" userId="S::tsholofelor@nhfc.co.za::80efebac-8e92-4bb9-800f-0b5bb325a73b" providerId="AD" clId="Web-{4470F751-B4C9-3697-C7C0-5C4300A0D24C}" dt="2020-11-18T12:46:54.247" v="0"/>
      <pc:docMkLst>
        <pc:docMk/>
      </pc:docMkLst>
      <pc:sldChg chg="delSp">
        <pc:chgData name="Tsholofelo Ramotsehoa" userId="S::tsholofelor@nhfc.co.za::80efebac-8e92-4bb9-800f-0b5bb325a73b" providerId="AD" clId="Web-{4470F751-B4C9-3697-C7C0-5C4300A0D24C}" dt="2020-11-18T12:46:54.247" v="0"/>
        <pc:sldMkLst>
          <pc:docMk/>
          <pc:sldMk cId="1029120240" sldId="1170"/>
        </pc:sldMkLst>
        <pc:picChg chg="del">
          <ac:chgData name="Tsholofelo Ramotsehoa" userId="S::tsholofelor@nhfc.co.za::80efebac-8e92-4bb9-800f-0b5bb325a73b" providerId="AD" clId="Web-{4470F751-B4C9-3697-C7C0-5C4300A0D24C}" dt="2020-11-18T12:46:54.247" v="0"/>
          <ac:picMkLst>
            <pc:docMk/>
            <pc:sldMk cId="1029120240" sldId="1170"/>
            <ac:picMk id="30" creationId="{F81A10FF-F72B-434B-8F8A-553F2274D1F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EE6698-4580-4A62-B0A1-B871AC8485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81AFDB6-1E21-42F3-A35B-3499A7A964C1}">
      <dgm:prSet/>
      <dgm:spPr/>
      <dgm:t>
        <a:bodyPr/>
        <a:lstStyle/>
        <a:p>
          <a:r>
            <a:rPr lang="en-ZA"/>
            <a:t>Application Process and Criteria</a:t>
          </a:r>
          <a:endParaRPr lang="en-US"/>
        </a:p>
      </dgm:t>
    </dgm:pt>
    <dgm:pt modelId="{477D3522-072D-4B35-B5B0-A27C2985F4FB}" type="parTrans" cxnId="{78865F71-AD73-4B69-9039-C19BE8E6D425}">
      <dgm:prSet/>
      <dgm:spPr/>
      <dgm:t>
        <a:bodyPr/>
        <a:lstStyle/>
        <a:p>
          <a:endParaRPr lang="en-US"/>
        </a:p>
      </dgm:t>
    </dgm:pt>
    <dgm:pt modelId="{A1F6D7F6-ECE6-46AC-9D73-5DFE2D22A2BB}" type="sibTrans" cxnId="{78865F71-AD73-4B69-9039-C19BE8E6D425}">
      <dgm:prSet/>
      <dgm:spPr/>
      <dgm:t>
        <a:bodyPr/>
        <a:lstStyle/>
        <a:p>
          <a:endParaRPr lang="en-US"/>
        </a:p>
      </dgm:t>
    </dgm:pt>
    <dgm:pt modelId="{9F1C5C80-CF5B-4BDB-BDDE-C9143DE81B8C}">
      <dgm:prSet/>
      <dgm:spPr/>
      <dgm:t>
        <a:bodyPr/>
        <a:lstStyle/>
        <a:p>
          <a:r>
            <a:rPr lang="en-US"/>
            <a:t>NHFC B-BBEE Initiatives</a:t>
          </a:r>
        </a:p>
      </dgm:t>
    </dgm:pt>
    <dgm:pt modelId="{F31DA5A8-4486-4D50-885E-0BF4D50247B6}" type="parTrans" cxnId="{F0D2A995-E756-426F-B49F-34B69DFB258B}">
      <dgm:prSet/>
      <dgm:spPr/>
      <dgm:t>
        <a:bodyPr/>
        <a:lstStyle/>
        <a:p>
          <a:endParaRPr lang="en-US"/>
        </a:p>
      </dgm:t>
    </dgm:pt>
    <dgm:pt modelId="{D170A2F3-1538-43F6-A15C-10B0FADB353B}" type="sibTrans" cxnId="{F0D2A995-E756-426F-B49F-34B69DFB258B}">
      <dgm:prSet/>
      <dgm:spPr/>
      <dgm:t>
        <a:bodyPr/>
        <a:lstStyle/>
        <a:p>
          <a:endParaRPr lang="en-US"/>
        </a:p>
      </dgm:t>
    </dgm:pt>
    <dgm:pt modelId="{75332BFD-5B68-4ECC-9353-04C7492CFF14}">
      <dgm:prSet/>
      <dgm:spPr/>
      <dgm:t>
        <a:bodyPr/>
        <a:lstStyle/>
        <a:p>
          <a:r>
            <a:rPr lang="en-ZA"/>
            <a:t>About Us </a:t>
          </a:r>
        </a:p>
      </dgm:t>
    </dgm:pt>
    <dgm:pt modelId="{991DE9CB-32AE-4725-99FE-360D796FCC3E}" type="parTrans" cxnId="{F1C37699-6C1C-4936-87DB-28051BE64EA3}">
      <dgm:prSet/>
      <dgm:spPr/>
      <dgm:t>
        <a:bodyPr/>
        <a:lstStyle/>
        <a:p>
          <a:endParaRPr lang="en-ZA"/>
        </a:p>
      </dgm:t>
    </dgm:pt>
    <dgm:pt modelId="{5184625F-3B49-4129-9FA9-B74EB77B4CD5}" type="sibTrans" cxnId="{F1C37699-6C1C-4936-87DB-28051BE64EA3}">
      <dgm:prSet/>
      <dgm:spPr/>
      <dgm:t>
        <a:bodyPr/>
        <a:lstStyle/>
        <a:p>
          <a:endParaRPr lang="en-ZA"/>
        </a:p>
      </dgm:t>
    </dgm:pt>
    <dgm:pt modelId="{16DF99A0-A73A-442F-9E5A-F60CACCB971C}">
      <dgm:prSet/>
      <dgm:spPr/>
      <dgm:t>
        <a:bodyPr/>
        <a:lstStyle/>
        <a:p>
          <a:r>
            <a:rPr lang="en-ZA"/>
            <a:t>NHFC Value Proposition &amp; HSDB Aspirations</a:t>
          </a:r>
        </a:p>
      </dgm:t>
    </dgm:pt>
    <dgm:pt modelId="{83817A3E-5D71-410F-842B-EBB999FE09B5}" type="parTrans" cxnId="{E4E96772-DD46-40F3-AAE0-0953F74598F1}">
      <dgm:prSet/>
      <dgm:spPr/>
      <dgm:t>
        <a:bodyPr/>
        <a:lstStyle/>
        <a:p>
          <a:endParaRPr lang="en-ZA"/>
        </a:p>
      </dgm:t>
    </dgm:pt>
    <dgm:pt modelId="{CBD4FA67-56C9-4138-B356-27DA8F1206D0}" type="sibTrans" cxnId="{E4E96772-DD46-40F3-AAE0-0953F74598F1}">
      <dgm:prSet/>
      <dgm:spPr/>
      <dgm:t>
        <a:bodyPr/>
        <a:lstStyle/>
        <a:p>
          <a:endParaRPr lang="en-ZA"/>
        </a:p>
      </dgm:t>
    </dgm:pt>
    <dgm:pt modelId="{611B7AEE-29CD-46D6-BD9D-D247672C47B4}">
      <dgm:prSet/>
      <dgm:spPr/>
      <dgm:t>
        <a:bodyPr/>
        <a:lstStyle/>
        <a:p>
          <a:r>
            <a:rPr lang="en-ZA"/>
            <a:t>NHFC Overview</a:t>
          </a:r>
        </a:p>
      </dgm:t>
    </dgm:pt>
    <dgm:pt modelId="{130533DB-64DA-4F2E-9099-02C162005B54}" type="parTrans" cxnId="{30235925-86AD-43AE-BC71-600458662938}">
      <dgm:prSet/>
      <dgm:spPr/>
      <dgm:t>
        <a:bodyPr/>
        <a:lstStyle/>
        <a:p>
          <a:endParaRPr lang="en-ZA"/>
        </a:p>
      </dgm:t>
    </dgm:pt>
    <dgm:pt modelId="{13461C82-9F9A-4394-AFFF-522D0CCCBBD9}" type="sibTrans" cxnId="{30235925-86AD-43AE-BC71-600458662938}">
      <dgm:prSet/>
      <dgm:spPr/>
      <dgm:t>
        <a:bodyPr/>
        <a:lstStyle/>
        <a:p>
          <a:endParaRPr lang="en-ZA"/>
        </a:p>
      </dgm:t>
    </dgm:pt>
    <dgm:pt modelId="{856F5E6D-60E3-43A2-82E1-61ECF4B905A7}">
      <dgm:prSet/>
      <dgm:spPr/>
      <dgm:t>
        <a:bodyPr/>
        <a:lstStyle/>
        <a:p>
          <a:r>
            <a:rPr lang="en-US"/>
            <a:t>B-BBEE Case Study</a:t>
          </a:r>
        </a:p>
      </dgm:t>
    </dgm:pt>
    <dgm:pt modelId="{13BB4012-46AF-4182-B267-3D2AFEB46778}" type="parTrans" cxnId="{5BA760A4-2AD0-41C8-B30D-B2CE2CC068E1}">
      <dgm:prSet/>
      <dgm:spPr/>
      <dgm:t>
        <a:bodyPr/>
        <a:lstStyle/>
        <a:p>
          <a:endParaRPr lang="en-ZA"/>
        </a:p>
      </dgm:t>
    </dgm:pt>
    <dgm:pt modelId="{509EC1A6-3E0D-4288-A11C-D68E63C817CA}" type="sibTrans" cxnId="{5BA760A4-2AD0-41C8-B30D-B2CE2CC068E1}">
      <dgm:prSet/>
      <dgm:spPr/>
      <dgm:t>
        <a:bodyPr/>
        <a:lstStyle/>
        <a:p>
          <a:endParaRPr lang="en-ZA"/>
        </a:p>
      </dgm:t>
    </dgm:pt>
    <dgm:pt modelId="{E825E19D-112F-4A46-A2C6-D58AE040CDAE}" type="pres">
      <dgm:prSet presAssocID="{51EE6698-4580-4A62-B0A1-B871AC84858D}" presName="linear" presStyleCnt="0">
        <dgm:presLayoutVars>
          <dgm:animLvl val="lvl"/>
          <dgm:resizeHandles val="exact"/>
        </dgm:presLayoutVars>
      </dgm:prSet>
      <dgm:spPr/>
    </dgm:pt>
    <dgm:pt modelId="{670F3591-3836-4AAF-B2B4-0218C64292F1}" type="pres">
      <dgm:prSet presAssocID="{611B7AEE-29CD-46D6-BD9D-D247672C47B4}" presName="parentText" presStyleLbl="node1" presStyleIdx="0" presStyleCnt="6" custLinFactY="-24367" custLinFactNeighborX="260" custLinFactNeighborY="-100000">
        <dgm:presLayoutVars>
          <dgm:chMax val="0"/>
          <dgm:bulletEnabled val="1"/>
        </dgm:presLayoutVars>
      </dgm:prSet>
      <dgm:spPr/>
    </dgm:pt>
    <dgm:pt modelId="{1812322C-D975-41FA-BA8A-FCB0A89C5ECE}" type="pres">
      <dgm:prSet presAssocID="{13461C82-9F9A-4394-AFFF-522D0CCCBBD9}" presName="spacer" presStyleCnt="0"/>
      <dgm:spPr/>
    </dgm:pt>
    <dgm:pt modelId="{D62F3988-DB4D-4F0A-B55F-2EE08E1B3C82}" type="pres">
      <dgm:prSet presAssocID="{75332BFD-5B68-4ECC-9353-04C7492CFF14}" presName="parentText" presStyleLbl="node1" presStyleIdx="1" presStyleCnt="6" custLinFactNeighborX="114" custLinFactNeighborY="-97994">
        <dgm:presLayoutVars>
          <dgm:chMax val="0"/>
          <dgm:bulletEnabled val="1"/>
        </dgm:presLayoutVars>
      </dgm:prSet>
      <dgm:spPr/>
    </dgm:pt>
    <dgm:pt modelId="{916BF4D6-C756-46EB-B6DF-BED6AE76E5FE}" type="pres">
      <dgm:prSet presAssocID="{5184625F-3B49-4129-9FA9-B74EB77B4CD5}" presName="spacer" presStyleCnt="0"/>
      <dgm:spPr/>
    </dgm:pt>
    <dgm:pt modelId="{5CD30104-33E2-4EF6-A4F3-50D6512B9976}" type="pres">
      <dgm:prSet presAssocID="{16DF99A0-A73A-442F-9E5A-F60CACCB971C}" presName="parentText" presStyleLbl="node1" presStyleIdx="2" presStyleCnt="6" custLinFactY="-2112" custLinFactNeighborX="114" custLinFactNeighborY="-100000">
        <dgm:presLayoutVars>
          <dgm:chMax val="0"/>
          <dgm:bulletEnabled val="1"/>
        </dgm:presLayoutVars>
      </dgm:prSet>
      <dgm:spPr/>
    </dgm:pt>
    <dgm:pt modelId="{342550A5-4C9D-4D02-9C04-A51A2342A8AD}" type="pres">
      <dgm:prSet presAssocID="{CBD4FA67-56C9-4138-B356-27DA8F1206D0}" presName="spacer" presStyleCnt="0"/>
      <dgm:spPr/>
    </dgm:pt>
    <dgm:pt modelId="{DAA5A85D-2AEE-44FF-9DB6-C87E91211C20}" type="pres">
      <dgm:prSet presAssocID="{781AFDB6-1E21-42F3-A35B-3499A7A964C1}" presName="parentText" presStyleLbl="node1" presStyleIdx="3" presStyleCnt="6" custLinFactY="-2112" custLinFactNeighborX="260" custLinFactNeighborY="-100000">
        <dgm:presLayoutVars>
          <dgm:chMax val="0"/>
          <dgm:bulletEnabled val="1"/>
        </dgm:presLayoutVars>
      </dgm:prSet>
      <dgm:spPr/>
    </dgm:pt>
    <dgm:pt modelId="{E7BE1532-C47A-426A-9DBD-25CFB97A3A95}" type="pres">
      <dgm:prSet presAssocID="{A1F6D7F6-ECE6-46AC-9D73-5DFE2D22A2BB}" presName="spacer" presStyleCnt="0"/>
      <dgm:spPr/>
    </dgm:pt>
    <dgm:pt modelId="{26E6C730-BE1F-43B2-93DB-29B6201A99E0}" type="pres">
      <dgm:prSet presAssocID="{9F1C5C80-CF5B-4BDB-BDDE-C9143DE81B8C}" presName="parentText" presStyleLbl="node1" presStyleIdx="4" presStyleCnt="6" custLinFactNeighborX="114" custLinFactNeighborY="-97993">
        <dgm:presLayoutVars>
          <dgm:chMax val="0"/>
          <dgm:bulletEnabled val="1"/>
        </dgm:presLayoutVars>
      </dgm:prSet>
      <dgm:spPr/>
    </dgm:pt>
    <dgm:pt modelId="{92B78661-4A45-47CF-80E5-125462BC194C}" type="pres">
      <dgm:prSet presAssocID="{D170A2F3-1538-43F6-A15C-10B0FADB353B}" presName="spacer" presStyleCnt="0"/>
      <dgm:spPr/>
    </dgm:pt>
    <dgm:pt modelId="{CED79D8B-EAFD-4AC8-AB35-3D8BF1F04918}" type="pres">
      <dgm:prSet presAssocID="{856F5E6D-60E3-43A2-82E1-61ECF4B905A7}" presName="parentText" presStyleLbl="node1" presStyleIdx="5" presStyleCnt="6">
        <dgm:presLayoutVars>
          <dgm:chMax val="0"/>
          <dgm:bulletEnabled val="1"/>
        </dgm:presLayoutVars>
      </dgm:prSet>
      <dgm:spPr/>
    </dgm:pt>
  </dgm:ptLst>
  <dgm:cxnLst>
    <dgm:cxn modelId="{1F151D0A-F8DA-4DAB-85D8-1BECBE3A3492}" type="presOf" srcId="{16DF99A0-A73A-442F-9E5A-F60CACCB971C}" destId="{5CD30104-33E2-4EF6-A4F3-50D6512B9976}" srcOrd="0" destOrd="0" presId="urn:microsoft.com/office/officeart/2005/8/layout/vList2"/>
    <dgm:cxn modelId="{30235925-86AD-43AE-BC71-600458662938}" srcId="{51EE6698-4580-4A62-B0A1-B871AC84858D}" destId="{611B7AEE-29CD-46D6-BD9D-D247672C47B4}" srcOrd="0" destOrd="0" parTransId="{130533DB-64DA-4F2E-9099-02C162005B54}" sibTransId="{13461C82-9F9A-4394-AFFF-522D0CCCBBD9}"/>
    <dgm:cxn modelId="{11752E29-5A31-44D2-8F05-C364AF47E378}" type="presOf" srcId="{781AFDB6-1E21-42F3-A35B-3499A7A964C1}" destId="{DAA5A85D-2AEE-44FF-9DB6-C87E91211C20}" srcOrd="0" destOrd="0" presId="urn:microsoft.com/office/officeart/2005/8/layout/vList2"/>
    <dgm:cxn modelId="{F875D029-0E81-4064-810E-A4D94A0C06D4}" type="presOf" srcId="{611B7AEE-29CD-46D6-BD9D-D247672C47B4}" destId="{670F3591-3836-4AAF-B2B4-0218C64292F1}" srcOrd="0" destOrd="0" presId="urn:microsoft.com/office/officeart/2005/8/layout/vList2"/>
    <dgm:cxn modelId="{7EFD0837-2F23-4F78-86DC-74152E61E448}" type="presOf" srcId="{75332BFD-5B68-4ECC-9353-04C7492CFF14}" destId="{D62F3988-DB4D-4F0A-B55F-2EE08E1B3C82}" srcOrd="0" destOrd="0" presId="urn:microsoft.com/office/officeart/2005/8/layout/vList2"/>
    <dgm:cxn modelId="{CCC15D5C-BF87-4A03-9D63-B9843F78ECC4}" type="presOf" srcId="{51EE6698-4580-4A62-B0A1-B871AC84858D}" destId="{E825E19D-112F-4A46-A2C6-D58AE040CDAE}" srcOrd="0" destOrd="0" presId="urn:microsoft.com/office/officeart/2005/8/layout/vList2"/>
    <dgm:cxn modelId="{78865F71-AD73-4B69-9039-C19BE8E6D425}" srcId="{51EE6698-4580-4A62-B0A1-B871AC84858D}" destId="{781AFDB6-1E21-42F3-A35B-3499A7A964C1}" srcOrd="3" destOrd="0" parTransId="{477D3522-072D-4B35-B5B0-A27C2985F4FB}" sibTransId="{A1F6D7F6-ECE6-46AC-9D73-5DFE2D22A2BB}"/>
    <dgm:cxn modelId="{E4E96772-DD46-40F3-AAE0-0953F74598F1}" srcId="{51EE6698-4580-4A62-B0A1-B871AC84858D}" destId="{16DF99A0-A73A-442F-9E5A-F60CACCB971C}" srcOrd="2" destOrd="0" parTransId="{83817A3E-5D71-410F-842B-EBB999FE09B5}" sibTransId="{CBD4FA67-56C9-4138-B356-27DA8F1206D0}"/>
    <dgm:cxn modelId="{95470B73-E506-4F7D-BFAA-DEC50A040379}" type="presOf" srcId="{9F1C5C80-CF5B-4BDB-BDDE-C9143DE81B8C}" destId="{26E6C730-BE1F-43B2-93DB-29B6201A99E0}" srcOrd="0" destOrd="0" presId="urn:microsoft.com/office/officeart/2005/8/layout/vList2"/>
    <dgm:cxn modelId="{F0D2A995-E756-426F-B49F-34B69DFB258B}" srcId="{51EE6698-4580-4A62-B0A1-B871AC84858D}" destId="{9F1C5C80-CF5B-4BDB-BDDE-C9143DE81B8C}" srcOrd="4" destOrd="0" parTransId="{F31DA5A8-4486-4D50-885E-0BF4D50247B6}" sibTransId="{D170A2F3-1538-43F6-A15C-10B0FADB353B}"/>
    <dgm:cxn modelId="{F1C37699-6C1C-4936-87DB-28051BE64EA3}" srcId="{51EE6698-4580-4A62-B0A1-B871AC84858D}" destId="{75332BFD-5B68-4ECC-9353-04C7492CFF14}" srcOrd="1" destOrd="0" parTransId="{991DE9CB-32AE-4725-99FE-360D796FCC3E}" sibTransId="{5184625F-3B49-4129-9FA9-B74EB77B4CD5}"/>
    <dgm:cxn modelId="{5BA760A4-2AD0-41C8-B30D-B2CE2CC068E1}" srcId="{51EE6698-4580-4A62-B0A1-B871AC84858D}" destId="{856F5E6D-60E3-43A2-82E1-61ECF4B905A7}" srcOrd="5" destOrd="0" parTransId="{13BB4012-46AF-4182-B267-3D2AFEB46778}" sibTransId="{509EC1A6-3E0D-4288-A11C-D68E63C817CA}"/>
    <dgm:cxn modelId="{5273D8E9-5DA2-4A5D-B723-B468AEBCDC3D}" type="presOf" srcId="{856F5E6D-60E3-43A2-82E1-61ECF4B905A7}" destId="{CED79D8B-EAFD-4AC8-AB35-3D8BF1F04918}" srcOrd="0" destOrd="0" presId="urn:microsoft.com/office/officeart/2005/8/layout/vList2"/>
    <dgm:cxn modelId="{80E5132D-1E34-4B46-B940-C6EE2C4B02D1}" type="presParOf" srcId="{E825E19D-112F-4A46-A2C6-D58AE040CDAE}" destId="{670F3591-3836-4AAF-B2B4-0218C64292F1}" srcOrd="0" destOrd="0" presId="urn:microsoft.com/office/officeart/2005/8/layout/vList2"/>
    <dgm:cxn modelId="{643E6272-0D70-47C8-B21C-94FF8C2D16A8}" type="presParOf" srcId="{E825E19D-112F-4A46-A2C6-D58AE040CDAE}" destId="{1812322C-D975-41FA-BA8A-FCB0A89C5ECE}" srcOrd="1" destOrd="0" presId="urn:microsoft.com/office/officeart/2005/8/layout/vList2"/>
    <dgm:cxn modelId="{B4C5E8F9-CE4C-4358-9930-D8C81A72A00F}" type="presParOf" srcId="{E825E19D-112F-4A46-A2C6-D58AE040CDAE}" destId="{D62F3988-DB4D-4F0A-B55F-2EE08E1B3C82}" srcOrd="2" destOrd="0" presId="urn:microsoft.com/office/officeart/2005/8/layout/vList2"/>
    <dgm:cxn modelId="{214DD7A5-D724-45B8-ABC9-4AB39FE9D4D9}" type="presParOf" srcId="{E825E19D-112F-4A46-A2C6-D58AE040CDAE}" destId="{916BF4D6-C756-46EB-B6DF-BED6AE76E5FE}" srcOrd="3" destOrd="0" presId="urn:microsoft.com/office/officeart/2005/8/layout/vList2"/>
    <dgm:cxn modelId="{CAE59E57-D7E4-44E6-A5F0-D9735D2A860F}" type="presParOf" srcId="{E825E19D-112F-4A46-A2C6-D58AE040CDAE}" destId="{5CD30104-33E2-4EF6-A4F3-50D6512B9976}" srcOrd="4" destOrd="0" presId="urn:microsoft.com/office/officeart/2005/8/layout/vList2"/>
    <dgm:cxn modelId="{E80FFEA2-29BB-4B81-9E66-7BCB7C3D9CFE}" type="presParOf" srcId="{E825E19D-112F-4A46-A2C6-D58AE040CDAE}" destId="{342550A5-4C9D-4D02-9C04-A51A2342A8AD}" srcOrd="5" destOrd="0" presId="urn:microsoft.com/office/officeart/2005/8/layout/vList2"/>
    <dgm:cxn modelId="{14D2AB2B-7813-479A-8C24-A02CDBF1E8DD}" type="presParOf" srcId="{E825E19D-112F-4A46-A2C6-D58AE040CDAE}" destId="{DAA5A85D-2AEE-44FF-9DB6-C87E91211C20}" srcOrd="6" destOrd="0" presId="urn:microsoft.com/office/officeart/2005/8/layout/vList2"/>
    <dgm:cxn modelId="{280F7D0F-989A-4CAC-85E9-C055089C4F86}" type="presParOf" srcId="{E825E19D-112F-4A46-A2C6-D58AE040CDAE}" destId="{E7BE1532-C47A-426A-9DBD-25CFB97A3A95}" srcOrd="7" destOrd="0" presId="urn:microsoft.com/office/officeart/2005/8/layout/vList2"/>
    <dgm:cxn modelId="{C06B01B4-E4FA-466E-998F-D387E2D0B5BD}" type="presParOf" srcId="{E825E19D-112F-4A46-A2C6-D58AE040CDAE}" destId="{26E6C730-BE1F-43B2-93DB-29B6201A99E0}" srcOrd="8" destOrd="0" presId="urn:microsoft.com/office/officeart/2005/8/layout/vList2"/>
    <dgm:cxn modelId="{B44745AA-9447-4639-B094-BC52DF907A39}" type="presParOf" srcId="{E825E19D-112F-4A46-A2C6-D58AE040CDAE}" destId="{92B78661-4A45-47CF-80E5-125462BC194C}" srcOrd="9" destOrd="0" presId="urn:microsoft.com/office/officeart/2005/8/layout/vList2"/>
    <dgm:cxn modelId="{7ABBF01B-456D-46ED-87BC-8347FCD8F029}" type="presParOf" srcId="{E825E19D-112F-4A46-A2C6-D58AE040CDAE}" destId="{CED79D8B-EAFD-4AC8-AB35-3D8BF1F04918}"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F3591-3836-4AAF-B2B4-0218C64292F1}">
      <dsp:nvSpPr>
        <dsp:cNvPr id="0" name=""/>
        <dsp:cNvSpPr/>
      </dsp:nvSpPr>
      <dsp:spPr>
        <a:xfrm>
          <a:off x="0" y="0"/>
          <a:ext cx="10311677"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ZA" sz="3000" kern="1200"/>
            <a:t>NHFC Overview</a:t>
          </a:r>
        </a:p>
      </dsp:txBody>
      <dsp:txXfrm>
        <a:off x="35125" y="35125"/>
        <a:ext cx="10241427" cy="649299"/>
      </dsp:txXfrm>
    </dsp:sp>
    <dsp:sp modelId="{D62F3988-DB4D-4F0A-B55F-2EE08E1B3C82}">
      <dsp:nvSpPr>
        <dsp:cNvPr id="0" name=""/>
        <dsp:cNvSpPr/>
      </dsp:nvSpPr>
      <dsp:spPr>
        <a:xfrm>
          <a:off x="0" y="766435"/>
          <a:ext cx="10311677"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ZA" sz="3000" kern="1200"/>
            <a:t>About Us </a:t>
          </a:r>
        </a:p>
      </dsp:txBody>
      <dsp:txXfrm>
        <a:off x="35125" y="801560"/>
        <a:ext cx="10241427" cy="649299"/>
      </dsp:txXfrm>
    </dsp:sp>
    <dsp:sp modelId="{5CD30104-33E2-4EF6-A4F3-50D6512B9976}">
      <dsp:nvSpPr>
        <dsp:cNvPr id="0" name=""/>
        <dsp:cNvSpPr/>
      </dsp:nvSpPr>
      <dsp:spPr>
        <a:xfrm>
          <a:off x="0" y="1555455"/>
          <a:ext cx="10311677"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ZA" sz="3000" kern="1200"/>
            <a:t>NHFC Value Proposition &amp; HSDB Aspirations</a:t>
          </a:r>
        </a:p>
      </dsp:txBody>
      <dsp:txXfrm>
        <a:off x="35125" y="1590580"/>
        <a:ext cx="10241427" cy="649299"/>
      </dsp:txXfrm>
    </dsp:sp>
    <dsp:sp modelId="{DAA5A85D-2AEE-44FF-9DB6-C87E91211C20}">
      <dsp:nvSpPr>
        <dsp:cNvPr id="0" name=""/>
        <dsp:cNvSpPr/>
      </dsp:nvSpPr>
      <dsp:spPr>
        <a:xfrm>
          <a:off x="0" y="2361405"/>
          <a:ext cx="10311677"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ZA" sz="3000" kern="1200"/>
            <a:t>Application Process and Criteria</a:t>
          </a:r>
          <a:endParaRPr lang="en-US" sz="3000" kern="1200"/>
        </a:p>
      </dsp:txBody>
      <dsp:txXfrm>
        <a:off x="35125" y="2396530"/>
        <a:ext cx="10241427" cy="649299"/>
      </dsp:txXfrm>
    </dsp:sp>
    <dsp:sp modelId="{26E6C730-BE1F-43B2-93DB-29B6201A99E0}">
      <dsp:nvSpPr>
        <dsp:cNvPr id="0" name=""/>
        <dsp:cNvSpPr/>
      </dsp:nvSpPr>
      <dsp:spPr>
        <a:xfrm>
          <a:off x="0" y="3184286"/>
          <a:ext cx="10311677"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NHFC B-BBEE Initiatives</a:t>
          </a:r>
        </a:p>
      </dsp:txBody>
      <dsp:txXfrm>
        <a:off x="35125" y="3219411"/>
        <a:ext cx="10241427" cy="649299"/>
      </dsp:txXfrm>
    </dsp:sp>
    <dsp:sp modelId="{CED79D8B-EAFD-4AC8-AB35-3D8BF1F04918}">
      <dsp:nvSpPr>
        <dsp:cNvPr id="0" name=""/>
        <dsp:cNvSpPr/>
      </dsp:nvSpPr>
      <dsp:spPr>
        <a:xfrm>
          <a:off x="0" y="4074901"/>
          <a:ext cx="10311677"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B-BBEE Case Study</a:t>
          </a:r>
        </a:p>
      </dsp:txBody>
      <dsp:txXfrm>
        <a:off x="35125" y="4110026"/>
        <a:ext cx="10241427" cy="6492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5300"/>
          </a:xfrm>
          <a:prstGeom prst="rect">
            <a:avLst/>
          </a:prstGeom>
        </p:spPr>
        <p:txBody>
          <a:bodyPr vert="horz" lIns="91440" tIns="45720" rIns="91440" bIns="45720" rtlCol="0"/>
          <a:lstStyle>
            <a:lvl1pPr algn="r">
              <a:defRPr sz="1200"/>
            </a:lvl1pPr>
          </a:lstStyle>
          <a:p>
            <a:fld id="{B4A2A978-418B-4C33-A9A1-1AFF5BBACE27}" type="datetimeFigureOut">
              <a:rPr lang="en-US" smtClean="0"/>
              <a:t>11/20/2020</a:t>
            </a:fld>
            <a:endParaRPr lang="en-US"/>
          </a:p>
        </p:txBody>
      </p:sp>
      <p:sp>
        <p:nvSpPr>
          <p:cNvPr id="4" name="Footer Placeholder 3"/>
          <p:cNvSpPr>
            <a:spLocks noGrp="1"/>
          </p:cNvSpPr>
          <p:nvPr>
            <p:ph type="ftr" sz="quarter" idx="2"/>
          </p:nvPr>
        </p:nvSpPr>
        <p:spPr>
          <a:xfrm>
            <a:off x="0" y="9377363"/>
            <a:ext cx="2971800" cy="4953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377363"/>
            <a:ext cx="2971800" cy="495300"/>
          </a:xfrm>
          <a:prstGeom prst="rect">
            <a:avLst/>
          </a:prstGeom>
        </p:spPr>
        <p:txBody>
          <a:bodyPr vert="horz" lIns="91440" tIns="45720" rIns="91440" bIns="45720" rtlCol="0" anchor="b"/>
          <a:lstStyle>
            <a:lvl1pPr algn="r">
              <a:defRPr sz="1200"/>
            </a:lvl1pPr>
          </a:lstStyle>
          <a:p>
            <a:fld id="{30B6FE85-0CB5-47E5-B240-E10FDD5B3945}" type="slidenum">
              <a:rPr lang="en-US" smtClean="0"/>
              <a:t>‹#›</a:t>
            </a:fld>
            <a:endParaRPr lang="en-US"/>
          </a:p>
        </p:txBody>
      </p:sp>
    </p:spTree>
    <p:extLst>
      <p:ext uri="{BB962C8B-B14F-4D97-AF65-F5344CB8AC3E}">
        <p14:creationId xmlns:p14="http://schemas.microsoft.com/office/powerpoint/2010/main" val="3150246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547" cy="493634"/>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3853" y="1"/>
            <a:ext cx="2972547" cy="493634"/>
          </a:xfrm>
          <a:prstGeom prst="rect">
            <a:avLst/>
          </a:prstGeom>
        </p:spPr>
        <p:txBody>
          <a:bodyPr vert="horz" lIns="91440" tIns="45720" rIns="91440" bIns="45720" rtlCol="0"/>
          <a:lstStyle>
            <a:lvl1pPr algn="r">
              <a:defRPr sz="1200"/>
            </a:lvl1pPr>
          </a:lstStyle>
          <a:p>
            <a:fld id="{F9876C56-0CCB-460F-ABA4-BD2845E4919E}" type="datetimeFigureOut">
              <a:rPr lang="en-ZA" smtClean="0"/>
              <a:t>2020/11/20</a:t>
            </a:fld>
            <a:endParaRPr lang="en-ZA"/>
          </a:p>
        </p:txBody>
      </p:sp>
      <p:sp>
        <p:nvSpPr>
          <p:cNvPr id="4" name="Slide Image Placeholder 3"/>
          <p:cNvSpPr>
            <a:spLocks noGrp="1" noRot="1" noChangeAspect="1"/>
          </p:cNvSpPr>
          <p:nvPr>
            <p:ph type="sldImg" idx="2"/>
          </p:nvPr>
        </p:nvSpPr>
        <p:spPr>
          <a:xfrm>
            <a:off x="138113" y="741363"/>
            <a:ext cx="6581775" cy="370205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481" y="4690309"/>
            <a:ext cx="5487041"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377443"/>
            <a:ext cx="2972547" cy="493634"/>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3853" y="9377443"/>
            <a:ext cx="2972547" cy="493634"/>
          </a:xfrm>
          <a:prstGeom prst="rect">
            <a:avLst/>
          </a:prstGeom>
        </p:spPr>
        <p:txBody>
          <a:bodyPr vert="horz" lIns="91440" tIns="45720" rIns="91440" bIns="45720" rtlCol="0" anchor="b"/>
          <a:lstStyle>
            <a:lvl1pPr algn="r">
              <a:defRPr sz="1200"/>
            </a:lvl1pPr>
          </a:lstStyle>
          <a:p>
            <a:fld id="{EAD50595-1541-4534-809B-3C30832661D1}" type="slidenum">
              <a:rPr lang="en-ZA" smtClean="0"/>
              <a:t>‹#›</a:t>
            </a:fld>
            <a:endParaRPr lang="en-ZA"/>
          </a:p>
        </p:txBody>
      </p:sp>
    </p:spTree>
    <p:extLst>
      <p:ext uri="{BB962C8B-B14F-4D97-AF65-F5344CB8AC3E}">
        <p14:creationId xmlns:p14="http://schemas.microsoft.com/office/powerpoint/2010/main" val="30560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D50595-1541-4534-809B-3C30832661D1}" type="slidenum">
              <a:rPr lang="en-ZA" smtClean="0"/>
              <a:t>1</a:t>
            </a:fld>
            <a:endParaRPr lang="en-ZA"/>
          </a:p>
        </p:txBody>
      </p:sp>
    </p:spTree>
    <p:extLst>
      <p:ext uri="{BB962C8B-B14F-4D97-AF65-F5344CB8AC3E}">
        <p14:creationId xmlns:p14="http://schemas.microsoft.com/office/powerpoint/2010/main" val="2474920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6DBD2A1-A1CD-4191-95F3-89FC2EA11FA5}" type="slidenum">
              <a:rPr lang="en-ZA" smtClean="0"/>
              <a:t>6</a:t>
            </a:fld>
            <a:endParaRPr lang="en-ZA"/>
          </a:p>
        </p:txBody>
      </p:sp>
    </p:spTree>
    <p:extLst>
      <p:ext uri="{BB962C8B-B14F-4D97-AF65-F5344CB8AC3E}">
        <p14:creationId xmlns:p14="http://schemas.microsoft.com/office/powerpoint/2010/main" val="4021649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EAD50595-1541-4534-809B-3C30832661D1}" type="slidenum">
              <a:rPr lang="en-ZA" smtClean="0"/>
              <a:t>7</a:t>
            </a:fld>
            <a:endParaRPr lang="en-ZA"/>
          </a:p>
        </p:txBody>
      </p:sp>
    </p:spTree>
    <p:extLst>
      <p:ext uri="{BB962C8B-B14F-4D97-AF65-F5344CB8AC3E}">
        <p14:creationId xmlns:p14="http://schemas.microsoft.com/office/powerpoint/2010/main" val="424316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EAD50595-1541-4534-809B-3C30832661D1}" type="slidenum">
              <a:rPr lang="en-ZA" smtClean="0"/>
              <a:t>8</a:t>
            </a:fld>
            <a:endParaRPr lang="en-ZA"/>
          </a:p>
        </p:txBody>
      </p:sp>
    </p:spTree>
    <p:extLst>
      <p:ext uri="{BB962C8B-B14F-4D97-AF65-F5344CB8AC3E}">
        <p14:creationId xmlns:p14="http://schemas.microsoft.com/office/powerpoint/2010/main" val="3999959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76B32-1853-4070-A4BC-0FCF3719E6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C0309EEA-6313-460C-B417-85EE1D210E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C24C8483-EFC0-4C63-864F-FD3B0F6509FB}"/>
              </a:ext>
            </a:extLst>
          </p:cNvPr>
          <p:cNvSpPr>
            <a:spLocks noGrp="1"/>
          </p:cNvSpPr>
          <p:nvPr>
            <p:ph type="dt" sz="half" idx="10"/>
          </p:nvPr>
        </p:nvSpPr>
        <p:spPr/>
        <p:txBody>
          <a:bodyPr/>
          <a:lstStyle/>
          <a:p>
            <a:fld id="{BABB753F-564B-47FA-A5FB-6B7C75A46EF6}" type="datetimeFigureOut">
              <a:rPr lang="en-ZA" smtClean="0"/>
              <a:t>2020/11/20</a:t>
            </a:fld>
            <a:endParaRPr lang="en-ZA"/>
          </a:p>
        </p:txBody>
      </p:sp>
      <p:sp>
        <p:nvSpPr>
          <p:cNvPr id="5" name="Footer Placeholder 4">
            <a:extLst>
              <a:ext uri="{FF2B5EF4-FFF2-40B4-BE49-F238E27FC236}">
                <a16:creationId xmlns:a16="http://schemas.microsoft.com/office/drawing/2014/main" id="{4B3FC73F-46F2-4C15-AF74-ABAD4629D15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DBC127BF-AF6E-4DBC-9DF4-E58986D50882}"/>
              </a:ext>
            </a:extLst>
          </p:cNvPr>
          <p:cNvSpPr>
            <a:spLocks noGrp="1"/>
          </p:cNvSpPr>
          <p:nvPr>
            <p:ph type="sldNum" sz="quarter" idx="12"/>
          </p:nvPr>
        </p:nvSpPr>
        <p:spPr/>
        <p:txBody>
          <a:bodyPr/>
          <a:lstStyle/>
          <a:p>
            <a:fld id="{87102F09-8F7D-4EC1-9AE5-82CA77F49212}" type="slidenum">
              <a:rPr lang="en-ZA" smtClean="0"/>
              <a:t>‹#›</a:t>
            </a:fld>
            <a:endParaRPr lang="en-ZA"/>
          </a:p>
        </p:txBody>
      </p:sp>
    </p:spTree>
    <p:extLst>
      <p:ext uri="{BB962C8B-B14F-4D97-AF65-F5344CB8AC3E}">
        <p14:creationId xmlns:p14="http://schemas.microsoft.com/office/powerpoint/2010/main" val="2618555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C8AB6-B39F-45D8-96FF-ACC85055DFD6}"/>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DECB78AF-3C6E-4F62-B82F-8F78CB89B6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F9E1A38-DCB7-4CA1-99E8-A7C5A54FA5CF}"/>
              </a:ext>
            </a:extLst>
          </p:cNvPr>
          <p:cNvSpPr>
            <a:spLocks noGrp="1"/>
          </p:cNvSpPr>
          <p:nvPr>
            <p:ph type="dt" sz="half" idx="10"/>
          </p:nvPr>
        </p:nvSpPr>
        <p:spPr/>
        <p:txBody>
          <a:bodyPr/>
          <a:lstStyle/>
          <a:p>
            <a:fld id="{BABB753F-564B-47FA-A5FB-6B7C75A46EF6}" type="datetimeFigureOut">
              <a:rPr lang="en-ZA" smtClean="0"/>
              <a:t>2020/11/20</a:t>
            </a:fld>
            <a:endParaRPr lang="en-ZA"/>
          </a:p>
        </p:txBody>
      </p:sp>
      <p:sp>
        <p:nvSpPr>
          <p:cNvPr id="5" name="Footer Placeholder 4">
            <a:extLst>
              <a:ext uri="{FF2B5EF4-FFF2-40B4-BE49-F238E27FC236}">
                <a16:creationId xmlns:a16="http://schemas.microsoft.com/office/drawing/2014/main" id="{FBBDB302-E3EF-4E6B-906D-80B009277F1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A1EE9B2-8713-4C52-A5A3-00F0CDBE79E6}"/>
              </a:ext>
            </a:extLst>
          </p:cNvPr>
          <p:cNvSpPr>
            <a:spLocks noGrp="1"/>
          </p:cNvSpPr>
          <p:nvPr>
            <p:ph type="sldNum" sz="quarter" idx="12"/>
          </p:nvPr>
        </p:nvSpPr>
        <p:spPr/>
        <p:txBody>
          <a:bodyPr/>
          <a:lstStyle/>
          <a:p>
            <a:fld id="{87102F09-8F7D-4EC1-9AE5-82CA77F49212}" type="slidenum">
              <a:rPr lang="en-ZA" smtClean="0"/>
              <a:t>‹#›</a:t>
            </a:fld>
            <a:endParaRPr lang="en-ZA"/>
          </a:p>
        </p:txBody>
      </p:sp>
    </p:spTree>
    <p:extLst>
      <p:ext uri="{BB962C8B-B14F-4D97-AF65-F5344CB8AC3E}">
        <p14:creationId xmlns:p14="http://schemas.microsoft.com/office/powerpoint/2010/main" val="3068105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F97AA8-B8E8-4866-AAB5-504AB4B839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570267A3-E7A7-4FD4-98B1-BDA4D9B506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607A892-0D19-4B1A-9F03-E5426390DB23}"/>
              </a:ext>
            </a:extLst>
          </p:cNvPr>
          <p:cNvSpPr>
            <a:spLocks noGrp="1"/>
          </p:cNvSpPr>
          <p:nvPr>
            <p:ph type="dt" sz="half" idx="10"/>
          </p:nvPr>
        </p:nvSpPr>
        <p:spPr/>
        <p:txBody>
          <a:bodyPr/>
          <a:lstStyle/>
          <a:p>
            <a:fld id="{BABB753F-564B-47FA-A5FB-6B7C75A46EF6}" type="datetimeFigureOut">
              <a:rPr lang="en-ZA" smtClean="0"/>
              <a:t>2020/11/20</a:t>
            </a:fld>
            <a:endParaRPr lang="en-ZA"/>
          </a:p>
        </p:txBody>
      </p:sp>
      <p:sp>
        <p:nvSpPr>
          <p:cNvPr id="5" name="Footer Placeholder 4">
            <a:extLst>
              <a:ext uri="{FF2B5EF4-FFF2-40B4-BE49-F238E27FC236}">
                <a16:creationId xmlns:a16="http://schemas.microsoft.com/office/drawing/2014/main" id="{A554D0ED-AC86-4E7A-B79C-5B1E09A82C9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64FD02F-C16D-4989-872D-B566840FBC54}"/>
              </a:ext>
            </a:extLst>
          </p:cNvPr>
          <p:cNvSpPr>
            <a:spLocks noGrp="1"/>
          </p:cNvSpPr>
          <p:nvPr>
            <p:ph type="sldNum" sz="quarter" idx="12"/>
          </p:nvPr>
        </p:nvSpPr>
        <p:spPr/>
        <p:txBody>
          <a:bodyPr/>
          <a:lstStyle/>
          <a:p>
            <a:fld id="{87102F09-8F7D-4EC1-9AE5-82CA77F49212}" type="slidenum">
              <a:rPr lang="en-ZA" smtClean="0"/>
              <a:t>‹#›</a:t>
            </a:fld>
            <a:endParaRPr lang="en-ZA"/>
          </a:p>
        </p:txBody>
      </p:sp>
    </p:spTree>
    <p:extLst>
      <p:ext uri="{BB962C8B-B14F-4D97-AF65-F5344CB8AC3E}">
        <p14:creationId xmlns:p14="http://schemas.microsoft.com/office/powerpoint/2010/main" val="563215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12A81-C008-48CA-A29B-E5534BA848D8}"/>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B80CA316-DEF5-497F-8238-4AE263E563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39FAC8D-96AA-40F0-BCC2-587A12A133EE}"/>
              </a:ext>
            </a:extLst>
          </p:cNvPr>
          <p:cNvSpPr>
            <a:spLocks noGrp="1"/>
          </p:cNvSpPr>
          <p:nvPr>
            <p:ph type="dt" sz="half" idx="10"/>
          </p:nvPr>
        </p:nvSpPr>
        <p:spPr/>
        <p:txBody>
          <a:bodyPr/>
          <a:lstStyle/>
          <a:p>
            <a:fld id="{BABB753F-564B-47FA-A5FB-6B7C75A46EF6}" type="datetimeFigureOut">
              <a:rPr lang="en-ZA" smtClean="0"/>
              <a:t>2020/11/20</a:t>
            </a:fld>
            <a:endParaRPr lang="en-ZA"/>
          </a:p>
        </p:txBody>
      </p:sp>
      <p:sp>
        <p:nvSpPr>
          <p:cNvPr id="5" name="Footer Placeholder 4">
            <a:extLst>
              <a:ext uri="{FF2B5EF4-FFF2-40B4-BE49-F238E27FC236}">
                <a16:creationId xmlns:a16="http://schemas.microsoft.com/office/drawing/2014/main" id="{4B5FFBDF-9D59-47A3-BFDD-057559ED980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D7FA9F78-14E5-4D96-89EC-394B68F9B6E6}"/>
              </a:ext>
            </a:extLst>
          </p:cNvPr>
          <p:cNvSpPr>
            <a:spLocks noGrp="1"/>
          </p:cNvSpPr>
          <p:nvPr>
            <p:ph type="sldNum" sz="quarter" idx="12"/>
          </p:nvPr>
        </p:nvSpPr>
        <p:spPr/>
        <p:txBody>
          <a:bodyPr/>
          <a:lstStyle/>
          <a:p>
            <a:fld id="{87102F09-8F7D-4EC1-9AE5-82CA77F49212}" type="slidenum">
              <a:rPr lang="en-ZA" smtClean="0"/>
              <a:t>‹#›</a:t>
            </a:fld>
            <a:endParaRPr lang="en-ZA"/>
          </a:p>
        </p:txBody>
      </p:sp>
    </p:spTree>
    <p:extLst>
      <p:ext uri="{BB962C8B-B14F-4D97-AF65-F5344CB8AC3E}">
        <p14:creationId xmlns:p14="http://schemas.microsoft.com/office/powerpoint/2010/main" val="2078565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76F7A-2EE8-4337-93DD-3F939D57F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11E07C99-9BCD-4927-A061-DDE71B83F8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A47D68-B6BD-4612-92A5-CF92287165AE}"/>
              </a:ext>
            </a:extLst>
          </p:cNvPr>
          <p:cNvSpPr>
            <a:spLocks noGrp="1"/>
          </p:cNvSpPr>
          <p:nvPr>
            <p:ph type="dt" sz="half" idx="10"/>
          </p:nvPr>
        </p:nvSpPr>
        <p:spPr/>
        <p:txBody>
          <a:bodyPr/>
          <a:lstStyle/>
          <a:p>
            <a:fld id="{BABB753F-564B-47FA-A5FB-6B7C75A46EF6}" type="datetimeFigureOut">
              <a:rPr lang="en-ZA" smtClean="0"/>
              <a:t>2020/11/20</a:t>
            </a:fld>
            <a:endParaRPr lang="en-ZA"/>
          </a:p>
        </p:txBody>
      </p:sp>
      <p:sp>
        <p:nvSpPr>
          <p:cNvPr id="5" name="Footer Placeholder 4">
            <a:extLst>
              <a:ext uri="{FF2B5EF4-FFF2-40B4-BE49-F238E27FC236}">
                <a16:creationId xmlns:a16="http://schemas.microsoft.com/office/drawing/2014/main" id="{9C10CFB3-DC66-473E-9F93-EB9FF6BEE5E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7539748-8770-4F1B-A9C2-8C04D8E0AC77}"/>
              </a:ext>
            </a:extLst>
          </p:cNvPr>
          <p:cNvSpPr>
            <a:spLocks noGrp="1"/>
          </p:cNvSpPr>
          <p:nvPr>
            <p:ph type="sldNum" sz="quarter" idx="12"/>
          </p:nvPr>
        </p:nvSpPr>
        <p:spPr/>
        <p:txBody>
          <a:bodyPr/>
          <a:lstStyle/>
          <a:p>
            <a:fld id="{87102F09-8F7D-4EC1-9AE5-82CA77F49212}" type="slidenum">
              <a:rPr lang="en-ZA" smtClean="0"/>
              <a:t>‹#›</a:t>
            </a:fld>
            <a:endParaRPr lang="en-ZA"/>
          </a:p>
        </p:txBody>
      </p:sp>
    </p:spTree>
    <p:extLst>
      <p:ext uri="{BB962C8B-B14F-4D97-AF65-F5344CB8AC3E}">
        <p14:creationId xmlns:p14="http://schemas.microsoft.com/office/powerpoint/2010/main" val="642641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63211-90CE-4224-B647-9C0F90AFAF80}"/>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7E59446A-0357-4A02-B7F5-874751F150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9989A0F0-283A-4633-B63A-524C429AE7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B16D5EEB-E569-497F-88B9-B1053CD9881A}"/>
              </a:ext>
            </a:extLst>
          </p:cNvPr>
          <p:cNvSpPr>
            <a:spLocks noGrp="1"/>
          </p:cNvSpPr>
          <p:nvPr>
            <p:ph type="dt" sz="half" idx="10"/>
          </p:nvPr>
        </p:nvSpPr>
        <p:spPr/>
        <p:txBody>
          <a:bodyPr/>
          <a:lstStyle/>
          <a:p>
            <a:fld id="{BABB753F-564B-47FA-A5FB-6B7C75A46EF6}" type="datetimeFigureOut">
              <a:rPr lang="en-ZA" smtClean="0"/>
              <a:t>2020/11/20</a:t>
            </a:fld>
            <a:endParaRPr lang="en-ZA"/>
          </a:p>
        </p:txBody>
      </p:sp>
      <p:sp>
        <p:nvSpPr>
          <p:cNvPr id="6" name="Footer Placeholder 5">
            <a:extLst>
              <a:ext uri="{FF2B5EF4-FFF2-40B4-BE49-F238E27FC236}">
                <a16:creationId xmlns:a16="http://schemas.microsoft.com/office/drawing/2014/main" id="{2D6750C8-0281-41C6-A42E-42E5C14FE0AF}"/>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BE127229-9942-4902-AEEF-506DB8C4FD15}"/>
              </a:ext>
            </a:extLst>
          </p:cNvPr>
          <p:cNvSpPr>
            <a:spLocks noGrp="1"/>
          </p:cNvSpPr>
          <p:nvPr>
            <p:ph type="sldNum" sz="quarter" idx="12"/>
          </p:nvPr>
        </p:nvSpPr>
        <p:spPr/>
        <p:txBody>
          <a:bodyPr/>
          <a:lstStyle/>
          <a:p>
            <a:fld id="{87102F09-8F7D-4EC1-9AE5-82CA77F49212}" type="slidenum">
              <a:rPr lang="en-ZA" smtClean="0"/>
              <a:t>‹#›</a:t>
            </a:fld>
            <a:endParaRPr lang="en-ZA"/>
          </a:p>
        </p:txBody>
      </p:sp>
    </p:spTree>
    <p:extLst>
      <p:ext uri="{BB962C8B-B14F-4D97-AF65-F5344CB8AC3E}">
        <p14:creationId xmlns:p14="http://schemas.microsoft.com/office/powerpoint/2010/main" val="2532608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4B687-CD97-4D6C-BF37-DFF6FC89E3E7}"/>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39428777-A238-4577-9BD6-D01AC30A5A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EA667A-055A-4633-BD35-C4FED61FFB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965DCDB9-2E4F-4ADF-A215-7E91D0E36A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208195-98AC-4DBA-AA85-ACCFF38C47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3642EF5F-E57E-4CED-BB74-25DE8DD0C152}"/>
              </a:ext>
            </a:extLst>
          </p:cNvPr>
          <p:cNvSpPr>
            <a:spLocks noGrp="1"/>
          </p:cNvSpPr>
          <p:nvPr>
            <p:ph type="dt" sz="half" idx="10"/>
          </p:nvPr>
        </p:nvSpPr>
        <p:spPr/>
        <p:txBody>
          <a:bodyPr/>
          <a:lstStyle/>
          <a:p>
            <a:fld id="{BABB753F-564B-47FA-A5FB-6B7C75A46EF6}" type="datetimeFigureOut">
              <a:rPr lang="en-ZA" smtClean="0"/>
              <a:t>2020/11/20</a:t>
            </a:fld>
            <a:endParaRPr lang="en-ZA"/>
          </a:p>
        </p:txBody>
      </p:sp>
      <p:sp>
        <p:nvSpPr>
          <p:cNvPr id="8" name="Footer Placeholder 7">
            <a:extLst>
              <a:ext uri="{FF2B5EF4-FFF2-40B4-BE49-F238E27FC236}">
                <a16:creationId xmlns:a16="http://schemas.microsoft.com/office/drawing/2014/main" id="{DB901339-72D4-4EAC-A74B-03682D74BD03}"/>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2D3DF7A5-E83E-4EAC-9F5E-9E83A0B43A11}"/>
              </a:ext>
            </a:extLst>
          </p:cNvPr>
          <p:cNvSpPr>
            <a:spLocks noGrp="1"/>
          </p:cNvSpPr>
          <p:nvPr>
            <p:ph type="sldNum" sz="quarter" idx="12"/>
          </p:nvPr>
        </p:nvSpPr>
        <p:spPr/>
        <p:txBody>
          <a:bodyPr/>
          <a:lstStyle/>
          <a:p>
            <a:fld id="{87102F09-8F7D-4EC1-9AE5-82CA77F49212}" type="slidenum">
              <a:rPr lang="en-ZA" smtClean="0"/>
              <a:t>‹#›</a:t>
            </a:fld>
            <a:endParaRPr lang="en-ZA"/>
          </a:p>
        </p:txBody>
      </p:sp>
    </p:spTree>
    <p:extLst>
      <p:ext uri="{BB962C8B-B14F-4D97-AF65-F5344CB8AC3E}">
        <p14:creationId xmlns:p14="http://schemas.microsoft.com/office/powerpoint/2010/main" val="423979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55FD4-BA2B-409F-9341-F4B9F06B8CFD}"/>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A1789E4A-64F3-4B39-815F-A2CE1F8D32CA}"/>
              </a:ext>
            </a:extLst>
          </p:cNvPr>
          <p:cNvSpPr>
            <a:spLocks noGrp="1"/>
          </p:cNvSpPr>
          <p:nvPr>
            <p:ph type="dt" sz="half" idx="10"/>
          </p:nvPr>
        </p:nvSpPr>
        <p:spPr/>
        <p:txBody>
          <a:bodyPr/>
          <a:lstStyle/>
          <a:p>
            <a:fld id="{BABB753F-564B-47FA-A5FB-6B7C75A46EF6}" type="datetimeFigureOut">
              <a:rPr lang="en-ZA" smtClean="0"/>
              <a:t>2020/11/20</a:t>
            </a:fld>
            <a:endParaRPr lang="en-ZA"/>
          </a:p>
        </p:txBody>
      </p:sp>
      <p:sp>
        <p:nvSpPr>
          <p:cNvPr id="4" name="Footer Placeholder 3">
            <a:extLst>
              <a:ext uri="{FF2B5EF4-FFF2-40B4-BE49-F238E27FC236}">
                <a16:creationId xmlns:a16="http://schemas.microsoft.com/office/drawing/2014/main" id="{6CDC00FE-4509-4F9E-B493-EB2370425223}"/>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D3CDDB4F-F30D-4218-8B44-7183FC1E0611}"/>
              </a:ext>
            </a:extLst>
          </p:cNvPr>
          <p:cNvSpPr>
            <a:spLocks noGrp="1"/>
          </p:cNvSpPr>
          <p:nvPr>
            <p:ph type="sldNum" sz="quarter" idx="12"/>
          </p:nvPr>
        </p:nvSpPr>
        <p:spPr/>
        <p:txBody>
          <a:bodyPr/>
          <a:lstStyle/>
          <a:p>
            <a:fld id="{87102F09-8F7D-4EC1-9AE5-82CA77F49212}" type="slidenum">
              <a:rPr lang="en-ZA" smtClean="0"/>
              <a:t>‹#›</a:t>
            </a:fld>
            <a:endParaRPr lang="en-ZA"/>
          </a:p>
        </p:txBody>
      </p:sp>
    </p:spTree>
    <p:extLst>
      <p:ext uri="{BB962C8B-B14F-4D97-AF65-F5344CB8AC3E}">
        <p14:creationId xmlns:p14="http://schemas.microsoft.com/office/powerpoint/2010/main" val="1293409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BA3528-87E5-4B5F-A2BD-B9B69613BB01}"/>
              </a:ext>
            </a:extLst>
          </p:cNvPr>
          <p:cNvSpPr>
            <a:spLocks noGrp="1"/>
          </p:cNvSpPr>
          <p:nvPr>
            <p:ph type="dt" sz="half" idx="10"/>
          </p:nvPr>
        </p:nvSpPr>
        <p:spPr/>
        <p:txBody>
          <a:bodyPr/>
          <a:lstStyle/>
          <a:p>
            <a:fld id="{BABB753F-564B-47FA-A5FB-6B7C75A46EF6}" type="datetimeFigureOut">
              <a:rPr lang="en-ZA" smtClean="0"/>
              <a:t>2020/11/20</a:t>
            </a:fld>
            <a:endParaRPr lang="en-ZA"/>
          </a:p>
        </p:txBody>
      </p:sp>
      <p:sp>
        <p:nvSpPr>
          <p:cNvPr id="3" name="Footer Placeholder 2">
            <a:extLst>
              <a:ext uri="{FF2B5EF4-FFF2-40B4-BE49-F238E27FC236}">
                <a16:creationId xmlns:a16="http://schemas.microsoft.com/office/drawing/2014/main" id="{41EBADD6-0701-45EA-8B5C-B99427790AD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FF87FD66-94A4-469B-9C22-D997C362AC79}"/>
              </a:ext>
            </a:extLst>
          </p:cNvPr>
          <p:cNvSpPr>
            <a:spLocks noGrp="1"/>
          </p:cNvSpPr>
          <p:nvPr>
            <p:ph type="sldNum" sz="quarter" idx="12"/>
          </p:nvPr>
        </p:nvSpPr>
        <p:spPr/>
        <p:txBody>
          <a:bodyPr/>
          <a:lstStyle/>
          <a:p>
            <a:fld id="{87102F09-8F7D-4EC1-9AE5-82CA77F49212}" type="slidenum">
              <a:rPr lang="en-ZA" smtClean="0"/>
              <a:t>‹#›</a:t>
            </a:fld>
            <a:endParaRPr lang="en-ZA"/>
          </a:p>
        </p:txBody>
      </p:sp>
    </p:spTree>
    <p:extLst>
      <p:ext uri="{BB962C8B-B14F-4D97-AF65-F5344CB8AC3E}">
        <p14:creationId xmlns:p14="http://schemas.microsoft.com/office/powerpoint/2010/main" val="3719032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0522D-AB4B-4200-BD5A-6AA1925106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2FED120E-C734-45E6-8CC6-7BB8CD3608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5378F198-67BE-4078-95EF-06D219BB3A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5E7AF6-BF83-40E3-AF83-563A41189A9E}"/>
              </a:ext>
            </a:extLst>
          </p:cNvPr>
          <p:cNvSpPr>
            <a:spLocks noGrp="1"/>
          </p:cNvSpPr>
          <p:nvPr>
            <p:ph type="dt" sz="half" idx="10"/>
          </p:nvPr>
        </p:nvSpPr>
        <p:spPr/>
        <p:txBody>
          <a:bodyPr/>
          <a:lstStyle/>
          <a:p>
            <a:fld id="{BABB753F-564B-47FA-A5FB-6B7C75A46EF6}" type="datetimeFigureOut">
              <a:rPr lang="en-ZA" smtClean="0"/>
              <a:t>2020/11/20</a:t>
            </a:fld>
            <a:endParaRPr lang="en-ZA"/>
          </a:p>
        </p:txBody>
      </p:sp>
      <p:sp>
        <p:nvSpPr>
          <p:cNvPr id="6" name="Footer Placeholder 5">
            <a:extLst>
              <a:ext uri="{FF2B5EF4-FFF2-40B4-BE49-F238E27FC236}">
                <a16:creationId xmlns:a16="http://schemas.microsoft.com/office/drawing/2014/main" id="{45E332E2-F4BE-4476-B4D9-54427C865B1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BCA16B79-9038-4752-BD4F-79C8002705FD}"/>
              </a:ext>
            </a:extLst>
          </p:cNvPr>
          <p:cNvSpPr>
            <a:spLocks noGrp="1"/>
          </p:cNvSpPr>
          <p:nvPr>
            <p:ph type="sldNum" sz="quarter" idx="12"/>
          </p:nvPr>
        </p:nvSpPr>
        <p:spPr/>
        <p:txBody>
          <a:bodyPr/>
          <a:lstStyle/>
          <a:p>
            <a:fld id="{87102F09-8F7D-4EC1-9AE5-82CA77F49212}" type="slidenum">
              <a:rPr lang="en-ZA" smtClean="0"/>
              <a:t>‹#›</a:t>
            </a:fld>
            <a:endParaRPr lang="en-ZA"/>
          </a:p>
        </p:txBody>
      </p:sp>
    </p:spTree>
    <p:extLst>
      <p:ext uri="{BB962C8B-B14F-4D97-AF65-F5344CB8AC3E}">
        <p14:creationId xmlns:p14="http://schemas.microsoft.com/office/powerpoint/2010/main" val="141528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5F890-EAAE-4E0B-AE25-832D0A86DA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FD993143-5667-44B9-84E4-E9414D2878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BEC052FB-5DFA-49A5-9DE2-97FE16D38A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F76581-32B3-4023-A22F-EFFBF2CDA89A}"/>
              </a:ext>
            </a:extLst>
          </p:cNvPr>
          <p:cNvSpPr>
            <a:spLocks noGrp="1"/>
          </p:cNvSpPr>
          <p:nvPr>
            <p:ph type="dt" sz="half" idx="10"/>
          </p:nvPr>
        </p:nvSpPr>
        <p:spPr/>
        <p:txBody>
          <a:bodyPr/>
          <a:lstStyle/>
          <a:p>
            <a:fld id="{BABB753F-564B-47FA-A5FB-6B7C75A46EF6}" type="datetimeFigureOut">
              <a:rPr lang="en-ZA" smtClean="0"/>
              <a:t>2020/11/20</a:t>
            </a:fld>
            <a:endParaRPr lang="en-ZA"/>
          </a:p>
        </p:txBody>
      </p:sp>
      <p:sp>
        <p:nvSpPr>
          <p:cNvPr id="6" name="Footer Placeholder 5">
            <a:extLst>
              <a:ext uri="{FF2B5EF4-FFF2-40B4-BE49-F238E27FC236}">
                <a16:creationId xmlns:a16="http://schemas.microsoft.com/office/drawing/2014/main" id="{E080AFAA-C6FB-49FC-923F-8930F2A4CAC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67425EF3-9EAC-469A-9F14-A24312F8620D}"/>
              </a:ext>
            </a:extLst>
          </p:cNvPr>
          <p:cNvSpPr>
            <a:spLocks noGrp="1"/>
          </p:cNvSpPr>
          <p:nvPr>
            <p:ph type="sldNum" sz="quarter" idx="12"/>
          </p:nvPr>
        </p:nvSpPr>
        <p:spPr/>
        <p:txBody>
          <a:bodyPr/>
          <a:lstStyle/>
          <a:p>
            <a:fld id="{87102F09-8F7D-4EC1-9AE5-82CA77F49212}" type="slidenum">
              <a:rPr lang="en-ZA" smtClean="0"/>
              <a:t>‹#›</a:t>
            </a:fld>
            <a:endParaRPr lang="en-ZA"/>
          </a:p>
        </p:txBody>
      </p:sp>
    </p:spTree>
    <p:extLst>
      <p:ext uri="{BB962C8B-B14F-4D97-AF65-F5344CB8AC3E}">
        <p14:creationId xmlns:p14="http://schemas.microsoft.com/office/powerpoint/2010/main" val="1672867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0FF3BA-23B7-4828-A116-95643935E3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3D08E1F2-A360-4C2B-9A0D-2570D8E0D9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141C49B-63A1-45F4-811E-3BEB7332E4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B753F-564B-47FA-A5FB-6B7C75A46EF6}" type="datetimeFigureOut">
              <a:rPr lang="en-ZA" smtClean="0"/>
              <a:t>2020/11/20</a:t>
            </a:fld>
            <a:endParaRPr lang="en-ZA"/>
          </a:p>
        </p:txBody>
      </p:sp>
      <p:sp>
        <p:nvSpPr>
          <p:cNvPr id="5" name="Footer Placeholder 4">
            <a:extLst>
              <a:ext uri="{FF2B5EF4-FFF2-40B4-BE49-F238E27FC236}">
                <a16:creationId xmlns:a16="http://schemas.microsoft.com/office/drawing/2014/main" id="{C8E8142B-A9E4-414F-AED8-BAA5A6FE46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0E6F6055-7BA5-4F02-B224-619D648392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102F09-8F7D-4EC1-9AE5-82CA77F49212}" type="slidenum">
              <a:rPr lang="en-ZA" smtClean="0"/>
              <a:t>‹#›</a:t>
            </a:fld>
            <a:endParaRPr lang="en-ZA"/>
          </a:p>
        </p:txBody>
      </p:sp>
    </p:spTree>
    <p:extLst>
      <p:ext uri="{BB962C8B-B14F-4D97-AF65-F5344CB8AC3E}">
        <p14:creationId xmlns:p14="http://schemas.microsoft.com/office/powerpoint/2010/main" val="52652092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xml"/><Relationship Id="rId7" Type="http://schemas.openxmlformats.org/officeDocument/2006/relationships/image" Target="../media/image12.jpe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1.bin"/><Relationship Id="rId4" Type="http://schemas.openxmlformats.org/officeDocument/2006/relationships/notesSlide" Target="../notesSlides/notesSlide3.xml"/><Relationship Id="rId9" Type="http://schemas.openxmlformats.org/officeDocument/2006/relationships/image" Target="../media/image14.sv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xml"/><Relationship Id="rId7" Type="http://schemas.openxmlformats.org/officeDocument/2006/relationships/image" Target="../media/image12.jpe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oleObject" Target="../embeddings/oleObject1.bin"/><Relationship Id="rId4" Type="http://schemas.openxmlformats.org/officeDocument/2006/relationships/notesSlide" Target="../notesSlides/notesSlide4.xml"/><Relationship Id="rId9"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cstate="print">
            <a:extLst>
              <a:ext uri="{28A0092B-C50C-407E-A947-70E740481C1C}">
                <a14:useLocalDpi xmlns:a14="http://schemas.microsoft.com/office/drawing/2010/main" val="0"/>
              </a:ext>
            </a:extLst>
          </a:blip>
          <a:srcRect b="39337"/>
          <a:stretch/>
        </p:blipFill>
        <p:spPr bwMode="auto">
          <a:xfrm>
            <a:off x="-2" y="-26895"/>
            <a:ext cx="5889173" cy="4055555"/>
          </a:xfrm>
          <a:prstGeom prst="rect">
            <a:avLst/>
          </a:prstGeom>
          <a:ln>
            <a:noFill/>
          </a:ln>
          <a:extLst>
            <a:ext uri="{53640926-AAD7-44D8-BBD7-CCE9431645EC}">
              <a14:shadowObscured xmlns:a14="http://schemas.microsoft.com/office/drawing/2010/main"/>
            </a:ext>
          </a:extLst>
        </p:spPr>
      </p:pic>
      <p:sp>
        <p:nvSpPr>
          <p:cNvPr id="10" name="TextBox 9"/>
          <p:cNvSpPr txBox="1"/>
          <p:nvPr/>
        </p:nvSpPr>
        <p:spPr>
          <a:xfrm>
            <a:off x="3813504" y="6211290"/>
            <a:ext cx="4748159" cy="307777"/>
          </a:xfrm>
          <a:prstGeom prst="rect">
            <a:avLst/>
          </a:prstGeom>
          <a:noFill/>
        </p:spPr>
        <p:txBody>
          <a:bodyPr wrap="none" rtlCol="0">
            <a:spAutoFit/>
          </a:bodyPr>
          <a:lstStyle/>
          <a:p>
            <a:pPr algn="ctr"/>
            <a:r>
              <a:rPr lang="en-ZA" sz="1400" b="1">
                <a:solidFill>
                  <a:schemeClr val="accent5">
                    <a:lumMod val="50000"/>
                  </a:schemeClr>
                </a:solidFill>
              </a:rPr>
              <a:t>LAYING STRONG FOUNDATIONS FOR TOMORROW’S SUCCESS </a:t>
            </a:r>
            <a:endParaRPr lang="en-US" sz="1400" b="1">
              <a:solidFill>
                <a:schemeClr val="accent5">
                  <a:lumMod val="50000"/>
                </a:schemeClr>
              </a:solidFill>
            </a:endParaRPr>
          </a:p>
        </p:txBody>
      </p:sp>
      <p:sp>
        <p:nvSpPr>
          <p:cNvPr id="6" name="Parallelogram 7"/>
          <p:cNvSpPr/>
          <p:nvPr/>
        </p:nvSpPr>
        <p:spPr>
          <a:xfrm>
            <a:off x="-2" y="6519067"/>
            <a:ext cx="9871077" cy="335757"/>
          </a:xfrm>
          <a:custGeom>
            <a:avLst/>
            <a:gdLst>
              <a:gd name="connsiteX0" fmla="*/ 0 w 10188575"/>
              <a:gd name="connsiteY0" fmla="*/ 166915 h 166915"/>
              <a:gd name="connsiteX1" fmla="*/ 41729 w 10188575"/>
              <a:gd name="connsiteY1" fmla="*/ 0 h 166915"/>
              <a:gd name="connsiteX2" fmla="*/ 10188575 w 10188575"/>
              <a:gd name="connsiteY2" fmla="*/ 0 h 166915"/>
              <a:gd name="connsiteX3" fmla="*/ 10146846 w 10188575"/>
              <a:gd name="connsiteY3" fmla="*/ 166915 h 166915"/>
              <a:gd name="connsiteX4" fmla="*/ 0 w 10188575"/>
              <a:gd name="connsiteY4" fmla="*/ 166915 h 166915"/>
              <a:gd name="connsiteX0" fmla="*/ 17802 w 10146846"/>
              <a:gd name="connsiteY0" fmla="*/ 166915 h 166915"/>
              <a:gd name="connsiteX1" fmla="*/ 0 w 10146846"/>
              <a:gd name="connsiteY1" fmla="*/ 0 h 166915"/>
              <a:gd name="connsiteX2" fmla="*/ 10146846 w 10146846"/>
              <a:gd name="connsiteY2" fmla="*/ 0 h 166915"/>
              <a:gd name="connsiteX3" fmla="*/ 10105117 w 10146846"/>
              <a:gd name="connsiteY3" fmla="*/ 166915 h 166915"/>
              <a:gd name="connsiteX4" fmla="*/ 17802 w 10146846"/>
              <a:gd name="connsiteY4" fmla="*/ 166915 h 166915"/>
              <a:gd name="connsiteX0" fmla="*/ 3514 w 10132558"/>
              <a:gd name="connsiteY0" fmla="*/ 166915 h 166915"/>
              <a:gd name="connsiteX1" fmla="*/ 0 w 10132558"/>
              <a:gd name="connsiteY1" fmla="*/ 2381 h 166915"/>
              <a:gd name="connsiteX2" fmla="*/ 10132558 w 10132558"/>
              <a:gd name="connsiteY2" fmla="*/ 0 h 166915"/>
              <a:gd name="connsiteX3" fmla="*/ 10090829 w 10132558"/>
              <a:gd name="connsiteY3" fmla="*/ 166915 h 166915"/>
              <a:gd name="connsiteX4" fmla="*/ 3514 w 10132558"/>
              <a:gd name="connsiteY4" fmla="*/ 166915 h 166915"/>
              <a:gd name="connsiteX0" fmla="*/ 154 w 10129198"/>
              <a:gd name="connsiteY0" fmla="*/ 166915 h 166915"/>
              <a:gd name="connsiteX1" fmla="*/ 3784 w 10129198"/>
              <a:gd name="connsiteY1" fmla="*/ 0 h 166915"/>
              <a:gd name="connsiteX2" fmla="*/ 10129198 w 10129198"/>
              <a:gd name="connsiteY2" fmla="*/ 0 h 166915"/>
              <a:gd name="connsiteX3" fmla="*/ 10087469 w 10129198"/>
              <a:gd name="connsiteY3" fmla="*/ 166915 h 166915"/>
              <a:gd name="connsiteX4" fmla="*/ 154 w 10129198"/>
              <a:gd name="connsiteY4" fmla="*/ 166915 h 166915"/>
              <a:gd name="connsiteX0" fmla="*/ 239 w 10126902"/>
              <a:gd name="connsiteY0" fmla="*/ 169296 h 169296"/>
              <a:gd name="connsiteX1" fmla="*/ 1488 w 10126902"/>
              <a:gd name="connsiteY1" fmla="*/ 0 h 169296"/>
              <a:gd name="connsiteX2" fmla="*/ 10126902 w 10126902"/>
              <a:gd name="connsiteY2" fmla="*/ 0 h 169296"/>
              <a:gd name="connsiteX3" fmla="*/ 10085173 w 10126902"/>
              <a:gd name="connsiteY3" fmla="*/ 166915 h 169296"/>
              <a:gd name="connsiteX4" fmla="*/ 239 w 10126902"/>
              <a:gd name="connsiteY4" fmla="*/ 169296 h 169296"/>
              <a:gd name="connsiteX0" fmla="*/ 239 w 10425352"/>
              <a:gd name="connsiteY0" fmla="*/ 175887 h 175887"/>
              <a:gd name="connsiteX1" fmla="*/ 1488 w 10425352"/>
              <a:gd name="connsiteY1" fmla="*/ 6591 h 175887"/>
              <a:gd name="connsiteX2" fmla="*/ 10425352 w 10425352"/>
              <a:gd name="connsiteY2" fmla="*/ 0 h 175887"/>
              <a:gd name="connsiteX3" fmla="*/ 10085173 w 10425352"/>
              <a:gd name="connsiteY3" fmla="*/ 173506 h 175887"/>
              <a:gd name="connsiteX4" fmla="*/ 239 w 10425352"/>
              <a:gd name="connsiteY4" fmla="*/ 175887 h 175887"/>
              <a:gd name="connsiteX0" fmla="*/ 239 w 10635515"/>
              <a:gd name="connsiteY0" fmla="*/ 179182 h 179182"/>
              <a:gd name="connsiteX1" fmla="*/ 1488 w 10635515"/>
              <a:gd name="connsiteY1" fmla="*/ 9886 h 179182"/>
              <a:gd name="connsiteX2" fmla="*/ 10635515 w 10635515"/>
              <a:gd name="connsiteY2" fmla="*/ 0 h 179182"/>
              <a:gd name="connsiteX3" fmla="*/ 10085173 w 10635515"/>
              <a:gd name="connsiteY3" fmla="*/ 176801 h 179182"/>
              <a:gd name="connsiteX4" fmla="*/ 239 w 10635515"/>
              <a:gd name="connsiteY4" fmla="*/ 179182 h 179182"/>
              <a:gd name="connsiteX0" fmla="*/ 239 w 10635515"/>
              <a:gd name="connsiteY0" fmla="*/ 179182 h 179182"/>
              <a:gd name="connsiteX1" fmla="*/ 1488 w 10635515"/>
              <a:gd name="connsiteY1" fmla="*/ 9886 h 179182"/>
              <a:gd name="connsiteX2" fmla="*/ 10635515 w 10635515"/>
              <a:gd name="connsiteY2" fmla="*/ 0 h 179182"/>
              <a:gd name="connsiteX3" fmla="*/ 10224620 w 10635515"/>
              <a:gd name="connsiteY3" fmla="*/ 178449 h 179182"/>
              <a:gd name="connsiteX4" fmla="*/ 239 w 10635515"/>
              <a:gd name="connsiteY4" fmla="*/ 179182 h 179182"/>
              <a:gd name="connsiteX0" fmla="*/ 239 w 10635515"/>
              <a:gd name="connsiteY0" fmla="*/ 174239 h 174239"/>
              <a:gd name="connsiteX1" fmla="*/ 1488 w 10635515"/>
              <a:gd name="connsiteY1" fmla="*/ 4943 h 174239"/>
              <a:gd name="connsiteX2" fmla="*/ 10635515 w 10635515"/>
              <a:gd name="connsiteY2" fmla="*/ 0 h 174239"/>
              <a:gd name="connsiteX3" fmla="*/ 10224620 w 10635515"/>
              <a:gd name="connsiteY3" fmla="*/ 173506 h 174239"/>
              <a:gd name="connsiteX4" fmla="*/ 239 w 10635515"/>
              <a:gd name="connsiteY4" fmla="*/ 174239 h 17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5515" h="174239">
                <a:moveTo>
                  <a:pt x="239" y="174239"/>
                </a:moveTo>
                <a:cubicBezTo>
                  <a:pt x="-932" y="119394"/>
                  <a:pt x="2659" y="59788"/>
                  <a:pt x="1488" y="4943"/>
                </a:cubicBezTo>
                <a:lnTo>
                  <a:pt x="10635515" y="0"/>
                </a:lnTo>
                <a:lnTo>
                  <a:pt x="10224620" y="173506"/>
                </a:lnTo>
                <a:lnTo>
                  <a:pt x="239" y="174239"/>
                </a:lnTo>
                <a:close/>
              </a:path>
            </a:pathLst>
          </a:custGeom>
          <a:pattFill prst="pct70">
            <a:fgClr>
              <a:schemeClr val="bg1">
                <a:lumMod val="75000"/>
              </a:schemeClr>
            </a:fgClr>
            <a:bgClr>
              <a:schemeClr val="bg1"/>
            </a:bgClr>
          </a:patt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Parallelogram 10"/>
          <p:cNvSpPr/>
          <p:nvPr/>
        </p:nvSpPr>
        <p:spPr>
          <a:xfrm>
            <a:off x="10360480" y="6519067"/>
            <a:ext cx="1831520" cy="330199"/>
          </a:xfrm>
          <a:custGeom>
            <a:avLst/>
            <a:gdLst>
              <a:gd name="connsiteX0" fmla="*/ 0 w 1983938"/>
              <a:gd name="connsiteY0" fmla="*/ 166914 h 166914"/>
              <a:gd name="connsiteX1" fmla="*/ 41729 w 1983938"/>
              <a:gd name="connsiteY1" fmla="*/ 0 h 166914"/>
              <a:gd name="connsiteX2" fmla="*/ 1983938 w 1983938"/>
              <a:gd name="connsiteY2" fmla="*/ 0 h 166914"/>
              <a:gd name="connsiteX3" fmla="*/ 1942210 w 1983938"/>
              <a:gd name="connsiteY3" fmla="*/ 166914 h 166914"/>
              <a:gd name="connsiteX4" fmla="*/ 0 w 1983938"/>
              <a:gd name="connsiteY4" fmla="*/ 166914 h 166914"/>
              <a:gd name="connsiteX0" fmla="*/ 0 w 1942210"/>
              <a:gd name="connsiteY0" fmla="*/ 166914 h 166914"/>
              <a:gd name="connsiteX1" fmla="*/ 41729 w 1942210"/>
              <a:gd name="connsiteY1" fmla="*/ 0 h 166914"/>
              <a:gd name="connsiteX2" fmla="*/ 1910120 w 1942210"/>
              <a:gd name="connsiteY2" fmla="*/ 0 h 166914"/>
              <a:gd name="connsiteX3" fmla="*/ 1942210 w 1942210"/>
              <a:gd name="connsiteY3" fmla="*/ 166914 h 166914"/>
              <a:gd name="connsiteX4" fmla="*/ 0 w 1942210"/>
              <a:gd name="connsiteY4" fmla="*/ 166914 h 166914"/>
              <a:gd name="connsiteX0" fmla="*/ 0 w 1913635"/>
              <a:gd name="connsiteY0" fmla="*/ 166914 h 166914"/>
              <a:gd name="connsiteX1" fmla="*/ 41729 w 1913635"/>
              <a:gd name="connsiteY1" fmla="*/ 0 h 166914"/>
              <a:gd name="connsiteX2" fmla="*/ 1910120 w 1913635"/>
              <a:gd name="connsiteY2" fmla="*/ 0 h 166914"/>
              <a:gd name="connsiteX3" fmla="*/ 1913635 w 1913635"/>
              <a:gd name="connsiteY3" fmla="*/ 166914 h 166914"/>
              <a:gd name="connsiteX4" fmla="*/ 0 w 1913635"/>
              <a:gd name="connsiteY4" fmla="*/ 166914 h 166914"/>
              <a:gd name="connsiteX0" fmla="*/ 0 w 1913635"/>
              <a:gd name="connsiteY0" fmla="*/ 170187 h 170187"/>
              <a:gd name="connsiteX1" fmla="*/ 352879 w 1913635"/>
              <a:gd name="connsiteY1" fmla="*/ 0 h 170187"/>
              <a:gd name="connsiteX2" fmla="*/ 1910120 w 1913635"/>
              <a:gd name="connsiteY2" fmla="*/ 3273 h 170187"/>
              <a:gd name="connsiteX3" fmla="*/ 1913635 w 1913635"/>
              <a:gd name="connsiteY3" fmla="*/ 170187 h 170187"/>
              <a:gd name="connsiteX4" fmla="*/ 0 w 1913635"/>
              <a:gd name="connsiteY4" fmla="*/ 170187 h 1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635" h="170187">
                <a:moveTo>
                  <a:pt x="0" y="170187"/>
                </a:moveTo>
                <a:lnTo>
                  <a:pt x="352879" y="0"/>
                </a:lnTo>
                <a:lnTo>
                  <a:pt x="1910120" y="3273"/>
                </a:lnTo>
                <a:cubicBezTo>
                  <a:pt x="1911292" y="58911"/>
                  <a:pt x="1912463" y="114549"/>
                  <a:pt x="1913635" y="170187"/>
                </a:cubicBezTo>
                <a:lnTo>
                  <a:pt x="0" y="170187"/>
                </a:lnTo>
                <a:close/>
              </a:path>
            </a:pathLst>
          </a:custGeom>
          <a:pattFill prst="pct70">
            <a:fgClr>
              <a:schemeClr val="accent4"/>
            </a:fgClr>
            <a:bgClr>
              <a:schemeClr val="bg1"/>
            </a:bgClr>
          </a:patt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Parallelogram 12"/>
          <p:cNvSpPr/>
          <p:nvPr/>
        </p:nvSpPr>
        <p:spPr>
          <a:xfrm>
            <a:off x="9680574" y="6524623"/>
            <a:ext cx="841376" cy="330201"/>
          </a:xfrm>
          <a:custGeom>
            <a:avLst/>
            <a:gdLst>
              <a:gd name="connsiteX0" fmla="*/ 0 w 812801"/>
              <a:gd name="connsiteY0" fmla="*/ 333376 h 333376"/>
              <a:gd name="connsiteX1" fmla="*/ 83344 w 812801"/>
              <a:gd name="connsiteY1" fmla="*/ 0 h 333376"/>
              <a:gd name="connsiteX2" fmla="*/ 812801 w 812801"/>
              <a:gd name="connsiteY2" fmla="*/ 0 h 333376"/>
              <a:gd name="connsiteX3" fmla="*/ 729457 w 812801"/>
              <a:gd name="connsiteY3" fmla="*/ 333376 h 333376"/>
              <a:gd name="connsiteX4" fmla="*/ 0 w 812801"/>
              <a:gd name="connsiteY4" fmla="*/ 333376 h 333376"/>
              <a:gd name="connsiteX0" fmla="*/ 0 w 1111251"/>
              <a:gd name="connsiteY0" fmla="*/ 330201 h 333376"/>
              <a:gd name="connsiteX1" fmla="*/ 381794 w 1111251"/>
              <a:gd name="connsiteY1" fmla="*/ 0 h 333376"/>
              <a:gd name="connsiteX2" fmla="*/ 1111251 w 1111251"/>
              <a:gd name="connsiteY2" fmla="*/ 0 h 333376"/>
              <a:gd name="connsiteX3" fmla="*/ 1027907 w 1111251"/>
              <a:gd name="connsiteY3" fmla="*/ 333376 h 333376"/>
              <a:gd name="connsiteX4" fmla="*/ 0 w 1111251"/>
              <a:gd name="connsiteY4" fmla="*/ 330201 h 333376"/>
              <a:gd name="connsiteX0" fmla="*/ 0 w 1111251"/>
              <a:gd name="connsiteY0" fmla="*/ 330201 h 330201"/>
              <a:gd name="connsiteX1" fmla="*/ 381794 w 1111251"/>
              <a:gd name="connsiteY1" fmla="*/ 0 h 330201"/>
              <a:gd name="connsiteX2" fmla="*/ 1111251 w 1111251"/>
              <a:gd name="connsiteY2" fmla="*/ 0 h 330201"/>
              <a:gd name="connsiteX3" fmla="*/ 805657 w 1111251"/>
              <a:gd name="connsiteY3" fmla="*/ 320676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815976"/>
              <a:gd name="connsiteY0" fmla="*/ 330201 h 330201"/>
              <a:gd name="connsiteX1" fmla="*/ 381794 w 815976"/>
              <a:gd name="connsiteY1" fmla="*/ 0 h 330201"/>
              <a:gd name="connsiteX2" fmla="*/ 815976 w 815976"/>
              <a:gd name="connsiteY2" fmla="*/ 0 h 330201"/>
              <a:gd name="connsiteX3" fmla="*/ 450057 w 815976"/>
              <a:gd name="connsiteY3" fmla="*/ 330201 h 330201"/>
              <a:gd name="connsiteX4" fmla="*/ 0 w 815976"/>
              <a:gd name="connsiteY4" fmla="*/ 330201 h 330201"/>
              <a:gd name="connsiteX0" fmla="*/ 0 w 841376"/>
              <a:gd name="connsiteY0" fmla="*/ 330201 h 330201"/>
              <a:gd name="connsiteX1" fmla="*/ 381794 w 841376"/>
              <a:gd name="connsiteY1" fmla="*/ 0 h 330201"/>
              <a:gd name="connsiteX2" fmla="*/ 841376 w 841376"/>
              <a:gd name="connsiteY2" fmla="*/ 0 h 330201"/>
              <a:gd name="connsiteX3" fmla="*/ 450057 w 841376"/>
              <a:gd name="connsiteY3" fmla="*/ 330201 h 330201"/>
              <a:gd name="connsiteX4" fmla="*/ 0 w 841376"/>
              <a:gd name="connsiteY4" fmla="*/ 330201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76" h="330201">
                <a:moveTo>
                  <a:pt x="0" y="330201"/>
                </a:moveTo>
                <a:lnTo>
                  <a:pt x="381794" y="0"/>
                </a:lnTo>
                <a:lnTo>
                  <a:pt x="841376" y="0"/>
                </a:lnTo>
                <a:lnTo>
                  <a:pt x="450057" y="330201"/>
                </a:lnTo>
                <a:lnTo>
                  <a:pt x="0" y="330201"/>
                </a:lnTo>
                <a:close/>
              </a:path>
            </a:pathLst>
          </a:custGeom>
          <a:pattFill prst="pct70">
            <a:fgClr>
              <a:schemeClr val="accent5">
                <a:lumMod val="50000"/>
              </a:schemeClr>
            </a:fgClr>
            <a:bgClr>
              <a:schemeClr val="bg1"/>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Title 1"/>
          <p:cNvSpPr txBox="1">
            <a:spLocks/>
          </p:cNvSpPr>
          <p:nvPr/>
        </p:nvSpPr>
        <p:spPr>
          <a:xfrm>
            <a:off x="2944584" y="2889581"/>
            <a:ext cx="8786191" cy="307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br>
              <a:rPr lang="en-ZA" sz="3200" b="1" dirty="0"/>
            </a:br>
            <a:endParaRPr lang="en-ZA" sz="3200" b="1" dirty="0"/>
          </a:p>
          <a:p>
            <a:pPr algn="r"/>
            <a:endParaRPr lang="en-ZA" sz="3200" b="1" dirty="0">
              <a:solidFill>
                <a:schemeClr val="accent5">
                  <a:lumMod val="50000"/>
                </a:schemeClr>
              </a:solidFill>
              <a:latin typeface="Arial" panose="020B0604020202020204" pitchFamily="34" charset="0"/>
              <a:ea typeface="+mn-ea"/>
              <a:cs typeface="Arial" panose="020B0604020202020204" pitchFamily="34" charset="0"/>
            </a:endParaRPr>
          </a:p>
          <a:p>
            <a:pPr algn="r"/>
            <a:endParaRPr lang="en-ZA" sz="3200" b="1" dirty="0">
              <a:solidFill>
                <a:schemeClr val="accent5">
                  <a:lumMod val="50000"/>
                </a:schemeClr>
              </a:solidFill>
              <a:latin typeface="Arial" panose="020B0604020202020204" pitchFamily="34" charset="0"/>
              <a:ea typeface="+mn-ea"/>
              <a:cs typeface="Arial" panose="020B0604020202020204" pitchFamily="34" charset="0"/>
            </a:endParaRPr>
          </a:p>
          <a:p>
            <a:pPr algn="ctr"/>
            <a:r>
              <a:rPr lang="en-ZA" sz="3200" b="1" dirty="0">
                <a:solidFill>
                  <a:schemeClr val="accent5">
                    <a:lumMod val="50000"/>
                  </a:schemeClr>
                </a:solidFill>
                <a:latin typeface="Arial" panose="020B0604020202020204" pitchFamily="34" charset="0"/>
                <a:ea typeface="+mn-ea"/>
                <a:cs typeface="Arial" panose="020B0604020202020204" pitchFamily="34" charset="0"/>
              </a:rPr>
              <a:t>NEF PROPERTY SECTOR WEBINAR </a:t>
            </a:r>
          </a:p>
          <a:p>
            <a:pPr algn="ctr"/>
            <a:endParaRPr lang="en-ZA" sz="3200" b="1" dirty="0">
              <a:solidFill>
                <a:schemeClr val="accent5">
                  <a:lumMod val="50000"/>
                </a:schemeClr>
              </a:solidFill>
              <a:latin typeface="Arial" panose="020B0604020202020204" pitchFamily="34" charset="0"/>
              <a:ea typeface="+mn-ea"/>
              <a:cs typeface="Arial" panose="020B0604020202020204" pitchFamily="34" charset="0"/>
            </a:endParaRPr>
          </a:p>
          <a:p>
            <a:pPr algn="ctr"/>
            <a:r>
              <a:rPr lang="en-ZA" sz="3200" b="1" dirty="0">
                <a:solidFill>
                  <a:schemeClr val="accent5">
                    <a:lumMod val="50000"/>
                  </a:schemeClr>
                </a:solidFill>
                <a:latin typeface="Arial" panose="020B0604020202020204" pitchFamily="34" charset="0"/>
                <a:ea typeface="+mn-ea"/>
                <a:cs typeface="Arial" panose="020B0604020202020204" pitchFamily="34" charset="0"/>
              </a:rPr>
              <a:t>PROPERTY SECTOR</a:t>
            </a:r>
          </a:p>
          <a:p>
            <a:pPr algn="ctr"/>
            <a:r>
              <a:rPr lang="en-ZA" sz="3200" b="1" dirty="0">
                <a:solidFill>
                  <a:schemeClr val="accent5">
                    <a:lumMod val="50000"/>
                  </a:schemeClr>
                </a:solidFill>
                <a:latin typeface="Arial" panose="020B0604020202020204" pitchFamily="34" charset="0"/>
                <a:ea typeface="+mn-ea"/>
                <a:cs typeface="Arial" panose="020B0604020202020204" pitchFamily="34" charset="0"/>
              </a:rPr>
              <a:t>19 November 2020</a:t>
            </a:r>
          </a:p>
          <a:p>
            <a:pPr algn="ctr"/>
            <a:endParaRPr lang="en-GB" sz="3200" b="1" dirty="0">
              <a:solidFill>
                <a:schemeClr val="accent5">
                  <a:lumMod val="50000"/>
                </a:schemeClr>
              </a:solidFill>
              <a:latin typeface="Arial" panose="020B0604020202020204" pitchFamily="34" charset="0"/>
              <a:ea typeface="+mn-ea"/>
              <a:cs typeface="Arial" panose="020B0604020202020204" pitchFamily="34" charset="0"/>
            </a:endParaRPr>
          </a:p>
        </p:txBody>
      </p:sp>
      <p:sp>
        <p:nvSpPr>
          <p:cNvPr id="13" name="Subtitle 2"/>
          <p:cNvSpPr txBox="1">
            <a:spLocks/>
          </p:cNvSpPr>
          <p:nvPr/>
        </p:nvSpPr>
        <p:spPr>
          <a:xfrm>
            <a:off x="8619030" y="5046039"/>
            <a:ext cx="2005428" cy="982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1200" b="1">
              <a:solidFill>
                <a:schemeClr val="accent5">
                  <a:lumMod val="50000"/>
                </a:schemeClr>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A6755FFF-B674-4D34-A985-CCC58EEE0E5A}"/>
              </a:ext>
            </a:extLst>
          </p:cNvPr>
          <p:cNvPicPr>
            <a:picLocks noChangeAspect="1"/>
          </p:cNvPicPr>
          <p:nvPr/>
        </p:nvPicPr>
        <p:blipFill>
          <a:blip r:embed="rId4"/>
          <a:stretch>
            <a:fillRect/>
          </a:stretch>
        </p:blipFill>
        <p:spPr>
          <a:xfrm>
            <a:off x="6096000" y="446393"/>
            <a:ext cx="2694666" cy="902286"/>
          </a:xfrm>
          <a:prstGeom prst="rect">
            <a:avLst/>
          </a:prstGeom>
        </p:spPr>
      </p:pic>
      <p:sp>
        <p:nvSpPr>
          <p:cNvPr id="16" name="TextBox 15">
            <a:extLst>
              <a:ext uri="{FF2B5EF4-FFF2-40B4-BE49-F238E27FC236}">
                <a16:creationId xmlns:a16="http://schemas.microsoft.com/office/drawing/2014/main" id="{605C3913-85D3-4ACF-845E-AC0B34AA542C}"/>
              </a:ext>
            </a:extLst>
          </p:cNvPr>
          <p:cNvSpPr txBox="1"/>
          <p:nvPr/>
        </p:nvSpPr>
        <p:spPr>
          <a:xfrm>
            <a:off x="8790666" y="477537"/>
            <a:ext cx="3401334" cy="1029256"/>
          </a:xfrm>
          <a:prstGeom prst="rect">
            <a:avLst/>
          </a:prstGeom>
          <a:noFill/>
        </p:spPr>
        <p:txBody>
          <a:bodyPr wrap="square" rtlCol="0">
            <a:spAutoFit/>
          </a:bodyPr>
          <a:lstStyle/>
          <a:p>
            <a:pPr algn="ctr">
              <a:lnSpc>
                <a:spcPct val="115000"/>
              </a:lnSpc>
              <a:spcAft>
                <a:spcPts val="1000"/>
              </a:spcAft>
            </a:pPr>
            <a:r>
              <a:rPr lang="en-GB" sz="1800" b="1">
                <a:solidFill>
                  <a:schemeClr val="accent1"/>
                </a:solidFill>
                <a:effectLst/>
                <a:latin typeface="Calibri" panose="020F0502020204030204" pitchFamily="34" charset="0"/>
                <a:ea typeface="MS Mincho" panose="02020609040205080304" pitchFamily="49" charset="-128"/>
                <a:cs typeface="Times New Roman" panose="02020603050405020304" pitchFamily="18" charset="0"/>
              </a:rPr>
              <a:t>National Housing Finance Corporation</a:t>
            </a:r>
            <a:r>
              <a:rPr lang="en-GB" sz="1800" b="1">
                <a:solidFill>
                  <a:srgbClr val="008000"/>
                </a:solidFill>
                <a:effectLst/>
                <a:latin typeface="Calibri" panose="020F0502020204030204" pitchFamily="34" charset="0"/>
                <a:ea typeface="MS Mincho" panose="02020609040205080304" pitchFamily="49" charset="-128"/>
                <a:cs typeface="Times New Roman" panose="02020603050405020304" pitchFamily="18" charset="0"/>
              </a:rPr>
              <a:t>/Human Settlements </a:t>
            </a:r>
            <a:br>
              <a:rPr lang="en-GB" sz="1800" b="1">
                <a:solidFill>
                  <a:srgbClr val="008000"/>
                </a:solidFill>
                <a:effectLst/>
                <a:latin typeface="Calibri" panose="020F0502020204030204" pitchFamily="34" charset="0"/>
                <a:ea typeface="MS Mincho" panose="02020609040205080304" pitchFamily="49" charset="-128"/>
                <a:cs typeface="Times New Roman" panose="02020603050405020304" pitchFamily="18" charset="0"/>
              </a:rPr>
            </a:br>
            <a:r>
              <a:rPr lang="en-GB" sz="1800" b="1">
                <a:solidFill>
                  <a:srgbClr val="008000"/>
                </a:solidFill>
                <a:effectLst/>
                <a:latin typeface="Calibri" panose="020F0502020204030204" pitchFamily="34" charset="0"/>
                <a:ea typeface="MS Mincho" panose="02020609040205080304" pitchFamily="49" charset="-128"/>
                <a:cs typeface="Times New Roman" panose="02020603050405020304" pitchFamily="18" charset="0"/>
              </a:rPr>
              <a:t>Development Bank</a:t>
            </a:r>
            <a:endParaRPr lang="en-ZA" sz="1800">
              <a:effectLst/>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1987525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 y="-3231"/>
            <a:ext cx="12192001" cy="606913"/>
          </a:xfrm>
          <a:prstGeom prst="rect">
            <a:avLst/>
          </a:prstGeom>
          <a:solidFill>
            <a:srgbClr val="00266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rtlCol="0" anchor="ctr">
            <a:noAutofit/>
            <a:scene3d>
              <a:camera prst="orthographicFront"/>
              <a:lightRig rig="soft" dir="t"/>
            </a:scene3d>
            <a:sp3d prstMaterial="softEdge">
              <a:bevelT w="25400" h="25400"/>
            </a:sp3d>
          </a:bodyPr>
          <a:lstStyle>
            <a:lvl1pPr algn="r" rtl="0" eaLnBrk="1" latinLnBrk="0" hangingPunct="1">
              <a:spcBef>
                <a:spcPct val="0"/>
              </a:spcBef>
              <a:buNone/>
              <a:defRPr kumimoji="0" sz="3200" b="1" kern="1200">
                <a:solidFill>
                  <a:srgbClr val="9A9B9C"/>
                </a:solidFill>
                <a:effectLst>
                  <a:outerShdw blurRad="31750" dist="25400" dir="5400000" algn="tl" rotWithShape="0">
                    <a:srgbClr val="000000">
                      <a:alpha val="25000"/>
                    </a:srgbClr>
                  </a:outerShdw>
                </a:effectLst>
                <a:latin typeface="+mn-lt"/>
                <a:ea typeface="+mj-ea"/>
                <a:cs typeface="+mj-cs"/>
              </a:defRPr>
            </a:lvl1pPr>
            <a:lvl2pPr>
              <a:defRPr/>
            </a:lvl2pPr>
            <a:lvl3pPr>
              <a:defRPr/>
            </a:lvl3pPr>
            <a:lvl4pPr>
              <a:defRPr/>
            </a:lvl4pPr>
            <a:lvl5pPr>
              <a:defRPr/>
            </a:lvl5pPr>
            <a:lvl6pPr>
              <a:defRPr/>
            </a:lvl6pPr>
            <a:lvl7pPr>
              <a:defRPr/>
            </a:lvl7pPr>
            <a:lvl8pPr>
              <a:defRPr/>
            </a:lvl8pPr>
            <a:lvl9pPr>
              <a:defRPr/>
            </a:lvl9pPr>
            <a:extLst/>
          </a:lstStyle>
          <a:p>
            <a:pPr marL="354013" indent="7938" algn="ctr"/>
            <a:r>
              <a:rPr lang="en-GB" sz="4000" kern="0">
                <a:solidFill>
                  <a:prstClr val="white"/>
                </a:solidFill>
                <a:latin typeface="Arial" panose="020B0604020202020204" pitchFamily="34" charset="0"/>
                <a:cs typeface="Arial" panose="020B0604020202020204" pitchFamily="34" charset="0"/>
              </a:rPr>
              <a:t>NHFC B-BBEE Initiatives</a:t>
            </a:r>
          </a:p>
        </p:txBody>
      </p:sp>
      <p:sp>
        <p:nvSpPr>
          <p:cNvPr id="8" name="Parallelogram 7"/>
          <p:cNvSpPr/>
          <p:nvPr/>
        </p:nvSpPr>
        <p:spPr>
          <a:xfrm>
            <a:off x="-2" y="6519067"/>
            <a:ext cx="9871077" cy="335757"/>
          </a:xfrm>
          <a:custGeom>
            <a:avLst/>
            <a:gdLst>
              <a:gd name="connsiteX0" fmla="*/ 0 w 10188575"/>
              <a:gd name="connsiteY0" fmla="*/ 166915 h 166915"/>
              <a:gd name="connsiteX1" fmla="*/ 41729 w 10188575"/>
              <a:gd name="connsiteY1" fmla="*/ 0 h 166915"/>
              <a:gd name="connsiteX2" fmla="*/ 10188575 w 10188575"/>
              <a:gd name="connsiteY2" fmla="*/ 0 h 166915"/>
              <a:gd name="connsiteX3" fmla="*/ 10146846 w 10188575"/>
              <a:gd name="connsiteY3" fmla="*/ 166915 h 166915"/>
              <a:gd name="connsiteX4" fmla="*/ 0 w 10188575"/>
              <a:gd name="connsiteY4" fmla="*/ 166915 h 166915"/>
              <a:gd name="connsiteX0" fmla="*/ 17802 w 10146846"/>
              <a:gd name="connsiteY0" fmla="*/ 166915 h 166915"/>
              <a:gd name="connsiteX1" fmla="*/ 0 w 10146846"/>
              <a:gd name="connsiteY1" fmla="*/ 0 h 166915"/>
              <a:gd name="connsiteX2" fmla="*/ 10146846 w 10146846"/>
              <a:gd name="connsiteY2" fmla="*/ 0 h 166915"/>
              <a:gd name="connsiteX3" fmla="*/ 10105117 w 10146846"/>
              <a:gd name="connsiteY3" fmla="*/ 166915 h 166915"/>
              <a:gd name="connsiteX4" fmla="*/ 17802 w 10146846"/>
              <a:gd name="connsiteY4" fmla="*/ 166915 h 166915"/>
              <a:gd name="connsiteX0" fmla="*/ 3514 w 10132558"/>
              <a:gd name="connsiteY0" fmla="*/ 166915 h 166915"/>
              <a:gd name="connsiteX1" fmla="*/ 0 w 10132558"/>
              <a:gd name="connsiteY1" fmla="*/ 2381 h 166915"/>
              <a:gd name="connsiteX2" fmla="*/ 10132558 w 10132558"/>
              <a:gd name="connsiteY2" fmla="*/ 0 h 166915"/>
              <a:gd name="connsiteX3" fmla="*/ 10090829 w 10132558"/>
              <a:gd name="connsiteY3" fmla="*/ 166915 h 166915"/>
              <a:gd name="connsiteX4" fmla="*/ 3514 w 10132558"/>
              <a:gd name="connsiteY4" fmla="*/ 166915 h 166915"/>
              <a:gd name="connsiteX0" fmla="*/ 154 w 10129198"/>
              <a:gd name="connsiteY0" fmla="*/ 166915 h 166915"/>
              <a:gd name="connsiteX1" fmla="*/ 3784 w 10129198"/>
              <a:gd name="connsiteY1" fmla="*/ 0 h 166915"/>
              <a:gd name="connsiteX2" fmla="*/ 10129198 w 10129198"/>
              <a:gd name="connsiteY2" fmla="*/ 0 h 166915"/>
              <a:gd name="connsiteX3" fmla="*/ 10087469 w 10129198"/>
              <a:gd name="connsiteY3" fmla="*/ 166915 h 166915"/>
              <a:gd name="connsiteX4" fmla="*/ 154 w 10129198"/>
              <a:gd name="connsiteY4" fmla="*/ 166915 h 166915"/>
              <a:gd name="connsiteX0" fmla="*/ 239 w 10126902"/>
              <a:gd name="connsiteY0" fmla="*/ 169296 h 169296"/>
              <a:gd name="connsiteX1" fmla="*/ 1488 w 10126902"/>
              <a:gd name="connsiteY1" fmla="*/ 0 h 169296"/>
              <a:gd name="connsiteX2" fmla="*/ 10126902 w 10126902"/>
              <a:gd name="connsiteY2" fmla="*/ 0 h 169296"/>
              <a:gd name="connsiteX3" fmla="*/ 10085173 w 10126902"/>
              <a:gd name="connsiteY3" fmla="*/ 166915 h 169296"/>
              <a:gd name="connsiteX4" fmla="*/ 239 w 10126902"/>
              <a:gd name="connsiteY4" fmla="*/ 169296 h 169296"/>
              <a:gd name="connsiteX0" fmla="*/ 239 w 10425352"/>
              <a:gd name="connsiteY0" fmla="*/ 175887 h 175887"/>
              <a:gd name="connsiteX1" fmla="*/ 1488 w 10425352"/>
              <a:gd name="connsiteY1" fmla="*/ 6591 h 175887"/>
              <a:gd name="connsiteX2" fmla="*/ 10425352 w 10425352"/>
              <a:gd name="connsiteY2" fmla="*/ 0 h 175887"/>
              <a:gd name="connsiteX3" fmla="*/ 10085173 w 10425352"/>
              <a:gd name="connsiteY3" fmla="*/ 173506 h 175887"/>
              <a:gd name="connsiteX4" fmla="*/ 239 w 10425352"/>
              <a:gd name="connsiteY4" fmla="*/ 175887 h 175887"/>
              <a:gd name="connsiteX0" fmla="*/ 239 w 10635515"/>
              <a:gd name="connsiteY0" fmla="*/ 179182 h 179182"/>
              <a:gd name="connsiteX1" fmla="*/ 1488 w 10635515"/>
              <a:gd name="connsiteY1" fmla="*/ 9886 h 179182"/>
              <a:gd name="connsiteX2" fmla="*/ 10635515 w 10635515"/>
              <a:gd name="connsiteY2" fmla="*/ 0 h 179182"/>
              <a:gd name="connsiteX3" fmla="*/ 10085173 w 10635515"/>
              <a:gd name="connsiteY3" fmla="*/ 176801 h 179182"/>
              <a:gd name="connsiteX4" fmla="*/ 239 w 10635515"/>
              <a:gd name="connsiteY4" fmla="*/ 179182 h 179182"/>
              <a:gd name="connsiteX0" fmla="*/ 239 w 10635515"/>
              <a:gd name="connsiteY0" fmla="*/ 179182 h 179182"/>
              <a:gd name="connsiteX1" fmla="*/ 1488 w 10635515"/>
              <a:gd name="connsiteY1" fmla="*/ 9886 h 179182"/>
              <a:gd name="connsiteX2" fmla="*/ 10635515 w 10635515"/>
              <a:gd name="connsiteY2" fmla="*/ 0 h 179182"/>
              <a:gd name="connsiteX3" fmla="*/ 10224620 w 10635515"/>
              <a:gd name="connsiteY3" fmla="*/ 178449 h 179182"/>
              <a:gd name="connsiteX4" fmla="*/ 239 w 10635515"/>
              <a:gd name="connsiteY4" fmla="*/ 179182 h 179182"/>
              <a:gd name="connsiteX0" fmla="*/ 239 w 10635515"/>
              <a:gd name="connsiteY0" fmla="*/ 174239 h 174239"/>
              <a:gd name="connsiteX1" fmla="*/ 1488 w 10635515"/>
              <a:gd name="connsiteY1" fmla="*/ 4943 h 174239"/>
              <a:gd name="connsiteX2" fmla="*/ 10635515 w 10635515"/>
              <a:gd name="connsiteY2" fmla="*/ 0 h 174239"/>
              <a:gd name="connsiteX3" fmla="*/ 10224620 w 10635515"/>
              <a:gd name="connsiteY3" fmla="*/ 173506 h 174239"/>
              <a:gd name="connsiteX4" fmla="*/ 239 w 10635515"/>
              <a:gd name="connsiteY4" fmla="*/ 174239 h 17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5515" h="174239">
                <a:moveTo>
                  <a:pt x="239" y="174239"/>
                </a:moveTo>
                <a:cubicBezTo>
                  <a:pt x="-932" y="119394"/>
                  <a:pt x="2659" y="59788"/>
                  <a:pt x="1488" y="4943"/>
                </a:cubicBezTo>
                <a:lnTo>
                  <a:pt x="10635515" y="0"/>
                </a:lnTo>
                <a:lnTo>
                  <a:pt x="10224620" y="173506"/>
                </a:lnTo>
                <a:lnTo>
                  <a:pt x="239" y="174239"/>
                </a:lnTo>
                <a:close/>
              </a:path>
            </a:pathLst>
          </a:custGeom>
          <a:pattFill prst="pct70">
            <a:fgClr>
              <a:schemeClr val="bg1">
                <a:lumMod val="75000"/>
              </a:schemeClr>
            </a:fgClr>
            <a:bgClr>
              <a:schemeClr val="bg1"/>
            </a:bgClr>
          </a:patt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Parallelogram 10"/>
          <p:cNvSpPr/>
          <p:nvPr/>
        </p:nvSpPr>
        <p:spPr>
          <a:xfrm>
            <a:off x="10360480" y="6519067"/>
            <a:ext cx="1831520" cy="330199"/>
          </a:xfrm>
          <a:custGeom>
            <a:avLst/>
            <a:gdLst>
              <a:gd name="connsiteX0" fmla="*/ 0 w 1983938"/>
              <a:gd name="connsiteY0" fmla="*/ 166914 h 166914"/>
              <a:gd name="connsiteX1" fmla="*/ 41729 w 1983938"/>
              <a:gd name="connsiteY1" fmla="*/ 0 h 166914"/>
              <a:gd name="connsiteX2" fmla="*/ 1983938 w 1983938"/>
              <a:gd name="connsiteY2" fmla="*/ 0 h 166914"/>
              <a:gd name="connsiteX3" fmla="*/ 1942210 w 1983938"/>
              <a:gd name="connsiteY3" fmla="*/ 166914 h 166914"/>
              <a:gd name="connsiteX4" fmla="*/ 0 w 1983938"/>
              <a:gd name="connsiteY4" fmla="*/ 166914 h 166914"/>
              <a:gd name="connsiteX0" fmla="*/ 0 w 1942210"/>
              <a:gd name="connsiteY0" fmla="*/ 166914 h 166914"/>
              <a:gd name="connsiteX1" fmla="*/ 41729 w 1942210"/>
              <a:gd name="connsiteY1" fmla="*/ 0 h 166914"/>
              <a:gd name="connsiteX2" fmla="*/ 1910120 w 1942210"/>
              <a:gd name="connsiteY2" fmla="*/ 0 h 166914"/>
              <a:gd name="connsiteX3" fmla="*/ 1942210 w 1942210"/>
              <a:gd name="connsiteY3" fmla="*/ 166914 h 166914"/>
              <a:gd name="connsiteX4" fmla="*/ 0 w 1942210"/>
              <a:gd name="connsiteY4" fmla="*/ 166914 h 166914"/>
              <a:gd name="connsiteX0" fmla="*/ 0 w 1913635"/>
              <a:gd name="connsiteY0" fmla="*/ 166914 h 166914"/>
              <a:gd name="connsiteX1" fmla="*/ 41729 w 1913635"/>
              <a:gd name="connsiteY1" fmla="*/ 0 h 166914"/>
              <a:gd name="connsiteX2" fmla="*/ 1910120 w 1913635"/>
              <a:gd name="connsiteY2" fmla="*/ 0 h 166914"/>
              <a:gd name="connsiteX3" fmla="*/ 1913635 w 1913635"/>
              <a:gd name="connsiteY3" fmla="*/ 166914 h 166914"/>
              <a:gd name="connsiteX4" fmla="*/ 0 w 1913635"/>
              <a:gd name="connsiteY4" fmla="*/ 166914 h 166914"/>
              <a:gd name="connsiteX0" fmla="*/ 0 w 1913635"/>
              <a:gd name="connsiteY0" fmla="*/ 170187 h 170187"/>
              <a:gd name="connsiteX1" fmla="*/ 352879 w 1913635"/>
              <a:gd name="connsiteY1" fmla="*/ 0 h 170187"/>
              <a:gd name="connsiteX2" fmla="*/ 1910120 w 1913635"/>
              <a:gd name="connsiteY2" fmla="*/ 3273 h 170187"/>
              <a:gd name="connsiteX3" fmla="*/ 1913635 w 1913635"/>
              <a:gd name="connsiteY3" fmla="*/ 170187 h 170187"/>
              <a:gd name="connsiteX4" fmla="*/ 0 w 1913635"/>
              <a:gd name="connsiteY4" fmla="*/ 170187 h 1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635" h="170187">
                <a:moveTo>
                  <a:pt x="0" y="170187"/>
                </a:moveTo>
                <a:lnTo>
                  <a:pt x="352879" y="0"/>
                </a:lnTo>
                <a:lnTo>
                  <a:pt x="1910120" y="3273"/>
                </a:lnTo>
                <a:cubicBezTo>
                  <a:pt x="1911292" y="58911"/>
                  <a:pt x="1912463" y="114549"/>
                  <a:pt x="1913635" y="170187"/>
                </a:cubicBezTo>
                <a:lnTo>
                  <a:pt x="0" y="170187"/>
                </a:lnTo>
                <a:close/>
              </a:path>
            </a:pathLst>
          </a:custGeom>
          <a:pattFill prst="pct70">
            <a:fgClr>
              <a:schemeClr val="accent4"/>
            </a:fgClr>
            <a:bgClr>
              <a:schemeClr val="bg1"/>
            </a:bgClr>
          </a:patt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Parallelogram 12"/>
          <p:cNvSpPr/>
          <p:nvPr/>
        </p:nvSpPr>
        <p:spPr>
          <a:xfrm>
            <a:off x="6918705" y="6964298"/>
            <a:ext cx="841376" cy="330201"/>
          </a:xfrm>
          <a:custGeom>
            <a:avLst/>
            <a:gdLst>
              <a:gd name="connsiteX0" fmla="*/ 0 w 812801"/>
              <a:gd name="connsiteY0" fmla="*/ 333376 h 333376"/>
              <a:gd name="connsiteX1" fmla="*/ 83344 w 812801"/>
              <a:gd name="connsiteY1" fmla="*/ 0 h 333376"/>
              <a:gd name="connsiteX2" fmla="*/ 812801 w 812801"/>
              <a:gd name="connsiteY2" fmla="*/ 0 h 333376"/>
              <a:gd name="connsiteX3" fmla="*/ 729457 w 812801"/>
              <a:gd name="connsiteY3" fmla="*/ 333376 h 333376"/>
              <a:gd name="connsiteX4" fmla="*/ 0 w 812801"/>
              <a:gd name="connsiteY4" fmla="*/ 333376 h 333376"/>
              <a:gd name="connsiteX0" fmla="*/ 0 w 1111251"/>
              <a:gd name="connsiteY0" fmla="*/ 330201 h 333376"/>
              <a:gd name="connsiteX1" fmla="*/ 381794 w 1111251"/>
              <a:gd name="connsiteY1" fmla="*/ 0 h 333376"/>
              <a:gd name="connsiteX2" fmla="*/ 1111251 w 1111251"/>
              <a:gd name="connsiteY2" fmla="*/ 0 h 333376"/>
              <a:gd name="connsiteX3" fmla="*/ 1027907 w 1111251"/>
              <a:gd name="connsiteY3" fmla="*/ 333376 h 333376"/>
              <a:gd name="connsiteX4" fmla="*/ 0 w 1111251"/>
              <a:gd name="connsiteY4" fmla="*/ 330201 h 333376"/>
              <a:gd name="connsiteX0" fmla="*/ 0 w 1111251"/>
              <a:gd name="connsiteY0" fmla="*/ 330201 h 330201"/>
              <a:gd name="connsiteX1" fmla="*/ 381794 w 1111251"/>
              <a:gd name="connsiteY1" fmla="*/ 0 h 330201"/>
              <a:gd name="connsiteX2" fmla="*/ 1111251 w 1111251"/>
              <a:gd name="connsiteY2" fmla="*/ 0 h 330201"/>
              <a:gd name="connsiteX3" fmla="*/ 805657 w 1111251"/>
              <a:gd name="connsiteY3" fmla="*/ 320676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815976"/>
              <a:gd name="connsiteY0" fmla="*/ 330201 h 330201"/>
              <a:gd name="connsiteX1" fmla="*/ 381794 w 815976"/>
              <a:gd name="connsiteY1" fmla="*/ 0 h 330201"/>
              <a:gd name="connsiteX2" fmla="*/ 815976 w 815976"/>
              <a:gd name="connsiteY2" fmla="*/ 0 h 330201"/>
              <a:gd name="connsiteX3" fmla="*/ 450057 w 815976"/>
              <a:gd name="connsiteY3" fmla="*/ 330201 h 330201"/>
              <a:gd name="connsiteX4" fmla="*/ 0 w 815976"/>
              <a:gd name="connsiteY4" fmla="*/ 330201 h 330201"/>
              <a:gd name="connsiteX0" fmla="*/ 0 w 841376"/>
              <a:gd name="connsiteY0" fmla="*/ 330201 h 330201"/>
              <a:gd name="connsiteX1" fmla="*/ 381794 w 841376"/>
              <a:gd name="connsiteY1" fmla="*/ 0 h 330201"/>
              <a:gd name="connsiteX2" fmla="*/ 841376 w 841376"/>
              <a:gd name="connsiteY2" fmla="*/ 0 h 330201"/>
              <a:gd name="connsiteX3" fmla="*/ 450057 w 841376"/>
              <a:gd name="connsiteY3" fmla="*/ 330201 h 330201"/>
              <a:gd name="connsiteX4" fmla="*/ 0 w 841376"/>
              <a:gd name="connsiteY4" fmla="*/ 330201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76" h="330201">
                <a:moveTo>
                  <a:pt x="0" y="330201"/>
                </a:moveTo>
                <a:lnTo>
                  <a:pt x="381794" y="0"/>
                </a:lnTo>
                <a:lnTo>
                  <a:pt x="841376" y="0"/>
                </a:lnTo>
                <a:lnTo>
                  <a:pt x="450057" y="330201"/>
                </a:lnTo>
                <a:lnTo>
                  <a:pt x="0" y="330201"/>
                </a:lnTo>
                <a:close/>
              </a:path>
            </a:pathLst>
          </a:custGeom>
          <a:pattFill prst="pct70">
            <a:fgClr>
              <a:schemeClr val="accent5">
                <a:lumMod val="50000"/>
              </a:schemeClr>
            </a:fgClr>
            <a:bgClr>
              <a:schemeClr val="bg1"/>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06EBDAB-6567-4BB5-A72D-B8C120B081C9}"/>
              </a:ext>
            </a:extLst>
          </p:cNvPr>
          <p:cNvSpPr txBox="1"/>
          <p:nvPr/>
        </p:nvSpPr>
        <p:spPr>
          <a:xfrm>
            <a:off x="30144" y="6484140"/>
            <a:ext cx="12161855" cy="373859"/>
          </a:xfrm>
          <a:prstGeom prst="rect">
            <a:avLst/>
          </a:prstGeom>
          <a:noFill/>
        </p:spPr>
        <p:txBody>
          <a:bodyPr wrap="square" rtlCol="0" anchor="ctr">
            <a:noAutofit/>
          </a:bodyPr>
          <a:lstStyle/>
          <a:p>
            <a:pPr indent="361950"/>
            <a:endParaRPr lang="en-ZA" sz="1000" b="1"/>
          </a:p>
        </p:txBody>
      </p:sp>
      <p:sp>
        <p:nvSpPr>
          <p:cNvPr id="5" name="Slide Number Placeholder 4">
            <a:extLst>
              <a:ext uri="{FF2B5EF4-FFF2-40B4-BE49-F238E27FC236}">
                <a16:creationId xmlns:a16="http://schemas.microsoft.com/office/drawing/2014/main" id="{A987B35D-F68B-4006-AC19-5A526609671C}"/>
              </a:ext>
            </a:extLst>
          </p:cNvPr>
          <p:cNvSpPr>
            <a:spLocks noGrp="1"/>
          </p:cNvSpPr>
          <p:nvPr>
            <p:ph type="sldNum" sz="quarter" idx="12"/>
          </p:nvPr>
        </p:nvSpPr>
        <p:spPr>
          <a:xfrm>
            <a:off x="9448800" y="6484141"/>
            <a:ext cx="2743200" cy="365125"/>
          </a:xfrm>
        </p:spPr>
        <p:txBody>
          <a:bodyPr anchor="ctr"/>
          <a:lstStyle/>
          <a:p>
            <a:fld id="{87102F09-8F7D-4EC1-9AE5-82CA77F49212}" type="slidenum">
              <a:rPr lang="en-ZA" b="1" smtClean="0">
                <a:solidFill>
                  <a:schemeClr val="tx1"/>
                </a:solidFill>
              </a:rPr>
              <a:t>10</a:t>
            </a:fld>
            <a:endParaRPr lang="en-ZA" b="1">
              <a:solidFill>
                <a:schemeClr val="tx1"/>
              </a:solidFill>
            </a:endParaRPr>
          </a:p>
        </p:txBody>
      </p:sp>
      <p:pic>
        <p:nvPicPr>
          <p:cNvPr id="50" name="Picture 2" descr="Image result for objectives">
            <a:extLst>
              <a:ext uri="{FF2B5EF4-FFF2-40B4-BE49-F238E27FC236}">
                <a16:creationId xmlns:a16="http://schemas.microsoft.com/office/drawing/2014/main" id="{893AA219-9750-4B89-AD79-74D3605ABB7D}"/>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20924" y="1005200"/>
            <a:ext cx="9886523" cy="5513865"/>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a:extLst>
              <a:ext uri="{FF2B5EF4-FFF2-40B4-BE49-F238E27FC236}">
                <a16:creationId xmlns:a16="http://schemas.microsoft.com/office/drawing/2014/main" id="{E2DCAE28-6A96-409F-8C07-AE734FD7566E}"/>
              </a:ext>
            </a:extLst>
          </p:cNvPr>
          <p:cNvSpPr/>
          <p:nvPr/>
        </p:nvSpPr>
        <p:spPr>
          <a:xfrm>
            <a:off x="2231015" y="802492"/>
            <a:ext cx="9930840" cy="5716573"/>
          </a:xfrm>
          <a:prstGeom prst="rect">
            <a:avLst/>
          </a:prstGeom>
          <a:gradFill flip="none" rotWithShape="1">
            <a:gsLst>
              <a:gs pos="15000">
                <a:schemeClr val="bg1"/>
              </a:gs>
              <a:gs pos="74000">
                <a:schemeClr val="bg1">
                  <a:alpha val="79000"/>
                </a:schemeClr>
              </a:gs>
              <a:gs pos="100000">
                <a:schemeClr val="bg1">
                  <a:alpha val="62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ZA" sz="1200"/>
          </a:p>
        </p:txBody>
      </p:sp>
      <p:sp>
        <p:nvSpPr>
          <p:cNvPr id="9" name="Freeform 23">
            <a:extLst>
              <a:ext uri="{FF2B5EF4-FFF2-40B4-BE49-F238E27FC236}">
                <a16:creationId xmlns:a16="http://schemas.microsoft.com/office/drawing/2014/main" id="{16F8C701-03CF-4DF7-A82A-F722F5FF8903}"/>
              </a:ext>
            </a:extLst>
          </p:cNvPr>
          <p:cNvSpPr>
            <a:spLocks/>
          </p:cNvSpPr>
          <p:nvPr/>
        </p:nvSpPr>
        <p:spPr bwMode="auto">
          <a:xfrm>
            <a:off x="5472730" y="4592140"/>
            <a:ext cx="1716075" cy="1544768"/>
          </a:xfrm>
          <a:custGeom>
            <a:avLst/>
            <a:gdLst>
              <a:gd name="T0" fmla="*/ 235 w 1090"/>
              <a:gd name="T1" fmla="*/ 1000 h 1000"/>
              <a:gd name="T2" fmla="*/ 254 w 1090"/>
              <a:gd name="T3" fmla="*/ 977 h 1000"/>
              <a:gd name="T4" fmla="*/ 32 w 1090"/>
              <a:gd name="T5" fmla="*/ 554 h 1000"/>
              <a:gd name="T6" fmla="*/ 545 w 1090"/>
              <a:gd name="T7" fmla="*/ 40 h 1000"/>
              <a:gd name="T8" fmla="*/ 1058 w 1090"/>
              <a:gd name="T9" fmla="*/ 554 h 1000"/>
              <a:gd name="T10" fmla="*/ 871 w 1090"/>
              <a:gd name="T11" fmla="*/ 951 h 1000"/>
              <a:gd name="T12" fmla="*/ 896 w 1090"/>
              <a:gd name="T13" fmla="*/ 969 h 1000"/>
              <a:gd name="T14" fmla="*/ 1090 w 1090"/>
              <a:gd name="T15" fmla="*/ 549 h 1000"/>
              <a:gd name="T16" fmla="*/ 545 w 1090"/>
              <a:gd name="T17" fmla="*/ 0 h 1000"/>
              <a:gd name="T18" fmla="*/ 0 w 1090"/>
              <a:gd name="T19" fmla="*/ 549 h 1000"/>
              <a:gd name="T20" fmla="*/ 235 w 1090"/>
              <a:gd name="T21" fmla="*/ 1000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0" h="1000">
                <a:moveTo>
                  <a:pt x="235" y="1000"/>
                </a:moveTo>
                <a:cubicBezTo>
                  <a:pt x="254" y="977"/>
                  <a:pt x="254" y="977"/>
                  <a:pt x="254" y="977"/>
                </a:cubicBezTo>
                <a:cubicBezTo>
                  <a:pt x="120" y="885"/>
                  <a:pt x="32" y="730"/>
                  <a:pt x="32" y="554"/>
                </a:cubicBezTo>
                <a:cubicBezTo>
                  <a:pt x="32" y="270"/>
                  <a:pt x="262" y="40"/>
                  <a:pt x="545" y="40"/>
                </a:cubicBezTo>
                <a:cubicBezTo>
                  <a:pt x="828" y="40"/>
                  <a:pt x="1058" y="270"/>
                  <a:pt x="1058" y="554"/>
                </a:cubicBezTo>
                <a:cubicBezTo>
                  <a:pt x="1058" y="714"/>
                  <a:pt x="985" y="856"/>
                  <a:pt x="871" y="951"/>
                </a:cubicBezTo>
                <a:cubicBezTo>
                  <a:pt x="896" y="969"/>
                  <a:pt x="896" y="969"/>
                  <a:pt x="896" y="969"/>
                </a:cubicBezTo>
                <a:cubicBezTo>
                  <a:pt x="1014" y="868"/>
                  <a:pt x="1090" y="718"/>
                  <a:pt x="1090" y="549"/>
                </a:cubicBezTo>
                <a:cubicBezTo>
                  <a:pt x="1090" y="246"/>
                  <a:pt x="846" y="0"/>
                  <a:pt x="545" y="0"/>
                </a:cubicBezTo>
                <a:cubicBezTo>
                  <a:pt x="244" y="0"/>
                  <a:pt x="0" y="246"/>
                  <a:pt x="0" y="549"/>
                </a:cubicBezTo>
                <a:cubicBezTo>
                  <a:pt x="0" y="736"/>
                  <a:pt x="93" y="901"/>
                  <a:pt x="235" y="1000"/>
                </a:cubicBezTo>
                <a:close/>
              </a:path>
            </a:pathLst>
          </a:custGeom>
          <a:solidFill>
            <a:schemeClr val="accent5">
              <a:lumMod val="50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prstClr val="black"/>
              </a:solidFill>
              <a:latin typeface="Calibri Light"/>
            </a:endParaRPr>
          </a:p>
        </p:txBody>
      </p:sp>
      <p:sp>
        <p:nvSpPr>
          <p:cNvPr id="48" name="TextBox 30">
            <a:extLst>
              <a:ext uri="{FF2B5EF4-FFF2-40B4-BE49-F238E27FC236}">
                <a16:creationId xmlns:a16="http://schemas.microsoft.com/office/drawing/2014/main" id="{F1842814-EDF6-4A48-8075-787E5D408F94}"/>
              </a:ext>
            </a:extLst>
          </p:cNvPr>
          <p:cNvSpPr txBox="1"/>
          <p:nvPr/>
        </p:nvSpPr>
        <p:spPr>
          <a:xfrm>
            <a:off x="5634837" y="4911930"/>
            <a:ext cx="1381314" cy="984885"/>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3200" b="1">
                <a:solidFill>
                  <a:schemeClr val="accent1">
                    <a:lumMod val="50000"/>
                  </a:schemeClr>
                </a:solidFill>
              </a:rPr>
              <a:t>R566 Mill</a:t>
            </a:r>
          </a:p>
        </p:txBody>
      </p:sp>
      <p:sp>
        <p:nvSpPr>
          <p:cNvPr id="72" name="TextBox 7">
            <a:extLst>
              <a:ext uri="{FF2B5EF4-FFF2-40B4-BE49-F238E27FC236}">
                <a16:creationId xmlns:a16="http://schemas.microsoft.com/office/drawing/2014/main" id="{0FE9FFD7-F220-42C2-9D63-7B31D661534A}"/>
              </a:ext>
            </a:extLst>
          </p:cNvPr>
          <p:cNvSpPr txBox="1"/>
          <p:nvPr/>
        </p:nvSpPr>
        <p:spPr>
          <a:xfrm>
            <a:off x="830235" y="5549172"/>
            <a:ext cx="2981377" cy="677108"/>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b="1" dirty="0"/>
              <a:t>SOCIAL HOUSING</a:t>
            </a:r>
          </a:p>
          <a:p>
            <a:pPr algn="just"/>
            <a:r>
              <a:rPr lang="en-US" sz="1400" dirty="0"/>
              <a:t>Social Housing Institutions which are led and managed by black individuals</a:t>
            </a:r>
          </a:p>
        </p:txBody>
      </p:sp>
      <p:sp>
        <p:nvSpPr>
          <p:cNvPr id="76" name="TextBox 7">
            <a:extLst>
              <a:ext uri="{FF2B5EF4-FFF2-40B4-BE49-F238E27FC236}">
                <a16:creationId xmlns:a16="http://schemas.microsoft.com/office/drawing/2014/main" id="{9F046E78-92D1-4A6A-92E5-234DF3A6C346}"/>
              </a:ext>
            </a:extLst>
          </p:cNvPr>
          <p:cNvSpPr txBox="1"/>
          <p:nvPr/>
        </p:nvSpPr>
        <p:spPr>
          <a:xfrm>
            <a:off x="357273" y="4471972"/>
            <a:ext cx="4328899" cy="892552"/>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b="1" dirty="0"/>
              <a:t>RENTAL HOUSING</a:t>
            </a:r>
          </a:p>
          <a:p>
            <a:pPr algn="just"/>
            <a:r>
              <a:rPr lang="en-US" sz="1400" dirty="0"/>
              <a:t>Long term financing provided to BBBEE entrepreneurs who have purchased properties within the inner cities , which have been refurbished and provided as rental stock</a:t>
            </a:r>
          </a:p>
        </p:txBody>
      </p:sp>
      <p:sp>
        <p:nvSpPr>
          <p:cNvPr id="2" name="TextBox 7">
            <a:extLst>
              <a:ext uri="{FF2B5EF4-FFF2-40B4-BE49-F238E27FC236}">
                <a16:creationId xmlns:a16="http://schemas.microsoft.com/office/drawing/2014/main" id="{61EA697C-8814-4A78-8556-4098863EEFBF}"/>
              </a:ext>
            </a:extLst>
          </p:cNvPr>
          <p:cNvSpPr txBox="1"/>
          <p:nvPr/>
        </p:nvSpPr>
        <p:spPr>
          <a:xfrm>
            <a:off x="8002399" y="4292932"/>
            <a:ext cx="4009783" cy="1107996"/>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b="1" dirty="0"/>
              <a:t>INCREMENTAL HOUSING</a:t>
            </a:r>
          </a:p>
          <a:p>
            <a:pPr algn="just"/>
            <a:r>
              <a:rPr lang="en-US" sz="1400" dirty="0"/>
              <a:t>Wholesale funding provided to BBBEE retail intermediaries who on-lend to households  or homeowners  for incremental housing related purposes. </a:t>
            </a:r>
          </a:p>
        </p:txBody>
      </p:sp>
      <p:sp>
        <p:nvSpPr>
          <p:cNvPr id="4" name="TextBox 7">
            <a:extLst>
              <a:ext uri="{FF2B5EF4-FFF2-40B4-BE49-F238E27FC236}">
                <a16:creationId xmlns:a16="http://schemas.microsoft.com/office/drawing/2014/main" id="{DECC5869-9D47-460E-A31A-8D212BC01039}"/>
              </a:ext>
            </a:extLst>
          </p:cNvPr>
          <p:cNvSpPr txBox="1"/>
          <p:nvPr/>
        </p:nvSpPr>
        <p:spPr>
          <a:xfrm>
            <a:off x="8022317" y="5655863"/>
            <a:ext cx="4040841" cy="677108"/>
          </a:xfrm>
          <a:prstGeom prst="rect">
            <a:avLst/>
          </a:prstGeom>
          <a:noFill/>
          <a:ln w="6350">
            <a:noFill/>
            <a:prstDash val="dash"/>
          </a:ln>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b="1" dirty="0"/>
              <a:t>SUBSIDY HOUSING</a:t>
            </a:r>
            <a:endParaRPr lang="en-US" sz="1400" b="1" dirty="0"/>
          </a:p>
          <a:p>
            <a:pPr algn="just"/>
            <a:r>
              <a:rPr lang="en-US" sz="1400" dirty="0"/>
              <a:t>Bridging Finance provided to BBBEE entrepreneurs who have been awarded government housing tenders .</a:t>
            </a:r>
            <a:endParaRPr lang="en-US" sz="1400" b="1" dirty="0"/>
          </a:p>
        </p:txBody>
      </p:sp>
      <p:sp>
        <p:nvSpPr>
          <p:cNvPr id="45" name="TextBox 44">
            <a:extLst>
              <a:ext uri="{FF2B5EF4-FFF2-40B4-BE49-F238E27FC236}">
                <a16:creationId xmlns:a16="http://schemas.microsoft.com/office/drawing/2014/main" id="{C5119776-8768-41BB-ABFF-8ABC3735FFEE}"/>
              </a:ext>
            </a:extLst>
          </p:cNvPr>
          <p:cNvSpPr txBox="1"/>
          <p:nvPr/>
        </p:nvSpPr>
        <p:spPr>
          <a:xfrm>
            <a:off x="15072" y="3637762"/>
            <a:ext cx="12161854" cy="584775"/>
          </a:xfrm>
          <a:prstGeom prst="rect">
            <a:avLst/>
          </a:prstGeom>
          <a:noFill/>
        </p:spPr>
        <p:txBody>
          <a:bodyPr wrap="square">
            <a:spAutoFit/>
          </a:bodyPr>
          <a:lstStyle/>
          <a:p>
            <a:pPr lvl="1"/>
            <a:r>
              <a:rPr lang="en-ZA" sz="1600">
                <a:effectLst/>
                <a:latin typeface="Calibri" panose="020F0502020204030204" pitchFamily="34" charset="0"/>
                <a:ea typeface="Calibri" panose="020F0502020204030204" pitchFamily="34" charset="0"/>
                <a:cs typeface="Times New Roman" panose="02020603050405020304" pitchFamily="18" charset="0"/>
              </a:rPr>
              <a:t>In the past financial year </a:t>
            </a:r>
            <a:r>
              <a:rPr lang="en-ZA" sz="1600" b="1">
                <a:effectLst/>
                <a:latin typeface="Calibri" panose="020F0502020204030204" pitchFamily="34" charset="0"/>
                <a:ea typeface="Calibri" panose="020F0502020204030204" pitchFamily="34" charset="0"/>
                <a:cs typeface="Times New Roman" panose="02020603050405020304" pitchFamily="18" charset="0"/>
              </a:rPr>
              <a:t>(2019/20)</a:t>
            </a:r>
            <a:r>
              <a:rPr lang="en-ZA" sz="1600">
                <a:effectLst/>
                <a:latin typeface="Calibri" panose="020F0502020204030204" pitchFamily="34" charset="0"/>
                <a:ea typeface="Calibri" panose="020F0502020204030204" pitchFamily="34" charset="0"/>
                <a:cs typeface="Times New Roman" panose="02020603050405020304" pitchFamily="18" charset="0"/>
              </a:rPr>
              <a:t>, the NHFC and its partners, have managed to disburse a </a:t>
            </a:r>
            <a:r>
              <a:rPr lang="en-ZA" sz="1600" b="1">
                <a:effectLst/>
                <a:latin typeface="Calibri" panose="020F0502020204030204" pitchFamily="34" charset="0"/>
                <a:ea typeface="Calibri" panose="020F0502020204030204" pitchFamily="34" charset="0"/>
                <a:cs typeface="Times New Roman" panose="02020603050405020304" pitchFamily="18" charset="0"/>
              </a:rPr>
              <a:t>Total of R 566 Million </a:t>
            </a:r>
            <a:r>
              <a:rPr lang="en-ZA" sz="1600">
                <a:effectLst/>
                <a:latin typeface="Calibri" panose="020F0502020204030204" pitchFamily="34" charset="0"/>
                <a:ea typeface="Calibri" panose="020F0502020204030204" pitchFamily="34" charset="0"/>
                <a:cs typeface="Times New Roman" panose="02020603050405020304" pitchFamily="18" charset="0"/>
              </a:rPr>
              <a:t>to B-BBEE entrepreneurs including women and youth </a:t>
            </a:r>
            <a:r>
              <a:rPr lang="en-ZA" sz="1600">
                <a:latin typeface="Calibri" panose="020F0502020204030204" pitchFamily="34" charset="0"/>
                <a:ea typeface="Calibri" panose="020F0502020204030204" pitchFamily="34" charset="0"/>
                <a:cs typeface="Times New Roman" panose="02020603050405020304" pitchFamily="18" charset="0"/>
              </a:rPr>
              <a:t>entrepreneurs.  These disbursements were under the following programmes</a:t>
            </a:r>
            <a:r>
              <a:rPr lang="en-ZA" sz="160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18" name="TextBox 17">
            <a:extLst>
              <a:ext uri="{FF2B5EF4-FFF2-40B4-BE49-F238E27FC236}">
                <a16:creationId xmlns:a16="http://schemas.microsoft.com/office/drawing/2014/main" id="{1C8EE931-4331-46C1-9E1A-DB567E7B734C}"/>
              </a:ext>
            </a:extLst>
          </p:cNvPr>
          <p:cNvSpPr txBox="1"/>
          <p:nvPr/>
        </p:nvSpPr>
        <p:spPr>
          <a:xfrm>
            <a:off x="160283" y="666646"/>
            <a:ext cx="11634449" cy="338554"/>
          </a:xfrm>
          <a:prstGeom prst="rect">
            <a:avLst/>
          </a:prstGeom>
          <a:noFill/>
        </p:spPr>
        <p:txBody>
          <a:bodyPr wrap="square">
            <a:spAutoFit/>
          </a:bodyPr>
          <a:lstStyle/>
          <a:p>
            <a:pPr algn="just"/>
            <a:r>
              <a:rPr lang="en-ZA" sz="1600"/>
              <a:t>The following APP extract demonstrates NHFC allocation to B-BBEE entrepreneurs and Women entrepreneurs for a 3 year period (APP):</a:t>
            </a:r>
          </a:p>
        </p:txBody>
      </p:sp>
      <p:pic>
        <p:nvPicPr>
          <p:cNvPr id="20" name="Graphic 19" descr="Home">
            <a:extLst>
              <a:ext uri="{FF2B5EF4-FFF2-40B4-BE49-F238E27FC236}">
                <a16:creationId xmlns:a16="http://schemas.microsoft.com/office/drawing/2014/main" id="{0807E68A-C0F8-40F0-B638-200807AD478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36762" y="4624055"/>
            <a:ext cx="504000" cy="504000"/>
          </a:xfrm>
          <a:prstGeom prst="rect">
            <a:avLst/>
          </a:prstGeom>
        </p:spPr>
      </p:pic>
      <p:pic>
        <p:nvPicPr>
          <p:cNvPr id="21" name="Graphic 20" descr="Home">
            <a:extLst>
              <a:ext uri="{FF2B5EF4-FFF2-40B4-BE49-F238E27FC236}">
                <a16:creationId xmlns:a16="http://schemas.microsoft.com/office/drawing/2014/main" id="{BBB307C4-31A2-4570-B2BC-164CAD99C41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75361" y="5649939"/>
            <a:ext cx="504000" cy="504000"/>
          </a:xfrm>
          <a:prstGeom prst="rect">
            <a:avLst/>
          </a:prstGeom>
        </p:spPr>
      </p:pic>
      <p:pic>
        <p:nvPicPr>
          <p:cNvPr id="22" name="Graphic 21" descr="Home">
            <a:extLst>
              <a:ext uri="{FF2B5EF4-FFF2-40B4-BE49-F238E27FC236}">
                <a16:creationId xmlns:a16="http://schemas.microsoft.com/office/drawing/2014/main" id="{AC4EBCD3-0B84-4541-B385-CFBD8396A9A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38175" y="4624055"/>
            <a:ext cx="504000" cy="504000"/>
          </a:xfrm>
          <a:prstGeom prst="rect">
            <a:avLst/>
          </a:prstGeom>
        </p:spPr>
      </p:pic>
      <p:pic>
        <p:nvPicPr>
          <p:cNvPr id="23" name="Graphic 22" descr="Home">
            <a:extLst>
              <a:ext uri="{FF2B5EF4-FFF2-40B4-BE49-F238E27FC236}">
                <a16:creationId xmlns:a16="http://schemas.microsoft.com/office/drawing/2014/main" id="{491A30D0-36AA-4676-AEFB-4914084E54F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1363" y="5680600"/>
            <a:ext cx="504000" cy="504000"/>
          </a:xfrm>
          <a:prstGeom prst="rect">
            <a:avLst/>
          </a:prstGeom>
        </p:spPr>
      </p:pic>
      <p:pic>
        <p:nvPicPr>
          <p:cNvPr id="6" name="Picture 5">
            <a:extLst>
              <a:ext uri="{FF2B5EF4-FFF2-40B4-BE49-F238E27FC236}">
                <a16:creationId xmlns:a16="http://schemas.microsoft.com/office/drawing/2014/main" id="{16BFA91F-08EF-40B7-9A55-A587DD4A9E57}"/>
              </a:ext>
            </a:extLst>
          </p:cNvPr>
          <p:cNvPicPr>
            <a:picLocks noChangeAspect="1"/>
          </p:cNvPicPr>
          <p:nvPr/>
        </p:nvPicPr>
        <p:blipFill>
          <a:blip r:embed="rId5"/>
          <a:stretch>
            <a:fillRect/>
          </a:stretch>
        </p:blipFill>
        <p:spPr>
          <a:xfrm>
            <a:off x="267618" y="1102316"/>
            <a:ext cx="11527114" cy="2320613"/>
          </a:xfrm>
          <a:prstGeom prst="rect">
            <a:avLst/>
          </a:prstGeom>
        </p:spPr>
      </p:pic>
    </p:spTree>
    <p:extLst>
      <p:ext uri="{BB962C8B-B14F-4D97-AF65-F5344CB8AC3E}">
        <p14:creationId xmlns:p14="http://schemas.microsoft.com/office/powerpoint/2010/main" val="3407953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 y="-3231"/>
            <a:ext cx="12192001" cy="805723"/>
          </a:xfrm>
          <a:prstGeom prst="rect">
            <a:avLst/>
          </a:prstGeom>
          <a:solidFill>
            <a:srgbClr val="00266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rtlCol="0" anchor="ctr">
            <a:noAutofit/>
            <a:scene3d>
              <a:camera prst="orthographicFront"/>
              <a:lightRig rig="soft" dir="t"/>
            </a:scene3d>
            <a:sp3d prstMaterial="softEdge">
              <a:bevelT w="25400" h="25400"/>
            </a:sp3d>
          </a:bodyPr>
          <a:lstStyle>
            <a:lvl1pPr algn="r" rtl="0" eaLnBrk="1" latinLnBrk="0" hangingPunct="1">
              <a:spcBef>
                <a:spcPct val="0"/>
              </a:spcBef>
              <a:buNone/>
              <a:defRPr kumimoji="0" sz="3200" b="1" kern="1200">
                <a:solidFill>
                  <a:srgbClr val="9A9B9C"/>
                </a:solidFill>
                <a:effectLst>
                  <a:outerShdw blurRad="31750" dist="25400" dir="5400000" algn="tl" rotWithShape="0">
                    <a:srgbClr val="000000">
                      <a:alpha val="25000"/>
                    </a:srgbClr>
                  </a:outerShdw>
                </a:effectLst>
                <a:latin typeface="+mn-lt"/>
                <a:ea typeface="+mj-ea"/>
                <a:cs typeface="+mj-cs"/>
              </a:defRPr>
            </a:lvl1pPr>
            <a:lvl2pPr>
              <a:defRPr/>
            </a:lvl2pPr>
            <a:lvl3pPr>
              <a:defRPr/>
            </a:lvl3pPr>
            <a:lvl4pPr>
              <a:defRPr/>
            </a:lvl4pPr>
            <a:lvl5pPr>
              <a:defRPr/>
            </a:lvl5pPr>
            <a:lvl6pPr>
              <a:defRPr/>
            </a:lvl6pPr>
            <a:lvl7pPr>
              <a:defRPr/>
            </a:lvl7pPr>
            <a:lvl8pPr>
              <a:defRPr/>
            </a:lvl8pPr>
            <a:lvl9pPr>
              <a:defRPr/>
            </a:lvl9pPr>
            <a:extLst/>
          </a:lstStyle>
          <a:p>
            <a:pPr marL="354013" indent="7938" algn="ctr"/>
            <a:r>
              <a:rPr lang="en-GB" sz="4000" kern="0">
                <a:solidFill>
                  <a:prstClr val="white"/>
                </a:solidFill>
                <a:latin typeface="Arial" panose="020B0604020202020204" pitchFamily="34" charset="0"/>
                <a:cs typeface="Arial" panose="020B0604020202020204" pitchFamily="34" charset="0"/>
              </a:rPr>
              <a:t>NHFC B-BBEE Initiatives</a:t>
            </a:r>
          </a:p>
        </p:txBody>
      </p:sp>
      <p:sp>
        <p:nvSpPr>
          <p:cNvPr id="8" name="Parallelogram 7"/>
          <p:cNvSpPr/>
          <p:nvPr/>
        </p:nvSpPr>
        <p:spPr>
          <a:xfrm>
            <a:off x="-2" y="6519067"/>
            <a:ext cx="9871077" cy="335757"/>
          </a:xfrm>
          <a:custGeom>
            <a:avLst/>
            <a:gdLst>
              <a:gd name="connsiteX0" fmla="*/ 0 w 10188575"/>
              <a:gd name="connsiteY0" fmla="*/ 166915 h 166915"/>
              <a:gd name="connsiteX1" fmla="*/ 41729 w 10188575"/>
              <a:gd name="connsiteY1" fmla="*/ 0 h 166915"/>
              <a:gd name="connsiteX2" fmla="*/ 10188575 w 10188575"/>
              <a:gd name="connsiteY2" fmla="*/ 0 h 166915"/>
              <a:gd name="connsiteX3" fmla="*/ 10146846 w 10188575"/>
              <a:gd name="connsiteY3" fmla="*/ 166915 h 166915"/>
              <a:gd name="connsiteX4" fmla="*/ 0 w 10188575"/>
              <a:gd name="connsiteY4" fmla="*/ 166915 h 166915"/>
              <a:gd name="connsiteX0" fmla="*/ 17802 w 10146846"/>
              <a:gd name="connsiteY0" fmla="*/ 166915 h 166915"/>
              <a:gd name="connsiteX1" fmla="*/ 0 w 10146846"/>
              <a:gd name="connsiteY1" fmla="*/ 0 h 166915"/>
              <a:gd name="connsiteX2" fmla="*/ 10146846 w 10146846"/>
              <a:gd name="connsiteY2" fmla="*/ 0 h 166915"/>
              <a:gd name="connsiteX3" fmla="*/ 10105117 w 10146846"/>
              <a:gd name="connsiteY3" fmla="*/ 166915 h 166915"/>
              <a:gd name="connsiteX4" fmla="*/ 17802 w 10146846"/>
              <a:gd name="connsiteY4" fmla="*/ 166915 h 166915"/>
              <a:gd name="connsiteX0" fmla="*/ 3514 w 10132558"/>
              <a:gd name="connsiteY0" fmla="*/ 166915 h 166915"/>
              <a:gd name="connsiteX1" fmla="*/ 0 w 10132558"/>
              <a:gd name="connsiteY1" fmla="*/ 2381 h 166915"/>
              <a:gd name="connsiteX2" fmla="*/ 10132558 w 10132558"/>
              <a:gd name="connsiteY2" fmla="*/ 0 h 166915"/>
              <a:gd name="connsiteX3" fmla="*/ 10090829 w 10132558"/>
              <a:gd name="connsiteY3" fmla="*/ 166915 h 166915"/>
              <a:gd name="connsiteX4" fmla="*/ 3514 w 10132558"/>
              <a:gd name="connsiteY4" fmla="*/ 166915 h 166915"/>
              <a:gd name="connsiteX0" fmla="*/ 154 w 10129198"/>
              <a:gd name="connsiteY0" fmla="*/ 166915 h 166915"/>
              <a:gd name="connsiteX1" fmla="*/ 3784 w 10129198"/>
              <a:gd name="connsiteY1" fmla="*/ 0 h 166915"/>
              <a:gd name="connsiteX2" fmla="*/ 10129198 w 10129198"/>
              <a:gd name="connsiteY2" fmla="*/ 0 h 166915"/>
              <a:gd name="connsiteX3" fmla="*/ 10087469 w 10129198"/>
              <a:gd name="connsiteY3" fmla="*/ 166915 h 166915"/>
              <a:gd name="connsiteX4" fmla="*/ 154 w 10129198"/>
              <a:gd name="connsiteY4" fmla="*/ 166915 h 166915"/>
              <a:gd name="connsiteX0" fmla="*/ 239 w 10126902"/>
              <a:gd name="connsiteY0" fmla="*/ 169296 h 169296"/>
              <a:gd name="connsiteX1" fmla="*/ 1488 w 10126902"/>
              <a:gd name="connsiteY1" fmla="*/ 0 h 169296"/>
              <a:gd name="connsiteX2" fmla="*/ 10126902 w 10126902"/>
              <a:gd name="connsiteY2" fmla="*/ 0 h 169296"/>
              <a:gd name="connsiteX3" fmla="*/ 10085173 w 10126902"/>
              <a:gd name="connsiteY3" fmla="*/ 166915 h 169296"/>
              <a:gd name="connsiteX4" fmla="*/ 239 w 10126902"/>
              <a:gd name="connsiteY4" fmla="*/ 169296 h 169296"/>
              <a:gd name="connsiteX0" fmla="*/ 239 w 10425352"/>
              <a:gd name="connsiteY0" fmla="*/ 175887 h 175887"/>
              <a:gd name="connsiteX1" fmla="*/ 1488 w 10425352"/>
              <a:gd name="connsiteY1" fmla="*/ 6591 h 175887"/>
              <a:gd name="connsiteX2" fmla="*/ 10425352 w 10425352"/>
              <a:gd name="connsiteY2" fmla="*/ 0 h 175887"/>
              <a:gd name="connsiteX3" fmla="*/ 10085173 w 10425352"/>
              <a:gd name="connsiteY3" fmla="*/ 173506 h 175887"/>
              <a:gd name="connsiteX4" fmla="*/ 239 w 10425352"/>
              <a:gd name="connsiteY4" fmla="*/ 175887 h 175887"/>
              <a:gd name="connsiteX0" fmla="*/ 239 w 10635515"/>
              <a:gd name="connsiteY0" fmla="*/ 179182 h 179182"/>
              <a:gd name="connsiteX1" fmla="*/ 1488 w 10635515"/>
              <a:gd name="connsiteY1" fmla="*/ 9886 h 179182"/>
              <a:gd name="connsiteX2" fmla="*/ 10635515 w 10635515"/>
              <a:gd name="connsiteY2" fmla="*/ 0 h 179182"/>
              <a:gd name="connsiteX3" fmla="*/ 10085173 w 10635515"/>
              <a:gd name="connsiteY3" fmla="*/ 176801 h 179182"/>
              <a:gd name="connsiteX4" fmla="*/ 239 w 10635515"/>
              <a:gd name="connsiteY4" fmla="*/ 179182 h 179182"/>
              <a:gd name="connsiteX0" fmla="*/ 239 w 10635515"/>
              <a:gd name="connsiteY0" fmla="*/ 179182 h 179182"/>
              <a:gd name="connsiteX1" fmla="*/ 1488 w 10635515"/>
              <a:gd name="connsiteY1" fmla="*/ 9886 h 179182"/>
              <a:gd name="connsiteX2" fmla="*/ 10635515 w 10635515"/>
              <a:gd name="connsiteY2" fmla="*/ 0 h 179182"/>
              <a:gd name="connsiteX3" fmla="*/ 10224620 w 10635515"/>
              <a:gd name="connsiteY3" fmla="*/ 178449 h 179182"/>
              <a:gd name="connsiteX4" fmla="*/ 239 w 10635515"/>
              <a:gd name="connsiteY4" fmla="*/ 179182 h 179182"/>
              <a:gd name="connsiteX0" fmla="*/ 239 w 10635515"/>
              <a:gd name="connsiteY0" fmla="*/ 174239 h 174239"/>
              <a:gd name="connsiteX1" fmla="*/ 1488 w 10635515"/>
              <a:gd name="connsiteY1" fmla="*/ 4943 h 174239"/>
              <a:gd name="connsiteX2" fmla="*/ 10635515 w 10635515"/>
              <a:gd name="connsiteY2" fmla="*/ 0 h 174239"/>
              <a:gd name="connsiteX3" fmla="*/ 10224620 w 10635515"/>
              <a:gd name="connsiteY3" fmla="*/ 173506 h 174239"/>
              <a:gd name="connsiteX4" fmla="*/ 239 w 10635515"/>
              <a:gd name="connsiteY4" fmla="*/ 174239 h 17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5515" h="174239">
                <a:moveTo>
                  <a:pt x="239" y="174239"/>
                </a:moveTo>
                <a:cubicBezTo>
                  <a:pt x="-932" y="119394"/>
                  <a:pt x="2659" y="59788"/>
                  <a:pt x="1488" y="4943"/>
                </a:cubicBezTo>
                <a:lnTo>
                  <a:pt x="10635515" y="0"/>
                </a:lnTo>
                <a:lnTo>
                  <a:pt x="10224620" y="173506"/>
                </a:lnTo>
                <a:lnTo>
                  <a:pt x="239" y="174239"/>
                </a:lnTo>
                <a:close/>
              </a:path>
            </a:pathLst>
          </a:custGeom>
          <a:pattFill prst="pct70">
            <a:fgClr>
              <a:schemeClr val="bg1">
                <a:lumMod val="75000"/>
              </a:schemeClr>
            </a:fgClr>
            <a:bgClr>
              <a:schemeClr val="bg1"/>
            </a:bgClr>
          </a:patt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Parallelogram 10"/>
          <p:cNvSpPr/>
          <p:nvPr/>
        </p:nvSpPr>
        <p:spPr>
          <a:xfrm>
            <a:off x="10360480" y="6519067"/>
            <a:ext cx="1831520" cy="330199"/>
          </a:xfrm>
          <a:custGeom>
            <a:avLst/>
            <a:gdLst>
              <a:gd name="connsiteX0" fmla="*/ 0 w 1983938"/>
              <a:gd name="connsiteY0" fmla="*/ 166914 h 166914"/>
              <a:gd name="connsiteX1" fmla="*/ 41729 w 1983938"/>
              <a:gd name="connsiteY1" fmla="*/ 0 h 166914"/>
              <a:gd name="connsiteX2" fmla="*/ 1983938 w 1983938"/>
              <a:gd name="connsiteY2" fmla="*/ 0 h 166914"/>
              <a:gd name="connsiteX3" fmla="*/ 1942210 w 1983938"/>
              <a:gd name="connsiteY3" fmla="*/ 166914 h 166914"/>
              <a:gd name="connsiteX4" fmla="*/ 0 w 1983938"/>
              <a:gd name="connsiteY4" fmla="*/ 166914 h 166914"/>
              <a:gd name="connsiteX0" fmla="*/ 0 w 1942210"/>
              <a:gd name="connsiteY0" fmla="*/ 166914 h 166914"/>
              <a:gd name="connsiteX1" fmla="*/ 41729 w 1942210"/>
              <a:gd name="connsiteY1" fmla="*/ 0 h 166914"/>
              <a:gd name="connsiteX2" fmla="*/ 1910120 w 1942210"/>
              <a:gd name="connsiteY2" fmla="*/ 0 h 166914"/>
              <a:gd name="connsiteX3" fmla="*/ 1942210 w 1942210"/>
              <a:gd name="connsiteY3" fmla="*/ 166914 h 166914"/>
              <a:gd name="connsiteX4" fmla="*/ 0 w 1942210"/>
              <a:gd name="connsiteY4" fmla="*/ 166914 h 166914"/>
              <a:gd name="connsiteX0" fmla="*/ 0 w 1913635"/>
              <a:gd name="connsiteY0" fmla="*/ 166914 h 166914"/>
              <a:gd name="connsiteX1" fmla="*/ 41729 w 1913635"/>
              <a:gd name="connsiteY1" fmla="*/ 0 h 166914"/>
              <a:gd name="connsiteX2" fmla="*/ 1910120 w 1913635"/>
              <a:gd name="connsiteY2" fmla="*/ 0 h 166914"/>
              <a:gd name="connsiteX3" fmla="*/ 1913635 w 1913635"/>
              <a:gd name="connsiteY3" fmla="*/ 166914 h 166914"/>
              <a:gd name="connsiteX4" fmla="*/ 0 w 1913635"/>
              <a:gd name="connsiteY4" fmla="*/ 166914 h 166914"/>
              <a:gd name="connsiteX0" fmla="*/ 0 w 1913635"/>
              <a:gd name="connsiteY0" fmla="*/ 170187 h 170187"/>
              <a:gd name="connsiteX1" fmla="*/ 352879 w 1913635"/>
              <a:gd name="connsiteY1" fmla="*/ 0 h 170187"/>
              <a:gd name="connsiteX2" fmla="*/ 1910120 w 1913635"/>
              <a:gd name="connsiteY2" fmla="*/ 3273 h 170187"/>
              <a:gd name="connsiteX3" fmla="*/ 1913635 w 1913635"/>
              <a:gd name="connsiteY3" fmla="*/ 170187 h 170187"/>
              <a:gd name="connsiteX4" fmla="*/ 0 w 1913635"/>
              <a:gd name="connsiteY4" fmla="*/ 170187 h 1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635" h="170187">
                <a:moveTo>
                  <a:pt x="0" y="170187"/>
                </a:moveTo>
                <a:lnTo>
                  <a:pt x="352879" y="0"/>
                </a:lnTo>
                <a:lnTo>
                  <a:pt x="1910120" y="3273"/>
                </a:lnTo>
                <a:cubicBezTo>
                  <a:pt x="1911292" y="58911"/>
                  <a:pt x="1912463" y="114549"/>
                  <a:pt x="1913635" y="170187"/>
                </a:cubicBezTo>
                <a:lnTo>
                  <a:pt x="0" y="170187"/>
                </a:lnTo>
                <a:close/>
              </a:path>
            </a:pathLst>
          </a:custGeom>
          <a:pattFill prst="pct70">
            <a:fgClr>
              <a:schemeClr val="accent4"/>
            </a:fgClr>
            <a:bgClr>
              <a:schemeClr val="bg1"/>
            </a:bgClr>
          </a:patt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Parallelogram 12"/>
          <p:cNvSpPr/>
          <p:nvPr/>
        </p:nvSpPr>
        <p:spPr>
          <a:xfrm>
            <a:off x="9680574" y="6524623"/>
            <a:ext cx="841376" cy="330201"/>
          </a:xfrm>
          <a:custGeom>
            <a:avLst/>
            <a:gdLst>
              <a:gd name="connsiteX0" fmla="*/ 0 w 812801"/>
              <a:gd name="connsiteY0" fmla="*/ 333376 h 333376"/>
              <a:gd name="connsiteX1" fmla="*/ 83344 w 812801"/>
              <a:gd name="connsiteY1" fmla="*/ 0 h 333376"/>
              <a:gd name="connsiteX2" fmla="*/ 812801 w 812801"/>
              <a:gd name="connsiteY2" fmla="*/ 0 h 333376"/>
              <a:gd name="connsiteX3" fmla="*/ 729457 w 812801"/>
              <a:gd name="connsiteY3" fmla="*/ 333376 h 333376"/>
              <a:gd name="connsiteX4" fmla="*/ 0 w 812801"/>
              <a:gd name="connsiteY4" fmla="*/ 333376 h 333376"/>
              <a:gd name="connsiteX0" fmla="*/ 0 w 1111251"/>
              <a:gd name="connsiteY0" fmla="*/ 330201 h 333376"/>
              <a:gd name="connsiteX1" fmla="*/ 381794 w 1111251"/>
              <a:gd name="connsiteY1" fmla="*/ 0 h 333376"/>
              <a:gd name="connsiteX2" fmla="*/ 1111251 w 1111251"/>
              <a:gd name="connsiteY2" fmla="*/ 0 h 333376"/>
              <a:gd name="connsiteX3" fmla="*/ 1027907 w 1111251"/>
              <a:gd name="connsiteY3" fmla="*/ 333376 h 333376"/>
              <a:gd name="connsiteX4" fmla="*/ 0 w 1111251"/>
              <a:gd name="connsiteY4" fmla="*/ 330201 h 333376"/>
              <a:gd name="connsiteX0" fmla="*/ 0 w 1111251"/>
              <a:gd name="connsiteY0" fmla="*/ 330201 h 330201"/>
              <a:gd name="connsiteX1" fmla="*/ 381794 w 1111251"/>
              <a:gd name="connsiteY1" fmla="*/ 0 h 330201"/>
              <a:gd name="connsiteX2" fmla="*/ 1111251 w 1111251"/>
              <a:gd name="connsiteY2" fmla="*/ 0 h 330201"/>
              <a:gd name="connsiteX3" fmla="*/ 805657 w 1111251"/>
              <a:gd name="connsiteY3" fmla="*/ 320676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815976"/>
              <a:gd name="connsiteY0" fmla="*/ 330201 h 330201"/>
              <a:gd name="connsiteX1" fmla="*/ 381794 w 815976"/>
              <a:gd name="connsiteY1" fmla="*/ 0 h 330201"/>
              <a:gd name="connsiteX2" fmla="*/ 815976 w 815976"/>
              <a:gd name="connsiteY2" fmla="*/ 0 h 330201"/>
              <a:gd name="connsiteX3" fmla="*/ 450057 w 815976"/>
              <a:gd name="connsiteY3" fmla="*/ 330201 h 330201"/>
              <a:gd name="connsiteX4" fmla="*/ 0 w 815976"/>
              <a:gd name="connsiteY4" fmla="*/ 330201 h 330201"/>
              <a:gd name="connsiteX0" fmla="*/ 0 w 841376"/>
              <a:gd name="connsiteY0" fmla="*/ 330201 h 330201"/>
              <a:gd name="connsiteX1" fmla="*/ 381794 w 841376"/>
              <a:gd name="connsiteY1" fmla="*/ 0 h 330201"/>
              <a:gd name="connsiteX2" fmla="*/ 841376 w 841376"/>
              <a:gd name="connsiteY2" fmla="*/ 0 h 330201"/>
              <a:gd name="connsiteX3" fmla="*/ 450057 w 841376"/>
              <a:gd name="connsiteY3" fmla="*/ 330201 h 330201"/>
              <a:gd name="connsiteX4" fmla="*/ 0 w 841376"/>
              <a:gd name="connsiteY4" fmla="*/ 330201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76" h="330201">
                <a:moveTo>
                  <a:pt x="0" y="330201"/>
                </a:moveTo>
                <a:lnTo>
                  <a:pt x="381794" y="0"/>
                </a:lnTo>
                <a:lnTo>
                  <a:pt x="841376" y="0"/>
                </a:lnTo>
                <a:lnTo>
                  <a:pt x="450057" y="330201"/>
                </a:lnTo>
                <a:lnTo>
                  <a:pt x="0" y="330201"/>
                </a:lnTo>
                <a:close/>
              </a:path>
            </a:pathLst>
          </a:custGeom>
          <a:pattFill prst="pct70">
            <a:fgClr>
              <a:schemeClr val="accent5">
                <a:lumMod val="50000"/>
              </a:schemeClr>
            </a:fgClr>
            <a:bgClr>
              <a:schemeClr val="bg1"/>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06EBDAB-6567-4BB5-A72D-B8C120B081C9}"/>
              </a:ext>
            </a:extLst>
          </p:cNvPr>
          <p:cNvSpPr txBox="1"/>
          <p:nvPr/>
        </p:nvSpPr>
        <p:spPr>
          <a:xfrm>
            <a:off x="30144" y="6484140"/>
            <a:ext cx="12161855" cy="373859"/>
          </a:xfrm>
          <a:prstGeom prst="rect">
            <a:avLst/>
          </a:prstGeom>
          <a:noFill/>
        </p:spPr>
        <p:txBody>
          <a:bodyPr wrap="square" rtlCol="0" anchor="ctr">
            <a:noAutofit/>
          </a:bodyPr>
          <a:lstStyle/>
          <a:p>
            <a:pPr indent="361950"/>
            <a:r>
              <a:rPr lang="en-ZA" sz="1000" b="1"/>
              <a:t>Source:</a:t>
            </a:r>
          </a:p>
        </p:txBody>
      </p:sp>
      <p:sp>
        <p:nvSpPr>
          <p:cNvPr id="5" name="Slide Number Placeholder 4">
            <a:extLst>
              <a:ext uri="{FF2B5EF4-FFF2-40B4-BE49-F238E27FC236}">
                <a16:creationId xmlns:a16="http://schemas.microsoft.com/office/drawing/2014/main" id="{A987B35D-F68B-4006-AC19-5A526609671C}"/>
              </a:ext>
            </a:extLst>
          </p:cNvPr>
          <p:cNvSpPr>
            <a:spLocks noGrp="1"/>
          </p:cNvSpPr>
          <p:nvPr>
            <p:ph type="sldNum" sz="quarter" idx="12"/>
          </p:nvPr>
        </p:nvSpPr>
        <p:spPr>
          <a:xfrm>
            <a:off x="9448800" y="6484141"/>
            <a:ext cx="2743200" cy="365125"/>
          </a:xfrm>
        </p:spPr>
        <p:txBody>
          <a:bodyPr anchor="ctr"/>
          <a:lstStyle/>
          <a:p>
            <a:fld id="{87102F09-8F7D-4EC1-9AE5-82CA77F49212}" type="slidenum">
              <a:rPr lang="en-ZA" b="1" smtClean="0">
                <a:solidFill>
                  <a:schemeClr val="tx1"/>
                </a:solidFill>
              </a:rPr>
              <a:t>11</a:t>
            </a:fld>
            <a:endParaRPr lang="en-ZA" b="1">
              <a:solidFill>
                <a:schemeClr val="tx1"/>
              </a:solidFill>
            </a:endParaRPr>
          </a:p>
        </p:txBody>
      </p:sp>
      <p:pic>
        <p:nvPicPr>
          <p:cNvPr id="50" name="Picture 2" descr="Image result for objectives">
            <a:extLst>
              <a:ext uri="{FF2B5EF4-FFF2-40B4-BE49-F238E27FC236}">
                <a16:creationId xmlns:a16="http://schemas.microsoft.com/office/drawing/2014/main" id="{893AA219-9750-4B89-AD79-74D3605ABB7D}"/>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20924" y="837418"/>
            <a:ext cx="9886523" cy="5681647"/>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a:extLst>
              <a:ext uri="{FF2B5EF4-FFF2-40B4-BE49-F238E27FC236}">
                <a16:creationId xmlns:a16="http://schemas.microsoft.com/office/drawing/2014/main" id="{E2DCAE28-6A96-409F-8C07-AE734FD7566E}"/>
              </a:ext>
            </a:extLst>
          </p:cNvPr>
          <p:cNvSpPr/>
          <p:nvPr/>
        </p:nvSpPr>
        <p:spPr>
          <a:xfrm>
            <a:off x="30144" y="809118"/>
            <a:ext cx="12192001" cy="5850099"/>
          </a:xfrm>
          <a:prstGeom prst="rect">
            <a:avLst/>
          </a:prstGeom>
          <a:gradFill flip="none" rotWithShape="1">
            <a:gsLst>
              <a:gs pos="15000">
                <a:schemeClr val="bg1"/>
              </a:gs>
              <a:gs pos="74000">
                <a:schemeClr val="bg1">
                  <a:alpha val="79000"/>
                </a:schemeClr>
              </a:gs>
              <a:gs pos="100000">
                <a:schemeClr val="bg1">
                  <a:alpha val="62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a:solidFill>
                <a:schemeClr val="bg1"/>
              </a:solidFill>
              <a:latin typeface="+mj-lt"/>
            </a:endParaRPr>
          </a:p>
        </p:txBody>
      </p:sp>
      <p:sp>
        <p:nvSpPr>
          <p:cNvPr id="6" name="Content Placeholder 5">
            <a:extLst>
              <a:ext uri="{FF2B5EF4-FFF2-40B4-BE49-F238E27FC236}">
                <a16:creationId xmlns:a16="http://schemas.microsoft.com/office/drawing/2014/main" id="{0B5C05C8-65C6-4721-9B9A-60F75410E77E}"/>
              </a:ext>
            </a:extLst>
          </p:cNvPr>
          <p:cNvSpPr>
            <a:spLocks noGrp="1"/>
          </p:cNvSpPr>
          <p:nvPr>
            <p:ph idx="1"/>
          </p:nvPr>
        </p:nvSpPr>
        <p:spPr>
          <a:xfrm>
            <a:off x="728870" y="1205948"/>
            <a:ext cx="10624930" cy="4971015"/>
          </a:xfrm>
        </p:spPr>
        <p:txBody>
          <a:bodyPr/>
          <a:lstStyle/>
          <a:p>
            <a:pPr marL="0" indent="0">
              <a:buNone/>
            </a:pPr>
            <a:endParaRPr lang="en-ZA"/>
          </a:p>
          <a:p>
            <a:endParaRPr lang="en-ZA"/>
          </a:p>
        </p:txBody>
      </p:sp>
      <p:sp>
        <p:nvSpPr>
          <p:cNvPr id="2" name="TextBox 1">
            <a:extLst>
              <a:ext uri="{FF2B5EF4-FFF2-40B4-BE49-F238E27FC236}">
                <a16:creationId xmlns:a16="http://schemas.microsoft.com/office/drawing/2014/main" id="{02D6C8B8-6FFA-4E94-B81F-EF639BA3B3BB}"/>
              </a:ext>
            </a:extLst>
          </p:cNvPr>
          <p:cNvSpPr txBox="1"/>
          <p:nvPr/>
        </p:nvSpPr>
        <p:spPr>
          <a:xfrm>
            <a:off x="18870" y="830295"/>
            <a:ext cx="12142985" cy="7602081"/>
          </a:xfrm>
          <a:prstGeom prst="rect">
            <a:avLst/>
          </a:prstGeom>
          <a:noFill/>
        </p:spPr>
        <p:txBody>
          <a:bodyPr wrap="square" lIns="91440" tIns="45720" rIns="91440" bIns="45720" rtlCol="0" anchor="t">
            <a:spAutoFit/>
          </a:bodyPr>
          <a:lstStyle/>
          <a:p>
            <a:pPr lvl="1"/>
            <a:r>
              <a:rPr lang="en-GB" sz="2000" b="1" dirty="0"/>
              <a:t>What the NHFC has been doing for Black entrepreneurs and opportunities created</a:t>
            </a:r>
          </a:p>
          <a:p>
            <a:pPr lvl="1"/>
            <a:endParaRPr lang="en-GB" b="1" dirty="0">
              <a:cs typeface="Calibri"/>
            </a:endParaRPr>
          </a:p>
          <a:p>
            <a:pPr marL="742950" lvl="1" indent="-285750">
              <a:buFont typeface="Arial" panose="020B0604020202020204" pitchFamily="34" charset="0"/>
              <a:buChar char="•"/>
            </a:pPr>
            <a:r>
              <a:rPr lang="en-GB" dirty="0"/>
              <a:t>Participated in an empowerment fund in partnership with the Gauteng Partnership fund (GPF), where long term debt was availed to 20 B-BBEE entrepreneurs, of which 5 were women owned, and received R84 Million in disbursements.</a:t>
            </a:r>
            <a:endParaRPr lang="en-GB" dirty="0">
              <a:cs typeface="Calibri"/>
            </a:endParaRPr>
          </a:p>
          <a:p>
            <a:pPr marL="742950" lvl="1" indent="-285750">
              <a:buFont typeface="Arial" panose="020B0604020202020204" pitchFamily="34" charset="0"/>
              <a:buChar char="•"/>
            </a:pPr>
            <a:r>
              <a:rPr lang="en-GB" dirty="0"/>
              <a:t>Supporting Black led Social Housing institutions by restructuring facilities where boycotts and hijackings destabilised financial sustainability of these SHI’s</a:t>
            </a:r>
            <a:endParaRPr lang="en-GB" dirty="0">
              <a:cs typeface="Calibri"/>
            </a:endParaRPr>
          </a:p>
          <a:p>
            <a:pPr marL="742950" lvl="1" indent="-285750">
              <a:buFont typeface="Arial" panose="020B0604020202020204" pitchFamily="34" charset="0"/>
              <a:buChar char="•"/>
            </a:pPr>
            <a:r>
              <a:rPr lang="en-GB" dirty="0"/>
              <a:t>Provided Covid-19 payment relief to a women lead Social Housing institution in an effort to assist in navigating current challenges.</a:t>
            </a:r>
            <a:endParaRPr lang="en-GB" b="1" dirty="0">
              <a:solidFill>
                <a:srgbClr val="000000"/>
              </a:solidFill>
              <a:cs typeface="Calibri"/>
            </a:endParaRPr>
          </a:p>
          <a:p>
            <a:pPr marL="742950" lvl="1" indent="-285750">
              <a:buFont typeface="Arial" panose="020B0604020202020204" pitchFamily="34" charset="0"/>
              <a:buChar char="•"/>
            </a:pPr>
            <a:r>
              <a:rPr lang="en-GB" dirty="0">
                <a:cs typeface="Calibri"/>
              </a:rPr>
              <a:t>4 X  Development Funding Loans </a:t>
            </a:r>
            <a:r>
              <a:rPr lang="en-GB" dirty="0">
                <a:ea typeface="+mn-lt"/>
                <a:cs typeface="+mn-lt"/>
              </a:rPr>
              <a:t>were approved </a:t>
            </a:r>
            <a:r>
              <a:rPr lang="en-GB" dirty="0">
                <a:cs typeface="Calibri"/>
              </a:rPr>
              <a:t> to women owned entities in the last 12 months.</a:t>
            </a:r>
          </a:p>
          <a:p>
            <a:pPr marL="742950" lvl="1" indent="-285750">
              <a:buFont typeface="Arial" panose="020B0604020202020204" pitchFamily="34" charset="0"/>
              <a:buChar char="•"/>
            </a:pPr>
            <a:r>
              <a:rPr lang="en-GB" dirty="0"/>
              <a:t>2 Facilities approved  in 2019/20 Financial year to 2 Female owned start-up retail intermediaries for a combined R6,5million. </a:t>
            </a:r>
            <a:endParaRPr lang="en-GB" dirty="0">
              <a:solidFill>
                <a:srgbClr val="FF0000"/>
              </a:solidFill>
              <a:cs typeface="Calibri"/>
            </a:endParaRPr>
          </a:p>
          <a:p>
            <a:pPr marL="742950" lvl="1" indent="-285750">
              <a:buFont typeface="Arial" panose="020B0604020202020204" pitchFamily="34" charset="0"/>
              <a:buChar char="•"/>
            </a:pPr>
            <a:r>
              <a:rPr lang="en-GB" dirty="0">
                <a:solidFill>
                  <a:srgbClr val="000000"/>
                </a:solidFill>
                <a:cs typeface="Calibri"/>
              </a:rPr>
              <a:t>NHFC enabled a partnership specifically aimed to empower emerging women property development company, a joint venture between a well-established developer and an emerging women owned developer which  successfully completed 83 service stands</a:t>
            </a:r>
            <a:endParaRPr lang="en-GB" b="1" dirty="0">
              <a:solidFill>
                <a:srgbClr val="000000"/>
              </a:solidFill>
            </a:endParaRPr>
          </a:p>
          <a:p>
            <a:pPr marL="742950" lvl="1" indent="-285750">
              <a:buFont typeface="Arial" panose="020B0604020202020204" pitchFamily="34" charset="0"/>
              <a:buChar char="•"/>
            </a:pPr>
            <a:r>
              <a:rPr lang="en-GB" dirty="0">
                <a:cs typeface="Calibri"/>
              </a:rPr>
              <a:t>Through the Contractor Finance Development Programme (CFDP), disbursed R36 million. (Discontinued but will be resuscitated under HSDB).</a:t>
            </a:r>
          </a:p>
          <a:p>
            <a:pPr lvl="1"/>
            <a:endParaRPr lang="en-GB" dirty="0"/>
          </a:p>
          <a:p>
            <a:pPr lvl="1"/>
            <a:endParaRPr lang="en-GB" dirty="0">
              <a:cs typeface="Calibri" panose="020F0502020204030204"/>
            </a:endParaRPr>
          </a:p>
          <a:p>
            <a:pPr lvl="1"/>
            <a:endParaRPr lang="en-GB" dirty="0">
              <a:cs typeface="Calibri" panose="020F0502020204030204"/>
            </a:endParaRPr>
          </a:p>
          <a:p>
            <a:pPr lvl="1"/>
            <a:endParaRPr lang="en-GB" dirty="0"/>
          </a:p>
          <a:p>
            <a:pPr lvl="1"/>
            <a:endParaRPr lang="en-GB" dirty="0"/>
          </a:p>
          <a:p>
            <a:pPr lvl="1"/>
            <a:endParaRPr lang="en-GB" dirty="0"/>
          </a:p>
          <a:p>
            <a:pPr marL="285750" indent="-285750">
              <a:buFont typeface="Arial" panose="020B0604020202020204" pitchFamily="34" charset="0"/>
              <a:buChar char="•"/>
            </a:pPr>
            <a:endParaRPr lang="en-GB" dirty="0">
              <a:cs typeface="Calibri"/>
            </a:endParaRPr>
          </a:p>
          <a:p>
            <a:pPr marL="285750" indent="-285750">
              <a:buFont typeface="Arial" panose="020B0604020202020204" pitchFamily="34" charset="0"/>
              <a:buChar char="•"/>
            </a:pPr>
            <a:endParaRPr lang="en-GB" dirty="0"/>
          </a:p>
          <a:p>
            <a:endParaRPr lang="en-GB" dirty="0">
              <a:cs typeface="Calibri" panose="020F0502020204030204"/>
            </a:endParaRPr>
          </a:p>
          <a:p>
            <a:pPr marL="285750" indent="-285750">
              <a:buFont typeface="Arial" panose="020B0604020202020204" pitchFamily="34" charset="0"/>
              <a:buChar char="•"/>
            </a:pPr>
            <a:endParaRPr lang="en-GB" dirty="0">
              <a:cs typeface="Calibri" panose="020F0502020204030204"/>
            </a:endParaRP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736787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 y="-3231"/>
            <a:ext cx="12192001" cy="805723"/>
          </a:xfrm>
          <a:prstGeom prst="rect">
            <a:avLst/>
          </a:prstGeom>
          <a:solidFill>
            <a:srgbClr val="00266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rtlCol="0" anchor="ctr">
            <a:noAutofit/>
            <a:scene3d>
              <a:camera prst="orthographicFront"/>
              <a:lightRig rig="soft" dir="t"/>
            </a:scene3d>
            <a:sp3d prstMaterial="softEdge">
              <a:bevelT w="25400" h="25400"/>
            </a:sp3d>
          </a:bodyPr>
          <a:lstStyle>
            <a:lvl1pPr algn="r" rtl="0" eaLnBrk="1" latinLnBrk="0" hangingPunct="1">
              <a:spcBef>
                <a:spcPct val="0"/>
              </a:spcBef>
              <a:buNone/>
              <a:defRPr kumimoji="0" sz="3200" b="1" kern="1200">
                <a:solidFill>
                  <a:srgbClr val="9A9B9C"/>
                </a:solidFill>
                <a:effectLst>
                  <a:outerShdw blurRad="31750" dist="25400" dir="5400000" algn="tl" rotWithShape="0">
                    <a:srgbClr val="000000">
                      <a:alpha val="25000"/>
                    </a:srgbClr>
                  </a:outerShdw>
                </a:effectLst>
                <a:latin typeface="+mn-lt"/>
                <a:ea typeface="+mj-ea"/>
                <a:cs typeface="+mj-cs"/>
              </a:defRPr>
            </a:lvl1pPr>
            <a:lvl2pPr>
              <a:defRPr/>
            </a:lvl2pPr>
            <a:lvl3pPr>
              <a:defRPr/>
            </a:lvl3pPr>
            <a:lvl4pPr>
              <a:defRPr/>
            </a:lvl4pPr>
            <a:lvl5pPr>
              <a:defRPr/>
            </a:lvl5pPr>
            <a:lvl6pPr>
              <a:defRPr/>
            </a:lvl6pPr>
            <a:lvl7pPr>
              <a:defRPr/>
            </a:lvl7pPr>
            <a:lvl8pPr>
              <a:defRPr/>
            </a:lvl8pPr>
            <a:lvl9pPr>
              <a:defRPr/>
            </a:lvl9pPr>
            <a:extLst/>
          </a:lstStyle>
          <a:p>
            <a:pPr marL="354013" indent="7938" algn="ctr"/>
            <a:r>
              <a:rPr lang="en-GB" sz="4000" kern="0">
                <a:solidFill>
                  <a:prstClr val="white"/>
                </a:solidFill>
                <a:latin typeface="Arial" panose="020B0604020202020204" pitchFamily="34" charset="0"/>
                <a:cs typeface="Arial" panose="020B0604020202020204" pitchFamily="34" charset="0"/>
              </a:rPr>
              <a:t>NHFC B-BBEE Case Study</a:t>
            </a:r>
          </a:p>
        </p:txBody>
      </p:sp>
      <p:sp>
        <p:nvSpPr>
          <p:cNvPr id="8" name="Parallelogram 7"/>
          <p:cNvSpPr/>
          <p:nvPr/>
        </p:nvSpPr>
        <p:spPr>
          <a:xfrm>
            <a:off x="-2" y="6519067"/>
            <a:ext cx="9871077" cy="335757"/>
          </a:xfrm>
          <a:custGeom>
            <a:avLst/>
            <a:gdLst>
              <a:gd name="connsiteX0" fmla="*/ 0 w 10188575"/>
              <a:gd name="connsiteY0" fmla="*/ 166915 h 166915"/>
              <a:gd name="connsiteX1" fmla="*/ 41729 w 10188575"/>
              <a:gd name="connsiteY1" fmla="*/ 0 h 166915"/>
              <a:gd name="connsiteX2" fmla="*/ 10188575 w 10188575"/>
              <a:gd name="connsiteY2" fmla="*/ 0 h 166915"/>
              <a:gd name="connsiteX3" fmla="*/ 10146846 w 10188575"/>
              <a:gd name="connsiteY3" fmla="*/ 166915 h 166915"/>
              <a:gd name="connsiteX4" fmla="*/ 0 w 10188575"/>
              <a:gd name="connsiteY4" fmla="*/ 166915 h 166915"/>
              <a:gd name="connsiteX0" fmla="*/ 17802 w 10146846"/>
              <a:gd name="connsiteY0" fmla="*/ 166915 h 166915"/>
              <a:gd name="connsiteX1" fmla="*/ 0 w 10146846"/>
              <a:gd name="connsiteY1" fmla="*/ 0 h 166915"/>
              <a:gd name="connsiteX2" fmla="*/ 10146846 w 10146846"/>
              <a:gd name="connsiteY2" fmla="*/ 0 h 166915"/>
              <a:gd name="connsiteX3" fmla="*/ 10105117 w 10146846"/>
              <a:gd name="connsiteY3" fmla="*/ 166915 h 166915"/>
              <a:gd name="connsiteX4" fmla="*/ 17802 w 10146846"/>
              <a:gd name="connsiteY4" fmla="*/ 166915 h 166915"/>
              <a:gd name="connsiteX0" fmla="*/ 3514 w 10132558"/>
              <a:gd name="connsiteY0" fmla="*/ 166915 h 166915"/>
              <a:gd name="connsiteX1" fmla="*/ 0 w 10132558"/>
              <a:gd name="connsiteY1" fmla="*/ 2381 h 166915"/>
              <a:gd name="connsiteX2" fmla="*/ 10132558 w 10132558"/>
              <a:gd name="connsiteY2" fmla="*/ 0 h 166915"/>
              <a:gd name="connsiteX3" fmla="*/ 10090829 w 10132558"/>
              <a:gd name="connsiteY3" fmla="*/ 166915 h 166915"/>
              <a:gd name="connsiteX4" fmla="*/ 3514 w 10132558"/>
              <a:gd name="connsiteY4" fmla="*/ 166915 h 166915"/>
              <a:gd name="connsiteX0" fmla="*/ 154 w 10129198"/>
              <a:gd name="connsiteY0" fmla="*/ 166915 h 166915"/>
              <a:gd name="connsiteX1" fmla="*/ 3784 w 10129198"/>
              <a:gd name="connsiteY1" fmla="*/ 0 h 166915"/>
              <a:gd name="connsiteX2" fmla="*/ 10129198 w 10129198"/>
              <a:gd name="connsiteY2" fmla="*/ 0 h 166915"/>
              <a:gd name="connsiteX3" fmla="*/ 10087469 w 10129198"/>
              <a:gd name="connsiteY3" fmla="*/ 166915 h 166915"/>
              <a:gd name="connsiteX4" fmla="*/ 154 w 10129198"/>
              <a:gd name="connsiteY4" fmla="*/ 166915 h 166915"/>
              <a:gd name="connsiteX0" fmla="*/ 239 w 10126902"/>
              <a:gd name="connsiteY0" fmla="*/ 169296 h 169296"/>
              <a:gd name="connsiteX1" fmla="*/ 1488 w 10126902"/>
              <a:gd name="connsiteY1" fmla="*/ 0 h 169296"/>
              <a:gd name="connsiteX2" fmla="*/ 10126902 w 10126902"/>
              <a:gd name="connsiteY2" fmla="*/ 0 h 169296"/>
              <a:gd name="connsiteX3" fmla="*/ 10085173 w 10126902"/>
              <a:gd name="connsiteY3" fmla="*/ 166915 h 169296"/>
              <a:gd name="connsiteX4" fmla="*/ 239 w 10126902"/>
              <a:gd name="connsiteY4" fmla="*/ 169296 h 169296"/>
              <a:gd name="connsiteX0" fmla="*/ 239 w 10425352"/>
              <a:gd name="connsiteY0" fmla="*/ 175887 h 175887"/>
              <a:gd name="connsiteX1" fmla="*/ 1488 w 10425352"/>
              <a:gd name="connsiteY1" fmla="*/ 6591 h 175887"/>
              <a:gd name="connsiteX2" fmla="*/ 10425352 w 10425352"/>
              <a:gd name="connsiteY2" fmla="*/ 0 h 175887"/>
              <a:gd name="connsiteX3" fmla="*/ 10085173 w 10425352"/>
              <a:gd name="connsiteY3" fmla="*/ 173506 h 175887"/>
              <a:gd name="connsiteX4" fmla="*/ 239 w 10425352"/>
              <a:gd name="connsiteY4" fmla="*/ 175887 h 175887"/>
              <a:gd name="connsiteX0" fmla="*/ 239 w 10635515"/>
              <a:gd name="connsiteY0" fmla="*/ 179182 h 179182"/>
              <a:gd name="connsiteX1" fmla="*/ 1488 w 10635515"/>
              <a:gd name="connsiteY1" fmla="*/ 9886 h 179182"/>
              <a:gd name="connsiteX2" fmla="*/ 10635515 w 10635515"/>
              <a:gd name="connsiteY2" fmla="*/ 0 h 179182"/>
              <a:gd name="connsiteX3" fmla="*/ 10085173 w 10635515"/>
              <a:gd name="connsiteY3" fmla="*/ 176801 h 179182"/>
              <a:gd name="connsiteX4" fmla="*/ 239 w 10635515"/>
              <a:gd name="connsiteY4" fmla="*/ 179182 h 179182"/>
              <a:gd name="connsiteX0" fmla="*/ 239 w 10635515"/>
              <a:gd name="connsiteY0" fmla="*/ 179182 h 179182"/>
              <a:gd name="connsiteX1" fmla="*/ 1488 w 10635515"/>
              <a:gd name="connsiteY1" fmla="*/ 9886 h 179182"/>
              <a:gd name="connsiteX2" fmla="*/ 10635515 w 10635515"/>
              <a:gd name="connsiteY2" fmla="*/ 0 h 179182"/>
              <a:gd name="connsiteX3" fmla="*/ 10224620 w 10635515"/>
              <a:gd name="connsiteY3" fmla="*/ 178449 h 179182"/>
              <a:gd name="connsiteX4" fmla="*/ 239 w 10635515"/>
              <a:gd name="connsiteY4" fmla="*/ 179182 h 179182"/>
              <a:gd name="connsiteX0" fmla="*/ 239 w 10635515"/>
              <a:gd name="connsiteY0" fmla="*/ 174239 h 174239"/>
              <a:gd name="connsiteX1" fmla="*/ 1488 w 10635515"/>
              <a:gd name="connsiteY1" fmla="*/ 4943 h 174239"/>
              <a:gd name="connsiteX2" fmla="*/ 10635515 w 10635515"/>
              <a:gd name="connsiteY2" fmla="*/ 0 h 174239"/>
              <a:gd name="connsiteX3" fmla="*/ 10224620 w 10635515"/>
              <a:gd name="connsiteY3" fmla="*/ 173506 h 174239"/>
              <a:gd name="connsiteX4" fmla="*/ 239 w 10635515"/>
              <a:gd name="connsiteY4" fmla="*/ 174239 h 17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5515" h="174239">
                <a:moveTo>
                  <a:pt x="239" y="174239"/>
                </a:moveTo>
                <a:cubicBezTo>
                  <a:pt x="-932" y="119394"/>
                  <a:pt x="2659" y="59788"/>
                  <a:pt x="1488" y="4943"/>
                </a:cubicBezTo>
                <a:lnTo>
                  <a:pt x="10635515" y="0"/>
                </a:lnTo>
                <a:lnTo>
                  <a:pt x="10224620" y="173506"/>
                </a:lnTo>
                <a:lnTo>
                  <a:pt x="239" y="174239"/>
                </a:lnTo>
                <a:close/>
              </a:path>
            </a:pathLst>
          </a:custGeom>
          <a:pattFill prst="pct70">
            <a:fgClr>
              <a:schemeClr val="bg1">
                <a:lumMod val="75000"/>
              </a:schemeClr>
            </a:fgClr>
            <a:bgClr>
              <a:schemeClr val="bg1"/>
            </a:bgClr>
          </a:patt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Parallelogram 10"/>
          <p:cNvSpPr/>
          <p:nvPr/>
        </p:nvSpPr>
        <p:spPr>
          <a:xfrm>
            <a:off x="10360480" y="6519067"/>
            <a:ext cx="1831520" cy="330199"/>
          </a:xfrm>
          <a:custGeom>
            <a:avLst/>
            <a:gdLst>
              <a:gd name="connsiteX0" fmla="*/ 0 w 1983938"/>
              <a:gd name="connsiteY0" fmla="*/ 166914 h 166914"/>
              <a:gd name="connsiteX1" fmla="*/ 41729 w 1983938"/>
              <a:gd name="connsiteY1" fmla="*/ 0 h 166914"/>
              <a:gd name="connsiteX2" fmla="*/ 1983938 w 1983938"/>
              <a:gd name="connsiteY2" fmla="*/ 0 h 166914"/>
              <a:gd name="connsiteX3" fmla="*/ 1942210 w 1983938"/>
              <a:gd name="connsiteY3" fmla="*/ 166914 h 166914"/>
              <a:gd name="connsiteX4" fmla="*/ 0 w 1983938"/>
              <a:gd name="connsiteY4" fmla="*/ 166914 h 166914"/>
              <a:gd name="connsiteX0" fmla="*/ 0 w 1942210"/>
              <a:gd name="connsiteY0" fmla="*/ 166914 h 166914"/>
              <a:gd name="connsiteX1" fmla="*/ 41729 w 1942210"/>
              <a:gd name="connsiteY1" fmla="*/ 0 h 166914"/>
              <a:gd name="connsiteX2" fmla="*/ 1910120 w 1942210"/>
              <a:gd name="connsiteY2" fmla="*/ 0 h 166914"/>
              <a:gd name="connsiteX3" fmla="*/ 1942210 w 1942210"/>
              <a:gd name="connsiteY3" fmla="*/ 166914 h 166914"/>
              <a:gd name="connsiteX4" fmla="*/ 0 w 1942210"/>
              <a:gd name="connsiteY4" fmla="*/ 166914 h 166914"/>
              <a:gd name="connsiteX0" fmla="*/ 0 w 1913635"/>
              <a:gd name="connsiteY0" fmla="*/ 166914 h 166914"/>
              <a:gd name="connsiteX1" fmla="*/ 41729 w 1913635"/>
              <a:gd name="connsiteY1" fmla="*/ 0 h 166914"/>
              <a:gd name="connsiteX2" fmla="*/ 1910120 w 1913635"/>
              <a:gd name="connsiteY2" fmla="*/ 0 h 166914"/>
              <a:gd name="connsiteX3" fmla="*/ 1913635 w 1913635"/>
              <a:gd name="connsiteY3" fmla="*/ 166914 h 166914"/>
              <a:gd name="connsiteX4" fmla="*/ 0 w 1913635"/>
              <a:gd name="connsiteY4" fmla="*/ 166914 h 166914"/>
              <a:gd name="connsiteX0" fmla="*/ 0 w 1913635"/>
              <a:gd name="connsiteY0" fmla="*/ 170187 h 170187"/>
              <a:gd name="connsiteX1" fmla="*/ 352879 w 1913635"/>
              <a:gd name="connsiteY1" fmla="*/ 0 h 170187"/>
              <a:gd name="connsiteX2" fmla="*/ 1910120 w 1913635"/>
              <a:gd name="connsiteY2" fmla="*/ 3273 h 170187"/>
              <a:gd name="connsiteX3" fmla="*/ 1913635 w 1913635"/>
              <a:gd name="connsiteY3" fmla="*/ 170187 h 170187"/>
              <a:gd name="connsiteX4" fmla="*/ 0 w 1913635"/>
              <a:gd name="connsiteY4" fmla="*/ 170187 h 1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635" h="170187">
                <a:moveTo>
                  <a:pt x="0" y="170187"/>
                </a:moveTo>
                <a:lnTo>
                  <a:pt x="352879" y="0"/>
                </a:lnTo>
                <a:lnTo>
                  <a:pt x="1910120" y="3273"/>
                </a:lnTo>
                <a:cubicBezTo>
                  <a:pt x="1911292" y="58911"/>
                  <a:pt x="1912463" y="114549"/>
                  <a:pt x="1913635" y="170187"/>
                </a:cubicBezTo>
                <a:lnTo>
                  <a:pt x="0" y="170187"/>
                </a:lnTo>
                <a:close/>
              </a:path>
            </a:pathLst>
          </a:custGeom>
          <a:pattFill prst="pct70">
            <a:fgClr>
              <a:schemeClr val="accent4"/>
            </a:fgClr>
            <a:bgClr>
              <a:schemeClr val="bg1"/>
            </a:bgClr>
          </a:patt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Parallelogram 12"/>
          <p:cNvSpPr/>
          <p:nvPr/>
        </p:nvSpPr>
        <p:spPr>
          <a:xfrm>
            <a:off x="9680574" y="6524623"/>
            <a:ext cx="841376" cy="330201"/>
          </a:xfrm>
          <a:custGeom>
            <a:avLst/>
            <a:gdLst>
              <a:gd name="connsiteX0" fmla="*/ 0 w 812801"/>
              <a:gd name="connsiteY0" fmla="*/ 333376 h 333376"/>
              <a:gd name="connsiteX1" fmla="*/ 83344 w 812801"/>
              <a:gd name="connsiteY1" fmla="*/ 0 h 333376"/>
              <a:gd name="connsiteX2" fmla="*/ 812801 w 812801"/>
              <a:gd name="connsiteY2" fmla="*/ 0 h 333376"/>
              <a:gd name="connsiteX3" fmla="*/ 729457 w 812801"/>
              <a:gd name="connsiteY3" fmla="*/ 333376 h 333376"/>
              <a:gd name="connsiteX4" fmla="*/ 0 w 812801"/>
              <a:gd name="connsiteY4" fmla="*/ 333376 h 333376"/>
              <a:gd name="connsiteX0" fmla="*/ 0 w 1111251"/>
              <a:gd name="connsiteY0" fmla="*/ 330201 h 333376"/>
              <a:gd name="connsiteX1" fmla="*/ 381794 w 1111251"/>
              <a:gd name="connsiteY1" fmla="*/ 0 h 333376"/>
              <a:gd name="connsiteX2" fmla="*/ 1111251 w 1111251"/>
              <a:gd name="connsiteY2" fmla="*/ 0 h 333376"/>
              <a:gd name="connsiteX3" fmla="*/ 1027907 w 1111251"/>
              <a:gd name="connsiteY3" fmla="*/ 333376 h 333376"/>
              <a:gd name="connsiteX4" fmla="*/ 0 w 1111251"/>
              <a:gd name="connsiteY4" fmla="*/ 330201 h 333376"/>
              <a:gd name="connsiteX0" fmla="*/ 0 w 1111251"/>
              <a:gd name="connsiteY0" fmla="*/ 330201 h 330201"/>
              <a:gd name="connsiteX1" fmla="*/ 381794 w 1111251"/>
              <a:gd name="connsiteY1" fmla="*/ 0 h 330201"/>
              <a:gd name="connsiteX2" fmla="*/ 1111251 w 1111251"/>
              <a:gd name="connsiteY2" fmla="*/ 0 h 330201"/>
              <a:gd name="connsiteX3" fmla="*/ 805657 w 1111251"/>
              <a:gd name="connsiteY3" fmla="*/ 320676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815976"/>
              <a:gd name="connsiteY0" fmla="*/ 330201 h 330201"/>
              <a:gd name="connsiteX1" fmla="*/ 381794 w 815976"/>
              <a:gd name="connsiteY1" fmla="*/ 0 h 330201"/>
              <a:gd name="connsiteX2" fmla="*/ 815976 w 815976"/>
              <a:gd name="connsiteY2" fmla="*/ 0 h 330201"/>
              <a:gd name="connsiteX3" fmla="*/ 450057 w 815976"/>
              <a:gd name="connsiteY3" fmla="*/ 330201 h 330201"/>
              <a:gd name="connsiteX4" fmla="*/ 0 w 815976"/>
              <a:gd name="connsiteY4" fmla="*/ 330201 h 330201"/>
              <a:gd name="connsiteX0" fmla="*/ 0 w 841376"/>
              <a:gd name="connsiteY0" fmla="*/ 330201 h 330201"/>
              <a:gd name="connsiteX1" fmla="*/ 381794 w 841376"/>
              <a:gd name="connsiteY1" fmla="*/ 0 h 330201"/>
              <a:gd name="connsiteX2" fmla="*/ 841376 w 841376"/>
              <a:gd name="connsiteY2" fmla="*/ 0 h 330201"/>
              <a:gd name="connsiteX3" fmla="*/ 450057 w 841376"/>
              <a:gd name="connsiteY3" fmla="*/ 330201 h 330201"/>
              <a:gd name="connsiteX4" fmla="*/ 0 w 841376"/>
              <a:gd name="connsiteY4" fmla="*/ 330201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76" h="330201">
                <a:moveTo>
                  <a:pt x="0" y="330201"/>
                </a:moveTo>
                <a:lnTo>
                  <a:pt x="381794" y="0"/>
                </a:lnTo>
                <a:lnTo>
                  <a:pt x="841376" y="0"/>
                </a:lnTo>
                <a:lnTo>
                  <a:pt x="450057" y="330201"/>
                </a:lnTo>
                <a:lnTo>
                  <a:pt x="0" y="330201"/>
                </a:lnTo>
                <a:close/>
              </a:path>
            </a:pathLst>
          </a:custGeom>
          <a:pattFill prst="pct70">
            <a:fgClr>
              <a:schemeClr val="accent5">
                <a:lumMod val="50000"/>
              </a:schemeClr>
            </a:fgClr>
            <a:bgClr>
              <a:schemeClr val="bg1"/>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06EBDAB-6567-4BB5-A72D-B8C120B081C9}"/>
              </a:ext>
            </a:extLst>
          </p:cNvPr>
          <p:cNvSpPr txBox="1"/>
          <p:nvPr/>
        </p:nvSpPr>
        <p:spPr>
          <a:xfrm>
            <a:off x="30144" y="6484140"/>
            <a:ext cx="12161855" cy="373859"/>
          </a:xfrm>
          <a:prstGeom prst="rect">
            <a:avLst/>
          </a:prstGeom>
          <a:noFill/>
        </p:spPr>
        <p:txBody>
          <a:bodyPr wrap="square" rtlCol="0" anchor="ctr">
            <a:noAutofit/>
          </a:bodyPr>
          <a:lstStyle/>
          <a:p>
            <a:pPr indent="361950"/>
            <a:r>
              <a:rPr lang="en-ZA" sz="1000" b="1"/>
              <a:t>Source:</a:t>
            </a:r>
          </a:p>
        </p:txBody>
      </p:sp>
      <p:sp>
        <p:nvSpPr>
          <p:cNvPr id="5" name="Slide Number Placeholder 4">
            <a:extLst>
              <a:ext uri="{FF2B5EF4-FFF2-40B4-BE49-F238E27FC236}">
                <a16:creationId xmlns:a16="http://schemas.microsoft.com/office/drawing/2014/main" id="{A987B35D-F68B-4006-AC19-5A526609671C}"/>
              </a:ext>
            </a:extLst>
          </p:cNvPr>
          <p:cNvSpPr>
            <a:spLocks noGrp="1"/>
          </p:cNvSpPr>
          <p:nvPr>
            <p:ph type="sldNum" sz="quarter" idx="12"/>
          </p:nvPr>
        </p:nvSpPr>
        <p:spPr>
          <a:xfrm>
            <a:off x="9448800" y="6484141"/>
            <a:ext cx="2743200" cy="365125"/>
          </a:xfrm>
        </p:spPr>
        <p:txBody>
          <a:bodyPr anchor="ctr"/>
          <a:lstStyle/>
          <a:p>
            <a:fld id="{87102F09-8F7D-4EC1-9AE5-82CA77F49212}" type="slidenum">
              <a:rPr lang="en-ZA" b="1" smtClean="0">
                <a:solidFill>
                  <a:schemeClr val="tx1"/>
                </a:solidFill>
              </a:rPr>
              <a:t>12</a:t>
            </a:fld>
            <a:endParaRPr lang="en-ZA" b="1">
              <a:solidFill>
                <a:schemeClr val="tx1"/>
              </a:solidFill>
            </a:endParaRPr>
          </a:p>
        </p:txBody>
      </p:sp>
      <p:pic>
        <p:nvPicPr>
          <p:cNvPr id="50" name="Picture 2" descr="Image result for objectives">
            <a:extLst>
              <a:ext uri="{FF2B5EF4-FFF2-40B4-BE49-F238E27FC236}">
                <a16:creationId xmlns:a16="http://schemas.microsoft.com/office/drawing/2014/main" id="{893AA219-9750-4B89-AD79-74D3605ABB7D}"/>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20924" y="837418"/>
            <a:ext cx="9886523" cy="5681647"/>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a:extLst>
              <a:ext uri="{FF2B5EF4-FFF2-40B4-BE49-F238E27FC236}">
                <a16:creationId xmlns:a16="http://schemas.microsoft.com/office/drawing/2014/main" id="{E2DCAE28-6A96-409F-8C07-AE734FD7566E}"/>
              </a:ext>
            </a:extLst>
          </p:cNvPr>
          <p:cNvSpPr/>
          <p:nvPr/>
        </p:nvSpPr>
        <p:spPr>
          <a:xfrm>
            <a:off x="30144" y="809118"/>
            <a:ext cx="12192001" cy="5850099"/>
          </a:xfrm>
          <a:prstGeom prst="rect">
            <a:avLst/>
          </a:prstGeom>
          <a:gradFill flip="none" rotWithShape="1">
            <a:gsLst>
              <a:gs pos="15000">
                <a:schemeClr val="bg1"/>
              </a:gs>
              <a:gs pos="74000">
                <a:schemeClr val="bg1">
                  <a:alpha val="79000"/>
                </a:schemeClr>
              </a:gs>
              <a:gs pos="100000">
                <a:schemeClr val="bg1">
                  <a:alpha val="62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a:solidFill>
                <a:schemeClr val="bg1"/>
              </a:solidFill>
              <a:latin typeface="+mj-lt"/>
            </a:endParaRPr>
          </a:p>
        </p:txBody>
      </p:sp>
      <p:sp>
        <p:nvSpPr>
          <p:cNvPr id="6" name="Content Placeholder 5">
            <a:extLst>
              <a:ext uri="{FF2B5EF4-FFF2-40B4-BE49-F238E27FC236}">
                <a16:creationId xmlns:a16="http://schemas.microsoft.com/office/drawing/2014/main" id="{0B5C05C8-65C6-4721-9B9A-60F75410E77E}"/>
              </a:ext>
            </a:extLst>
          </p:cNvPr>
          <p:cNvSpPr>
            <a:spLocks noGrp="1"/>
          </p:cNvSpPr>
          <p:nvPr>
            <p:ph idx="1"/>
          </p:nvPr>
        </p:nvSpPr>
        <p:spPr>
          <a:xfrm>
            <a:off x="728870" y="1205948"/>
            <a:ext cx="10624930" cy="4971015"/>
          </a:xfrm>
        </p:spPr>
        <p:txBody>
          <a:bodyPr/>
          <a:lstStyle/>
          <a:p>
            <a:pPr marL="0" indent="0">
              <a:buNone/>
            </a:pPr>
            <a:endParaRPr lang="en-ZA"/>
          </a:p>
          <a:p>
            <a:endParaRPr lang="en-ZA"/>
          </a:p>
        </p:txBody>
      </p:sp>
      <p:sp>
        <p:nvSpPr>
          <p:cNvPr id="9" name="TextBox 8">
            <a:extLst>
              <a:ext uri="{FF2B5EF4-FFF2-40B4-BE49-F238E27FC236}">
                <a16:creationId xmlns:a16="http://schemas.microsoft.com/office/drawing/2014/main" id="{44BABEB1-8195-483D-A339-9F1D026AA55B}"/>
              </a:ext>
            </a:extLst>
          </p:cNvPr>
          <p:cNvSpPr txBox="1"/>
          <p:nvPr/>
        </p:nvSpPr>
        <p:spPr>
          <a:xfrm>
            <a:off x="3686996" y="802492"/>
            <a:ext cx="5116102" cy="1754326"/>
          </a:xfrm>
          <a:prstGeom prst="rect">
            <a:avLst/>
          </a:prstGeom>
          <a:noFill/>
        </p:spPr>
        <p:txBody>
          <a:bodyPr wrap="square" rtlCol="0">
            <a:spAutoFit/>
          </a:bodyPr>
          <a:lstStyle/>
          <a:p>
            <a:pPr algn="ctr"/>
            <a:r>
              <a:rPr lang="en-ZA" b="1" dirty="0"/>
              <a:t>ALLEY ROADS – 100% BLACK OWNED</a:t>
            </a:r>
            <a:endParaRPr lang="en-ZA" dirty="0"/>
          </a:p>
          <a:p>
            <a:pPr marL="285750" indent="-285750">
              <a:buFont typeface="Arial" panose="020B0604020202020204" pitchFamily="34" charset="0"/>
              <a:buChar char="•"/>
            </a:pPr>
            <a:r>
              <a:rPr lang="en-ZA" dirty="0"/>
              <a:t>Initial debt funding provided in 2012</a:t>
            </a:r>
          </a:p>
          <a:p>
            <a:pPr marL="285750" indent="-285750">
              <a:buFont typeface="Arial" panose="020B0604020202020204" pitchFamily="34" charset="0"/>
              <a:buChar char="•"/>
            </a:pPr>
            <a:r>
              <a:rPr lang="en-ZA" dirty="0"/>
              <a:t>Since then, NHFC has funded over 6 rental and sectional title developments</a:t>
            </a:r>
          </a:p>
          <a:p>
            <a:pPr marL="285750" indent="-285750">
              <a:buFont typeface="Arial" panose="020B0604020202020204" pitchFamily="34" charset="0"/>
              <a:buChar char="•"/>
            </a:pPr>
            <a:r>
              <a:rPr lang="en-ZA" dirty="0"/>
              <a:t>From the initial 119 units, this has yielded close to 900 units</a:t>
            </a:r>
          </a:p>
        </p:txBody>
      </p:sp>
      <p:sp>
        <p:nvSpPr>
          <p:cNvPr id="10" name="TextBox 9">
            <a:extLst>
              <a:ext uri="{FF2B5EF4-FFF2-40B4-BE49-F238E27FC236}">
                <a16:creationId xmlns:a16="http://schemas.microsoft.com/office/drawing/2014/main" id="{6544668F-01BB-41EF-90D6-BE8536A32683}"/>
              </a:ext>
            </a:extLst>
          </p:cNvPr>
          <p:cNvSpPr txBox="1"/>
          <p:nvPr/>
        </p:nvSpPr>
        <p:spPr>
          <a:xfrm>
            <a:off x="191766" y="1057375"/>
            <a:ext cx="3221994" cy="1292662"/>
          </a:xfrm>
          <a:prstGeom prst="rect">
            <a:avLst/>
          </a:prstGeom>
          <a:noFill/>
          <a:ln w="41275" cmpd="sng">
            <a:solidFill>
              <a:schemeClr val="accent4"/>
            </a:solidFill>
          </a:ln>
        </p:spPr>
        <p:txBody>
          <a:bodyPr wrap="square" rtlCol="0">
            <a:spAutoFit/>
          </a:bodyPr>
          <a:lstStyle/>
          <a:p>
            <a:r>
              <a:rPr lang="en-ZA" sz="1400" b="1"/>
              <a:t>ROODEPORT RENTAL DEVELOPMENT</a:t>
            </a:r>
          </a:p>
          <a:p>
            <a:pPr marL="285750" indent="-285750">
              <a:buFont typeface="Arial" panose="020B0604020202020204" pitchFamily="34" charset="0"/>
              <a:buChar char="•"/>
            </a:pPr>
            <a:r>
              <a:rPr lang="en-ZA" sz="1600"/>
              <a:t>Number of Units: 119 units</a:t>
            </a:r>
          </a:p>
          <a:p>
            <a:pPr marL="285750" indent="-285750">
              <a:buFont typeface="Arial" panose="020B0604020202020204" pitchFamily="34" charset="0"/>
              <a:buChar char="•"/>
            </a:pPr>
            <a:r>
              <a:rPr lang="en-ZA" sz="1600"/>
              <a:t>Product: Rental Product</a:t>
            </a:r>
          </a:p>
          <a:p>
            <a:pPr marL="285750" indent="-285750">
              <a:buFont typeface="Arial" panose="020B0604020202020204" pitchFamily="34" charset="0"/>
              <a:buChar char="•"/>
            </a:pPr>
            <a:r>
              <a:rPr lang="en-ZA" sz="1600"/>
              <a:t>Approval Date: 2012</a:t>
            </a:r>
          </a:p>
          <a:p>
            <a:pPr marL="285750" indent="-285750">
              <a:buFont typeface="Arial" panose="020B0604020202020204" pitchFamily="34" charset="0"/>
              <a:buChar char="•"/>
            </a:pPr>
            <a:r>
              <a:rPr lang="en-ZA" sz="1600"/>
              <a:t>Status: Completed</a:t>
            </a:r>
          </a:p>
        </p:txBody>
      </p:sp>
      <p:sp>
        <p:nvSpPr>
          <p:cNvPr id="14" name="TextBox 13">
            <a:extLst>
              <a:ext uri="{FF2B5EF4-FFF2-40B4-BE49-F238E27FC236}">
                <a16:creationId xmlns:a16="http://schemas.microsoft.com/office/drawing/2014/main" id="{A5A87247-CFB3-4387-88D0-B8DC5B1AE811}"/>
              </a:ext>
            </a:extLst>
          </p:cNvPr>
          <p:cNvSpPr txBox="1"/>
          <p:nvPr/>
        </p:nvSpPr>
        <p:spPr>
          <a:xfrm>
            <a:off x="135670" y="2952935"/>
            <a:ext cx="3221994" cy="1292662"/>
          </a:xfrm>
          <a:prstGeom prst="rect">
            <a:avLst/>
          </a:prstGeom>
          <a:noFill/>
          <a:ln w="41275">
            <a:solidFill>
              <a:schemeClr val="accent4"/>
            </a:solidFill>
          </a:ln>
        </p:spPr>
        <p:txBody>
          <a:bodyPr wrap="square" rtlCol="0">
            <a:spAutoFit/>
          </a:bodyPr>
          <a:lstStyle/>
          <a:p>
            <a:r>
              <a:rPr lang="en-ZA" sz="1400" b="1"/>
              <a:t>DAWN PARK RENTAL DEVELOPMENT</a:t>
            </a:r>
            <a:endParaRPr lang="en-ZA" sz="1600" b="1"/>
          </a:p>
          <a:p>
            <a:pPr marL="285750" indent="-285750">
              <a:buFont typeface="Arial" panose="020B0604020202020204" pitchFamily="34" charset="0"/>
              <a:buChar char="•"/>
            </a:pPr>
            <a:r>
              <a:rPr lang="en-ZA" sz="1600"/>
              <a:t>Number of Units: 20 units</a:t>
            </a:r>
          </a:p>
          <a:p>
            <a:pPr marL="285750" indent="-285750">
              <a:buFont typeface="Arial" panose="020B0604020202020204" pitchFamily="34" charset="0"/>
              <a:buChar char="•"/>
            </a:pPr>
            <a:r>
              <a:rPr lang="en-ZA" sz="1600"/>
              <a:t>Product: Rental Product</a:t>
            </a:r>
          </a:p>
          <a:p>
            <a:pPr marL="285750" indent="-285750">
              <a:buFont typeface="Arial" panose="020B0604020202020204" pitchFamily="34" charset="0"/>
              <a:buChar char="•"/>
            </a:pPr>
            <a:r>
              <a:rPr lang="en-ZA" sz="1600"/>
              <a:t>Approval Date: 2012</a:t>
            </a:r>
          </a:p>
          <a:p>
            <a:pPr marL="285750" indent="-285750">
              <a:buFont typeface="Arial" panose="020B0604020202020204" pitchFamily="34" charset="0"/>
              <a:buChar char="•"/>
            </a:pPr>
            <a:r>
              <a:rPr lang="en-ZA" sz="1600"/>
              <a:t>Status: Completed</a:t>
            </a:r>
          </a:p>
        </p:txBody>
      </p:sp>
      <p:sp>
        <p:nvSpPr>
          <p:cNvPr id="18" name="TextBox 17">
            <a:extLst>
              <a:ext uri="{FF2B5EF4-FFF2-40B4-BE49-F238E27FC236}">
                <a16:creationId xmlns:a16="http://schemas.microsoft.com/office/drawing/2014/main" id="{B56B345F-BA46-4392-81B5-9F00F15B6FB4}"/>
              </a:ext>
            </a:extLst>
          </p:cNvPr>
          <p:cNvSpPr txBox="1"/>
          <p:nvPr/>
        </p:nvSpPr>
        <p:spPr>
          <a:xfrm>
            <a:off x="135670" y="4759004"/>
            <a:ext cx="3125690" cy="1508105"/>
          </a:xfrm>
          <a:prstGeom prst="rect">
            <a:avLst/>
          </a:prstGeom>
          <a:noFill/>
          <a:ln w="41275">
            <a:solidFill>
              <a:schemeClr val="accent4"/>
            </a:solidFill>
          </a:ln>
        </p:spPr>
        <p:txBody>
          <a:bodyPr wrap="square" rtlCol="0">
            <a:spAutoFit/>
          </a:bodyPr>
          <a:lstStyle/>
          <a:p>
            <a:r>
              <a:rPr lang="en-ZA" sz="1400" b="1"/>
              <a:t>DELMAS PHASE 1 &amp; 2 RENTAL DEVELOPMENT</a:t>
            </a:r>
            <a:endParaRPr lang="en-ZA" sz="1600" b="1"/>
          </a:p>
          <a:p>
            <a:pPr marL="285750" indent="-285750">
              <a:buFont typeface="Arial" panose="020B0604020202020204" pitchFamily="34" charset="0"/>
              <a:buChar char="•"/>
            </a:pPr>
            <a:r>
              <a:rPr lang="en-ZA" sz="1600"/>
              <a:t>Number of Units: 216 units</a:t>
            </a:r>
          </a:p>
          <a:p>
            <a:pPr marL="285750" indent="-285750">
              <a:buFont typeface="Arial" panose="020B0604020202020204" pitchFamily="34" charset="0"/>
              <a:buChar char="•"/>
            </a:pPr>
            <a:r>
              <a:rPr lang="en-ZA" sz="1600"/>
              <a:t>Product: Rental Product</a:t>
            </a:r>
          </a:p>
          <a:p>
            <a:pPr marL="285750" indent="-285750">
              <a:buFont typeface="Arial" panose="020B0604020202020204" pitchFamily="34" charset="0"/>
              <a:buChar char="•"/>
            </a:pPr>
            <a:r>
              <a:rPr lang="en-ZA" sz="1600"/>
              <a:t>Approval Date: 2015 and 2017</a:t>
            </a:r>
          </a:p>
          <a:p>
            <a:pPr marL="285750" indent="-285750">
              <a:buFont typeface="Arial" panose="020B0604020202020204" pitchFamily="34" charset="0"/>
              <a:buChar char="•"/>
            </a:pPr>
            <a:r>
              <a:rPr lang="en-ZA" sz="1600"/>
              <a:t>Status: Completed</a:t>
            </a:r>
          </a:p>
        </p:txBody>
      </p:sp>
      <p:sp>
        <p:nvSpPr>
          <p:cNvPr id="20" name="TextBox 19">
            <a:extLst>
              <a:ext uri="{FF2B5EF4-FFF2-40B4-BE49-F238E27FC236}">
                <a16:creationId xmlns:a16="http://schemas.microsoft.com/office/drawing/2014/main" id="{D5EDF7C8-5C98-4B1F-9721-C48DB70776E7}"/>
              </a:ext>
            </a:extLst>
          </p:cNvPr>
          <p:cNvSpPr txBox="1"/>
          <p:nvPr/>
        </p:nvSpPr>
        <p:spPr>
          <a:xfrm>
            <a:off x="8839200" y="966420"/>
            <a:ext cx="3217130" cy="1508105"/>
          </a:xfrm>
          <a:prstGeom prst="rect">
            <a:avLst/>
          </a:prstGeom>
          <a:noFill/>
          <a:ln w="41275">
            <a:solidFill>
              <a:schemeClr val="accent4"/>
            </a:solidFill>
          </a:ln>
        </p:spPr>
        <p:txBody>
          <a:bodyPr wrap="square" rtlCol="0">
            <a:spAutoFit/>
          </a:bodyPr>
          <a:lstStyle/>
          <a:p>
            <a:r>
              <a:rPr lang="en-ZA" sz="1400" b="1"/>
              <a:t>DURBAN SECTIONAL TITLE DEVELOPMENT</a:t>
            </a:r>
            <a:endParaRPr lang="en-ZA" sz="1600" b="1"/>
          </a:p>
          <a:p>
            <a:pPr marL="285750" indent="-285750">
              <a:buFont typeface="Arial" panose="020B0604020202020204" pitchFamily="34" charset="0"/>
              <a:buChar char="•"/>
            </a:pPr>
            <a:r>
              <a:rPr lang="en-ZA" sz="1600"/>
              <a:t>Number of Units: 94 units</a:t>
            </a:r>
          </a:p>
          <a:p>
            <a:pPr marL="285750" indent="-285750">
              <a:buFont typeface="Arial" panose="020B0604020202020204" pitchFamily="34" charset="0"/>
              <a:buChar char="•"/>
            </a:pPr>
            <a:r>
              <a:rPr lang="en-ZA" sz="1600"/>
              <a:t>Product: Sectional Title</a:t>
            </a:r>
          </a:p>
          <a:p>
            <a:pPr marL="285750" indent="-285750">
              <a:buFont typeface="Arial" panose="020B0604020202020204" pitchFamily="34" charset="0"/>
              <a:buChar char="•"/>
            </a:pPr>
            <a:r>
              <a:rPr lang="en-ZA" sz="1600"/>
              <a:t>Approval Date: 2017</a:t>
            </a:r>
          </a:p>
          <a:p>
            <a:pPr marL="285750" indent="-285750">
              <a:buFont typeface="Arial" panose="020B0604020202020204" pitchFamily="34" charset="0"/>
              <a:buChar char="•"/>
            </a:pPr>
            <a:r>
              <a:rPr lang="en-ZA" sz="1600"/>
              <a:t>Status: Completed</a:t>
            </a:r>
          </a:p>
        </p:txBody>
      </p:sp>
      <p:sp>
        <p:nvSpPr>
          <p:cNvPr id="24" name="TextBox 23">
            <a:extLst>
              <a:ext uri="{FF2B5EF4-FFF2-40B4-BE49-F238E27FC236}">
                <a16:creationId xmlns:a16="http://schemas.microsoft.com/office/drawing/2014/main" id="{1431715D-6BDA-45ED-B805-79FCC48BF4C4}"/>
              </a:ext>
            </a:extLst>
          </p:cNvPr>
          <p:cNvSpPr txBox="1"/>
          <p:nvPr/>
        </p:nvSpPr>
        <p:spPr>
          <a:xfrm>
            <a:off x="8839200" y="3052607"/>
            <a:ext cx="3217130" cy="1292662"/>
          </a:xfrm>
          <a:prstGeom prst="rect">
            <a:avLst/>
          </a:prstGeom>
          <a:noFill/>
          <a:ln w="41275">
            <a:solidFill>
              <a:schemeClr val="accent4"/>
            </a:solidFill>
          </a:ln>
        </p:spPr>
        <p:txBody>
          <a:bodyPr wrap="square" rtlCol="0">
            <a:spAutoFit/>
          </a:bodyPr>
          <a:lstStyle/>
          <a:p>
            <a:r>
              <a:rPr lang="en-ZA" sz="1400" b="1"/>
              <a:t>KLERKSDORP RENTAL DEVELOPMENT</a:t>
            </a:r>
            <a:endParaRPr lang="en-ZA" sz="1600" b="1"/>
          </a:p>
          <a:p>
            <a:pPr marL="285750" indent="-285750">
              <a:buFont typeface="Arial" panose="020B0604020202020204" pitchFamily="34" charset="0"/>
              <a:buChar char="•"/>
            </a:pPr>
            <a:r>
              <a:rPr lang="en-ZA" sz="1600"/>
              <a:t>Number of Units: 101 units</a:t>
            </a:r>
          </a:p>
          <a:p>
            <a:pPr marL="285750" indent="-285750">
              <a:buFont typeface="Arial" panose="020B0604020202020204" pitchFamily="34" charset="0"/>
              <a:buChar char="•"/>
            </a:pPr>
            <a:r>
              <a:rPr lang="en-ZA" sz="1600"/>
              <a:t>Product: Rental Product</a:t>
            </a:r>
          </a:p>
          <a:p>
            <a:pPr marL="285750" indent="-285750">
              <a:buFont typeface="Arial" panose="020B0604020202020204" pitchFamily="34" charset="0"/>
              <a:buChar char="•"/>
            </a:pPr>
            <a:r>
              <a:rPr lang="en-ZA" sz="1600"/>
              <a:t>Approval Date: 2017</a:t>
            </a:r>
          </a:p>
          <a:p>
            <a:pPr marL="285750" indent="-285750">
              <a:buFont typeface="Arial" panose="020B0604020202020204" pitchFamily="34" charset="0"/>
              <a:buChar char="•"/>
            </a:pPr>
            <a:r>
              <a:rPr lang="en-ZA" sz="1600"/>
              <a:t>Status: Completed</a:t>
            </a:r>
          </a:p>
        </p:txBody>
      </p:sp>
      <p:sp>
        <p:nvSpPr>
          <p:cNvPr id="26" name="TextBox 25">
            <a:extLst>
              <a:ext uri="{FF2B5EF4-FFF2-40B4-BE49-F238E27FC236}">
                <a16:creationId xmlns:a16="http://schemas.microsoft.com/office/drawing/2014/main" id="{88F6D885-2E8A-4602-9FA3-C37148A65F6B}"/>
              </a:ext>
            </a:extLst>
          </p:cNvPr>
          <p:cNvSpPr txBox="1"/>
          <p:nvPr/>
        </p:nvSpPr>
        <p:spPr>
          <a:xfrm>
            <a:off x="8834338" y="4988703"/>
            <a:ext cx="3196925" cy="1323439"/>
          </a:xfrm>
          <a:prstGeom prst="rect">
            <a:avLst/>
          </a:prstGeom>
          <a:noFill/>
          <a:ln w="41275">
            <a:solidFill>
              <a:schemeClr val="accent4"/>
            </a:solidFill>
          </a:ln>
        </p:spPr>
        <p:txBody>
          <a:bodyPr wrap="square" rtlCol="0">
            <a:spAutoFit/>
          </a:bodyPr>
          <a:lstStyle/>
          <a:p>
            <a:r>
              <a:rPr lang="en-ZA" sz="1400" b="1"/>
              <a:t>CHIAWELO RENTAL DEVELOPMENT</a:t>
            </a:r>
            <a:endParaRPr lang="en-ZA" sz="1600" b="1"/>
          </a:p>
          <a:p>
            <a:pPr marL="285750" indent="-285750">
              <a:buFont typeface="Arial" panose="020B0604020202020204" pitchFamily="34" charset="0"/>
              <a:buChar char="•"/>
            </a:pPr>
            <a:r>
              <a:rPr lang="en-ZA" sz="1600"/>
              <a:t>Number of Units: 132 units</a:t>
            </a:r>
          </a:p>
          <a:p>
            <a:pPr marL="285750" indent="-285750">
              <a:buFont typeface="Arial" panose="020B0604020202020204" pitchFamily="34" charset="0"/>
              <a:buChar char="•"/>
            </a:pPr>
            <a:r>
              <a:rPr lang="en-ZA" sz="1600"/>
              <a:t>Product: Rental Product</a:t>
            </a:r>
          </a:p>
          <a:p>
            <a:pPr marL="285750" indent="-285750">
              <a:buFont typeface="Arial" panose="020B0604020202020204" pitchFamily="34" charset="0"/>
              <a:buChar char="•"/>
            </a:pPr>
            <a:r>
              <a:rPr lang="en-ZA" sz="1600"/>
              <a:t>Approval Date: 2017</a:t>
            </a:r>
          </a:p>
          <a:p>
            <a:pPr marL="285750" indent="-285750">
              <a:buFont typeface="Arial" panose="020B0604020202020204" pitchFamily="34" charset="0"/>
              <a:buChar char="•"/>
            </a:pPr>
            <a:r>
              <a:rPr lang="en-ZA" sz="1600"/>
              <a:t>Status: In Construction</a:t>
            </a:r>
          </a:p>
        </p:txBody>
      </p:sp>
      <p:pic>
        <p:nvPicPr>
          <p:cNvPr id="31" name="Picture 30">
            <a:extLst>
              <a:ext uri="{FF2B5EF4-FFF2-40B4-BE49-F238E27FC236}">
                <a16:creationId xmlns:a16="http://schemas.microsoft.com/office/drawing/2014/main" id="{CD5FEF1F-2A18-4C98-BEA3-1E70443602E0}"/>
              </a:ext>
            </a:extLst>
          </p:cNvPr>
          <p:cNvPicPr>
            <a:picLocks noChangeAspect="1"/>
          </p:cNvPicPr>
          <p:nvPr/>
        </p:nvPicPr>
        <p:blipFill rotWithShape="1">
          <a:blip r:embed="rId3"/>
          <a:srcRect l="14667" t="23852" r="30500" b="17153"/>
          <a:stretch/>
        </p:blipFill>
        <p:spPr>
          <a:xfrm>
            <a:off x="3465148" y="4562987"/>
            <a:ext cx="5232860" cy="2201288"/>
          </a:xfrm>
          <a:prstGeom prst="rect">
            <a:avLst/>
          </a:prstGeom>
        </p:spPr>
      </p:pic>
      <p:pic>
        <p:nvPicPr>
          <p:cNvPr id="2" name="Picture 1">
            <a:extLst>
              <a:ext uri="{FF2B5EF4-FFF2-40B4-BE49-F238E27FC236}">
                <a16:creationId xmlns:a16="http://schemas.microsoft.com/office/drawing/2014/main" id="{F1862F84-D02A-4451-9BC4-4E0F11227A8A}"/>
              </a:ext>
            </a:extLst>
          </p:cNvPr>
          <p:cNvPicPr>
            <a:picLocks noChangeAspect="1"/>
          </p:cNvPicPr>
          <p:nvPr/>
        </p:nvPicPr>
        <p:blipFill>
          <a:blip r:embed="rId4"/>
          <a:stretch>
            <a:fillRect/>
          </a:stretch>
        </p:blipFill>
        <p:spPr>
          <a:xfrm>
            <a:off x="3465148" y="2473245"/>
            <a:ext cx="5232860" cy="2089971"/>
          </a:xfrm>
          <a:prstGeom prst="rect">
            <a:avLst/>
          </a:prstGeom>
        </p:spPr>
      </p:pic>
    </p:spTree>
    <p:extLst>
      <p:ext uri="{BB962C8B-B14F-4D97-AF65-F5344CB8AC3E}">
        <p14:creationId xmlns:p14="http://schemas.microsoft.com/office/powerpoint/2010/main" val="1029120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 y="-3231"/>
            <a:ext cx="12192001" cy="805723"/>
          </a:xfrm>
          <a:prstGeom prst="rect">
            <a:avLst/>
          </a:prstGeom>
          <a:solidFill>
            <a:srgbClr val="00266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rtlCol="0" anchor="ctr">
            <a:noAutofit/>
            <a:scene3d>
              <a:camera prst="orthographicFront"/>
              <a:lightRig rig="soft" dir="t"/>
            </a:scene3d>
            <a:sp3d prstMaterial="softEdge">
              <a:bevelT w="25400" h="25400"/>
            </a:sp3d>
          </a:bodyPr>
          <a:lstStyle>
            <a:lvl1pPr algn="r" rtl="0" eaLnBrk="1" latinLnBrk="0" hangingPunct="1">
              <a:spcBef>
                <a:spcPct val="0"/>
              </a:spcBef>
              <a:buNone/>
              <a:defRPr kumimoji="0" sz="3200" b="1" kern="1200">
                <a:solidFill>
                  <a:srgbClr val="9A9B9C"/>
                </a:solidFill>
                <a:effectLst>
                  <a:outerShdw blurRad="31750" dist="25400" dir="5400000" algn="tl" rotWithShape="0">
                    <a:srgbClr val="000000">
                      <a:alpha val="25000"/>
                    </a:srgbClr>
                  </a:outerShdw>
                </a:effectLst>
                <a:latin typeface="+mn-lt"/>
                <a:ea typeface="+mj-ea"/>
                <a:cs typeface="+mj-cs"/>
              </a:defRPr>
            </a:lvl1pPr>
            <a:lvl2pPr>
              <a:defRPr/>
            </a:lvl2pPr>
            <a:lvl3pPr>
              <a:defRPr/>
            </a:lvl3pPr>
            <a:lvl4pPr>
              <a:defRPr/>
            </a:lvl4pPr>
            <a:lvl5pPr>
              <a:defRPr/>
            </a:lvl5pPr>
            <a:lvl6pPr>
              <a:defRPr/>
            </a:lvl6pPr>
            <a:lvl7pPr>
              <a:defRPr/>
            </a:lvl7pPr>
            <a:lvl8pPr>
              <a:defRPr/>
            </a:lvl8pPr>
            <a:lvl9pPr>
              <a:defRPr/>
            </a:lvl9pPr>
            <a:extLst/>
          </a:lstStyle>
          <a:p>
            <a:pPr marL="354013" indent="7938" algn="ctr"/>
            <a:endParaRPr lang="en-GB" sz="4000" kern="0" dirty="0">
              <a:solidFill>
                <a:prstClr val="white"/>
              </a:solidFill>
              <a:latin typeface="Arial" panose="020B0604020202020204" pitchFamily="34" charset="0"/>
              <a:cs typeface="Arial" panose="020B0604020202020204" pitchFamily="34" charset="0"/>
            </a:endParaRPr>
          </a:p>
        </p:txBody>
      </p:sp>
      <p:sp>
        <p:nvSpPr>
          <p:cNvPr id="8" name="Parallelogram 7"/>
          <p:cNvSpPr/>
          <p:nvPr/>
        </p:nvSpPr>
        <p:spPr>
          <a:xfrm>
            <a:off x="-2" y="6519067"/>
            <a:ext cx="9871077" cy="335757"/>
          </a:xfrm>
          <a:custGeom>
            <a:avLst/>
            <a:gdLst>
              <a:gd name="connsiteX0" fmla="*/ 0 w 10188575"/>
              <a:gd name="connsiteY0" fmla="*/ 166915 h 166915"/>
              <a:gd name="connsiteX1" fmla="*/ 41729 w 10188575"/>
              <a:gd name="connsiteY1" fmla="*/ 0 h 166915"/>
              <a:gd name="connsiteX2" fmla="*/ 10188575 w 10188575"/>
              <a:gd name="connsiteY2" fmla="*/ 0 h 166915"/>
              <a:gd name="connsiteX3" fmla="*/ 10146846 w 10188575"/>
              <a:gd name="connsiteY3" fmla="*/ 166915 h 166915"/>
              <a:gd name="connsiteX4" fmla="*/ 0 w 10188575"/>
              <a:gd name="connsiteY4" fmla="*/ 166915 h 166915"/>
              <a:gd name="connsiteX0" fmla="*/ 17802 w 10146846"/>
              <a:gd name="connsiteY0" fmla="*/ 166915 h 166915"/>
              <a:gd name="connsiteX1" fmla="*/ 0 w 10146846"/>
              <a:gd name="connsiteY1" fmla="*/ 0 h 166915"/>
              <a:gd name="connsiteX2" fmla="*/ 10146846 w 10146846"/>
              <a:gd name="connsiteY2" fmla="*/ 0 h 166915"/>
              <a:gd name="connsiteX3" fmla="*/ 10105117 w 10146846"/>
              <a:gd name="connsiteY3" fmla="*/ 166915 h 166915"/>
              <a:gd name="connsiteX4" fmla="*/ 17802 w 10146846"/>
              <a:gd name="connsiteY4" fmla="*/ 166915 h 166915"/>
              <a:gd name="connsiteX0" fmla="*/ 3514 w 10132558"/>
              <a:gd name="connsiteY0" fmla="*/ 166915 h 166915"/>
              <a:gd name="connsiteX1" fmla="*/ 0 w 10132558"/>
              <a:gd name="connsiteY1" fmla="*/ 2381 h 166915"/>
              <a:gd name="connsiteX2" fmla="*/ 10132558 w 10132558"/>
              <a:gd name="connsiteY2" fmla="*/ 0 h 166915"/>
              <a:gd name="connsiteX3" fmla="*/ 10090829 w 10132558"/>
              <a:gd name="connsiteY3" fmla="*/ 166915 h 166915"/>
              <a:gd name="connsiteX4" fmla="*/ 3514 w 10132558"/>
              <a:gd name="connsiteY4" fmla="*/ 166915 h 166915"/>
              <a:gd name="connsiteX0" fmla="*/ 154 w 10129198"/>
              <a:gd name="connsiteY0" fmla="*/ 166915 h 166915"/>
              <a:gd name="connsiteX1" fmla="*/ 3784 w 10129198"/>
              <a:gd name="connsiteY1" fmla="*/ 0 h 166915"/>
              <a:gd name="connsiteX2" fmla="*/ 10129198 w 10129198"/>
              <a:gd name="connsiteY2" fmla="*/ 0 h 166915"/>
              <a:gd name="connsiteX3" fmla="*/ 10087469 w 10129198"/>
              <a:gd name="connsiteY3" fmla="*/ 166915 h 166915"/>
              <a:gd name="connsiteX4" fmla="*/ 154 w 10129198"/>
              <a:gd name="connsiteY4" fmla="*/ 166915 h 166915"/>
              <a:gd name="connsiteX0" fmla="*/ 239 w 10126902"/>
              <a:gd name="connsiteY0" fmla="*/ 169296 h 169296"/>
              <a:gd name="connsiteX1" fmla="*/ 1488 w 10126902"/>
              <a:gd name="connsiteY1" fmla="*/ 0 h 169296"/>
              <a:gd name="connsiteX2" fmla="*/ 10126902 w 10126902"/>
              <a:gd name="connsiteY2" fmla="*/ 0 h 169296"/>
              <a:gd name="connsiteX3" fmla="*/ 10085173 w 10126902"/>
              <a:gd name="connsiteY3" fmla="*/ 166915 h 169296"/>
              <a:gd name="connsiteX4" fmla="*/ 239 w 10126902"/>
              <a:gd name="connsiteY4" fmla="*/ 169296 h 169296"/>
              <a:gd name="connsiteX0" fmla="*/ 239 w 10425352"/>
              <a:gd name="connsiteY0" fmla="*/ 175887 h 175887"/>
              <a:gd name="connsiteX1" fmla="*/ 1488 w 10425352"/>
              <a:gd name="connsiteY1" fmla="*/ 6591 h 175887"/>
              <a:gd name="connsiteX2" fmla="*/ 10425352 w 10425352"/>
              <a:gd name="connsiteY2" fmla="*/ 0 h 175887"/>
              <a:gd name="connsiteX3" fmla="*/ 10085173 w 10425352"/>
              <a:gd name="connsiteY3" fmla="*/ 173506 h 175887"/>
              <a:gd name="connsiteX4" fmla="*/ 239 w 10425352"/>
              <a:gd name="connsiteY4" fmla="*/ 175887 h 175887"/>
              <a:gd name="connsiteX0" fmla="*/ 239 w 10635515"/>
              <a:gd name="connsiteY0" fmla="*/ 179182 h 179182"/>
              <a:gd name="connsiteX1" fmla="*/ 1488 w 10635515"/>
              <a:gd name="connsiteY1" fmla="*/ 9886 h 179182"/>
              <a:gd name="connsiteX2" fmla="*/ 10635515 w 10635515"/>
              <a:gd name="connsiteY2" fmla="*/ 0 h 179182"/>
              <a:gd name="connsiteX3" fmla="*/ 10085173 w 10635515"/>
              <a:gd name="connsiteY3" fmla="*/ 176801 h 179182"/>
              <a:gd name="connsiteX4" fmla="*/ 239 w 10635515"/>
              <a:gd name="connsiteY4" fmla="*/ 179182 h 179182"/>
              <a:gd name="connsiteX0" fmla="*/ 239 w 10635515"/>
              <a:gd name="connsiteY0" fmla="*/ 179182 h 179182"/>
              <a:gd name="connsiteX1" fmla="*/ 1488 w 10635515"/>
              <a:gd name="connsiteY1" fmla="*/ 9886 h 179182"/>
              <a:gd name="connsiteX2" fmla="*/ 10635515 w 10635515"/>
              <a:gd name="connsiteY2" fmla="*/ 0 h 179182"/>
              <a:gd name="connsiteX3" fmla="*/ 10224620 w 10635515"/>
              <a:gd name="connsiteY3" fmla="*/ 178449 h 179182"/>
              <a:gd name="connsiteX4" fmla="*/ 239 w 10635515"/>
              <a:gd name="connsiteY4" fmla="*/ 179182 h 179182"/>
              <a:gd name="connsiteX0" fmla="*/ 239 w 10635515"/>
              <a:gd name="connsiteY0" fmla="*/ 174239 h 174239"/>
              <a:gd name="connsiteX1" fmla="*/ 1488 w 10635515"/>
              <a:gd name="connsiteY1" fmla="*/ 4943 h 174239"/>
              <a:gd name="connsiteX2" fmla="*/ 10635515 w 10635515"/>
              <a:gd name="connsiteY2" fmla="*/ 0 h 174239"/>
              <a:gd name="connsiteX3" fmla="*/ 10224620 w 10635515"/>
              <a:gd name="connsiteY3" fmla="*/ 173506 h 174239"/>
              <a:gd name="connsiteX4" fmla="*/ 239 w 10635515"/>
              <a:gd name="connsiteY4" fmla="*/ 174239 h 17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5515" h="174239">
                <a:moveTo>
                  <a:pt x="239" y="174239"/>
                </a:moveTo>
                <a:cubicBezTo>
                  <a:pt x="-932" y="119394"/>
                  <a:pt x="2659" y="59788"/>
                  <a:pt x="1488" y="4943"/>
                </a:cubicBezTo>
                <a:lnTo>
                  <a:pt x="10635515" y="0"/>
                </a:lnTo>
                <a:lnTo>
                  <a:pt x="10224620" y="173506"/>
                </a:lnTo>
                <a:lnTo>
                  <a:pt x="239" y="174239"/>
                </a:lnTo>
                <a:close/>
              </a:path>
            </a:pathLst>
          </a:custGeom>
          <a:pattFill prst="pct70">
            <a:fgClr>
              <a:schemeClr val="bg1">
                <a:lumMod val="75000"/>
              </a:schemeClr>
            </a:fgClr>
            <a:bgClr>
              <a:schemeClr val="bg1"/>
            </a:bgClr>
          </a:patt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Parallelogram 10"/>
          <p:cNvSpPr/>
          <p:nvPr/>
        </p:nvSpPr>
        <p:spPr>
          <a:xfrm>
            <a:off x="10360480" y="6519067"/>
            <a:ext cx="1831520" cy="330199"/>
          </a:xfrm>
          <a:custGeom>
            <a:avLst/>
            <a:gdLst>
              <a:gd name="connsiteX0" fmla="*/ 0 w 1983938"/>
              <a:gd name="connsiteY0" fmla="*/ 166914 h 166914"/>
              <a:gd name="connsiteX1" fmla="*/ 41729 w 1983938"/>
              <a:gd name="connsiteY1" fmla="*/ 0 h 166914"/>
              <a:gd name="connsiteX2" fmla="*/ 1983938 w 1983938"/>
              <a:gd name="connsiteY2" fmla="*/ 0 h 166914"/>
              <a:gd name="connsiteX3" fmla="*/ 1942210 w 1983938"/>
              <a:gd name="connsiteY3" fmla="*/ 166914 h 166914"/>
              <a:gd name="connsiteX4" fmla="*/ 0 w 1983938"/>
              <a:gd name="connsiteY4" fmla="*/ 166914 h 166914"/>
              <a:gd name="connsiteX0" fmla="*/ 0 w 1942210"/>
              <a:gd name="connsiteY0" fmla="*/ 166914 h 166914"/>
              <a:gd name="connsiteX1" fmla="*/ 41729 w 1942210"/>
              <a:gd name="connsiteY1" fmla="*/ 0 h 166914"/>
              <a:gd name="connsiteX2" fmla="*/ 1910120 w 1942210"/>
              <a:gd name="connsiteY2" fmla="*/ 0 h 166914"/>
              <a:gd name="connsiteX3" fmla="*/ 1942210 w 1942210"/>
              <a:gd name="connsiteY3" fmla="*/ 166914 h 166914"/>
              <a:gd name="connsiteX4" fmla="*/ 0 w 1942210"/>
              <a:gd name="connsiteY4" fmla="*/ 166914 h 166914"/>
              <a:gd name="connsiteX0" fmla="*/ 0 w 1913635"/>
              <a:gd name="connsiteY0" fmla="*/ 166914 h 166914"/>
              <a:gd name="connsiteX1" fmla="*/ 41729 w 1913635"/>
              <a:gd name="connsiteY1" fmla="*/ 0 h 166914"/>
              <a:gd name="connsiteX2" fmla="*/ 1910120 w 1913635"/>
              <a:gd name="connsiteY2" fmla="*/ 0 h 166914"/>
              <a:gd name="connsiteX3" fmla="*/ 1913635 w 1913635"/>
              <a:gd name="connsiteY3" fmla="*/ 166914 h 166914"/>
              <a:gd name="connsiteX4" fmla="*/ 0 w 1913635"/>
              <a:gd name="connsiteY4" fmla="*/ 166914 h 166914"/>
              <a:gd name="connsiteX0" fmla="*/ 0 w 1913635"/>
              <a:gd name="connsiteY0" fmla="*/ 170187 h 170187"/>
              <a:gd name="connsiteX1" fmla="*/ 352879 w 1913635"/>
              <a:gd name="connsiteY1" fmla="*/ 0 h 170187"/>
              <a:gd name="connsiteX2" fmla="*/ 1910120 w 1913635"/>
              <a:gd name="connsiteY2" fmla="*/ 3273 h 170187"/>
              <a:gd name="connsiteX3" fmla="*/ 1913635 w 1913635"/>
              <a:gd name="connsiteY3" fmla="*/ 170187 h 170187"/>
              <a:gd name="connsiteX4" fmla="*/ 0 w 1913635"/>
              <a:gd name="connsiteY4" fmla="*/ 170187 h 1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635" h="170187">
                <a:moveTo>
                  <a:pt x="0" y="170187"/>
                </a:moveTo>
                <a:lnTo>
                  <a:pt x="352879" y="0"/>
                </a:lnTo>
                <a:lnTo>
                  <a:pt x="1910120" y="3273"/>
                </a:lnTo>
                <a:cubicBezTo>
                  <a:pt x="1911292" y="58911"/>
                  <a:pt x="1912463" y="114549"/>
                  <a:pt x="1913635" y="170187"/>
                </a:cubicBezTo>
                <a:lnTo>
                  <a:pt x="0" y="170187"/>
                </a:lnTo>
                <a:close/>
              </a:path>
            </a:pathLst>
          </a:custGeom>
          <a:pattFill prst="pct70">
            <a:fgClr>
              <a:schemeClr val="accent4"/>
            </a:fgClr>
            <a:bgClr>
              <a:schemeClr val="bg1"/>
            </a:bgClr>
          </a:patt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Parallelogram 12"/>
          <p:cNvSpPr/>
          <p:nvPr/>
        </p:nvSpPr>
        <p:spPr>
          <a:xfrm>
            <a:off x="9680574" y="6524623"/>
            <a:ext cx="841376" cy="330201"/>
          </a:xfrm>
          <a:custGeom>
            <a:avLst/>
            <a:gdLst>
              <a:gd name="connsiteX0" fmla="*/ 0 w 812801"/>
              <a:gd name="connsiteY0" fmla="*/ 333376 h 333376"/>
              <a:gd name="connsiteX1" fmla="*/ 83344 w 812801"/>
              <a:gd name="connsiteY1" fmla="*/ 0 h 333376"/>
              <a:gd name="connsiteX2" fmla="*/ 812801 w 812801"/>
              <a:gd name="connsiteY2" fmla="*/ 0 h 333376"/>
              <a:gd name="connsiteX3" fmla="*/ 729457 w 812801"/>
              <a:gd name="connsiteY3" fmla="*/ 333376 h 333376"/>
              <a:gd name="connsiteX4" fmla="*/ 0 w 812801"/>
              <a:gd name="connsiteY4" fmla="*/ 333376 h 333376"/>
              <a:gd name="connsiteX0" fmla="*/ 0 w 1111251"/>
              <a:gd name="connsiteY0" fmla="*/ 330201 h 333376"/>
              <a:gd name="connsiteX1" fmla="*/ 381794 w 1111251"/>
              <a:gd name="connsiteY1" fmla="*/ 0 h 333376"/>
              <a:gd name="connsiteX2" fmla="*/ 1111251 w 1111251"/>
              <a:gd name="connsiteY2" fmla="*/ 0 h 333376"/>
              <a:gd name="connsiteX3" fmla="*/ 1027907 w 1111251"/>
              <a:gd name="connsiteY3" fmla="*/ 333376 h 333376"/>
              <a:gd name="connsiteX4" fmla="*/ 0 w 1111251"/>
              <a:gd name="connsiteY4" fmla="*/ 330201 h 333376"/>
              <a:gd name="connsiteX0" fmla="*/ 0 w 1111251"/>
              <a:gd name="connsiteY0" fmla="*/ 330201 h 330201"/>
              <a:gd name="connsiteX1" fmla="*/ 381794 w 1111251"/>
              <a:gd name="connsiteY1" fmla="*/ 0 h 330201"/>
              <a:gd name="connsiteX2" fmla="*/ 1111251 w 1111251"/>
              <a:gd name="connsiteY2" fmla="*/ 0 h 330201"/>
              <a:gd name="connsiteX3" fmla="*/ 805657 w 1111251"/>
              <a:gd name="connsiteY3" fmla="*/ 320676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815976"/>
              <a:gd name="connsiteY0" fmla="*/ 330201 h 330201"/>
              <a:gd name="connsiteX1" fmla="*/ 381794 w 815976"/>
              <a:gd name="connsiteY1" fmla="*/ 0 h 330201"/>
              <a:gd name="connsiteX2" fmla="*/ 815976 w 815976"/>
              <a:gd name="connsiteY2" fmla="*/ 0 h 330201"/>
              <a:gd name="connsiteX3" fmla="*/ 450057 w 815976"/>
              <a:gd name="connsiteY3" fmla="*/ 330201 h 330201"/>
              <a:gd name="connsiteX4" fmla="*/ 0 w 815976"/>
              <a:gd name="connsiteY4" fmla="*/ 330201 h 330201"/>
              <a:gd name="connsiteX0" fmla="*/ 0 w 841376"/>
              <a:gd name="connsiteY0" fmla="*/ 330201 h 330201"/>
              <a:gd name="connsiteX1" fmla="*/ 381794 w 841376"/>
              <a:gd name="connsiteY1" fmla="*/ 0 h 330201"/>
              <a:gd name="connsiteX2" fmla="*/ 841376 w 841376"/>
              <a:gd name="connsiteY2" fmla="*/ 0 h 330201"/>
              <a:gd name="connsiteX3" fmla="*/ 450057 w 841376"/>
              <a:gd name="connsiteY3" fmla="*/ 330201 h 330201"/>
              <a:gd name="connsiteX4" fmla="*/ 0 w 841376"/>
              <a:gd name="connsiteY4" fmla="*/ 330201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76" h="330201">
                <a:moveTo>
                  <a:pt x="0" y="330201"/>
                </a:moveTo>
                <a:lnTo>
                  <a:pt x="381794" y="0"/>
                </a:lnTo>
                <a:lnTo>
                  <a:pt x="841376" y="0"/>
                </a:lnTo>
                <a:lnTo>
                  <a:pt x="450057" y="330201"/>
                </a:lnTo>
                <a:lnTo>
                  <a:pt x="0" y="330201"/>
                </a:lnTo>
                <a:close/>
              </a:path>
            </a:pathLst>
          </a:custGeom>
          <a:pattFill prst="pct70">
            <a:fgClr>
              <a:schemeClr val="accent5">
                <a:lumMod val="50000"/>
              </a:schemeClr>
            </a:fgClr>
            <a:bgClr>
              <a:schemeClr val="bg1"/>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A987B35D-F68B-4006-AC19-5A526609671C}"/>
              </a:ext>
            </a:extLst>
          </p:cNvPr>
          <p:cNvSpPr>
            <a:spLocks noGrp="1"/>
          </p:cNvSpPr>
          <p:nvPr>
            <p:ph type="sldNum" sz="quarter" idx="12"/>
          </p:nvPr>
        </p:nvSpPr>
        <p:spPr>
          <a:xfrm>
            <a:off x="9448800" y="6484141"/>
            <a:ext cx="2743200" cy="365125"/>
          </a:xfrm>
        </p:spPr>
        <p:txBody>
          <a:bodyPr anchor="ctr"/>
          <a:lstStyle/>
          <a:p>
            <a:fld id="{87102F09-8F7D-4EC1-9AE5-82CA77F49212}" type="slidenum">
              <a:rPr lang="en-ZA" b="1" smtClean="0">
                <a:solidFill>
                  <a:schemeClr val="tx1"/>
                </a:solidFill>
              </a:rPr>
              <a:t>13</a:t>
            </a:fld>
            <a:endParaRPr lang="en-ZA" b="1">
              <a:solidFill>
                <a:schemeClr val="tx1"/>
              </a:solidFill>
            </a:endParaRPr>
          </a:p>
        </p:txBody>
      </p:sp>
      <p:pic>
        <p:nvPicPr>
          <p:cNvPr id="50" name="Picture 2" descr="Image result for objectives">
            <a:extLst>
              <a:ext uri="{FF2B5EF4-FFF2-40B4-BE49-F238E27FC236}">
                <a16:creationId xmlns:a16="http://schemas.microsoft.com/office/drawing/2014/main" id="{893AA219-9750-4B89-AD79-74D3605ABB7D}"/>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27584" y="837418"/>
            <a:ext cx="10179864" cy="5681647"/>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a:extLst>
              <a:ext uri="{FF2B5EF4-FFF2-40B4-BE49-F238E27FC236}">
                <a16:creationId xmlns:a16="http://schemas.microsoft.com/office/drawing/2014/main" id="{E2DCAE28-6A96-409F-8C07-AE734FD7566E}"/>
              </a:ext>
            </a:extLst>
          </p:cNvPr>
          <p:cNvSpPr/>
          <p:nvPr/>
        </p:nvSpPr>
        <p:spPr>
          <a:xfrm>
            <a:off x="30144" y="759023"/>
            <a:ext cx="12207450" cy="5760042"/>
          </a:xfrm>
          <a:prstGeom prst="rect">
            <a:avLst/>
          </a:prstGeom>
          <a:gradFill flip="none" rotWithShape="1">
            <a:gsLst>
              <a:gs pos="15000">
                <a:schemeClr val="bg1"/>
              </a:gs>
              <a:gs pos="74000">
                <a:schemeClr val="bg1">
                  <a:alpha val="79000"/>
                </a:schemeClr>
              </a:gs>
              <a:gs pos="100000">
                <a:schemeClr val="bg1">
                  <a:alpha val="62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a:solidFill>
                <a:schemeClr val="bg1"/>
              </a:solidFill>
              <a:latin typeface="+mj-lt"/>
            </a:endParaRPr>
          </a:p>
        </p:txBody>
      </p:sp>
      <p:sp>
        <p:nvSpPr>
          <p:cNvPr id="6" name="Content Placeholder 5">
            <a:extLst>
              <a:ext uri="{FF2B5EF4-FFF2-40B4-BE49-F238E27FC236}">
                <a16:creationId xmlns:a16="http://schemas.microsoft.com/office/drawing/2014/main" id="{0B5C05C8-65C6-4721-9B9A-60F75410E77E}"/>
              </a:ext>
            </a:extLst>
          </p:cNvPr>
          <p:cNvSpPr>
            <a:spLocks noGrp="1"/>
          </p:cNvSpPr>
          <p:nvPr>
            <p:ph idx="1"/>
          </p:nvPr>
        </p:nvSpPr>
        <p:spPr>
          <a:xfrm>
            <a:off x="2289781" y="1364400"/>
            <a:ext cx="6853945" cy="805723"/>
          </a:xfrm>
        </p:spPr>
        <p:txBody>
          <a:bodyPr>
            <a:noAutofit/>
          </a:bodyPr>
          <a:lstStyle/>
          <a:p>
            <a:pPr marL="0" indent="0" algn="ctr">
              <a:buNone/>
            </a:pPr>
            <a:endParaRPr lang="en-ZA" sz="9600" dirty="0"/>
          </a:p>
          <a:p>
            <a:pPr marL="0" indent="0" algn="ctr">
              <a:buNone/>
            </a:pPr>
            <a:r>
              <a:rPr lang="en-ZA" sz="9600" dirty="0">
                <a:solidFill>
                  <a:schemeClr val="accent1">
                    <a:lumMod val="50000"/>
                  </a:schemeClr>
                </a:solidFill>
              </a:rPr>
              <a:t>  </a:t>
            </a:r>
          </a:p>
        </p:txBody>
      </p:sp>
      <p:graphicFrame>
        <p:nvGraphicFramePr>
          <p:cNvPr id="12" name="Table 11">
            <a:extLst>
              <a:ext uri="{FF2B5EF4-FFF2-40B4-BE49-F238E27FC236}">
                <a16:creationId xmlns:a16="http://schemas.microsoft.com/office/drawing/2014/main" id="{1E4A7E21-C5B3-4ABF-9561-98469D51E70E}"/>
              </a:ext>
            </a:extLst>
          </p:cNvPr>
          <p:cNvGraphicFramePr>
            <a:graphicFrameLocks noGrp="1"/>
          </p:cNvGraphicFramePr>
          <p:nvPr>
            <p:extLst>
              <p:ext uri="{D42A27DB-BD31-4B8C-83A1-F6EECF244321}">
                <p14:modId xmlns:p14="http://schemas.microsoft.com/office/powerpoint/2010/main" val="875558131"/>
              </p:ext>
            </p:extLst>
          </p:nvPr>
        </p:nvGraphicFramePr>
        <p:xfrm>
          <a:off x="1753041" y="3269148"/>
          <a:ext cx="8577293" cy="3383280"/>
        </p:xfrm>
        <a:graphic>
          <a:graphicData uri="http://schemas.openxmlformats.org/drawingml/2006/table">
            <a:tbl>
              <a:tblPr firstRow="1" bandRow="1">
                <a:tableStyleId>{22838BEF-8BB2-4498-84A7-C5851F593DF1}</a:tableStyleId>
              </a:tblPr>
              <a:tblGrid>
                <a:gridCol w="2277157">
                  <a:extLst>
                    <a:ext uri="{9D8B030D-6E8A-4147-A177-3AD203B41FA5}">
                      <a16:colId xmlns:a16="http://schemas.microsoft.com/office/drawing/2014/main" val="20000"/>
                    </a:ext>
                  </a:extLst>
                </a:gridCol>
                <a:gridCol w="2353063">
                  <a:extLst>
                    <a:ext uri="{9D8B030D-6E8A-4147-A177-3AD203B41FA5}">
                      <a16:colId xmlns:a16="http://schemas.microsoft.com/office/drawing/2014/main" val="20001"/>
                    </a:ext>
                  </a:extLst>
                </a:gridCol>
                <a:gridCol w="2125347">
                  <a:extLst>
                    <a:ext uri="{9D8B030D-6E8A-4147-A177-3AD203B41FA5}">
                      <a16:colId xmlns:a16="http://schemas.microsoft.com/office/drawing/2014/main" val="20002"/>
                    </a:ext>
                  </a:extLst>
                </a:gridCol>
                <a:gridCol w="1821726">
                  <a:extLst>
                    <a:ext uri="{9D8B030D-6E8A-4147-A177-3AD203B41FA5}">
                      <a16:colId xmlns:a16="http://schemas.microsoft.com/office/drawing/2014/main" val="20003"/>
                    </a:ext>
                  </a:extLst>
                </a:gridCol>
              </a:tblGrid>
              <a:tr h="372420">
                <a:tc>
                  <a:txBody>
                    <a:bodyPr/>
                    <a:lstStyle/>
                    <a:p>
                      <a:r>
                        <a:rPr lang="en-ZA" sz="1400" dirty="0">
                          <a:solidFill>
                            <a:schemeClr val="bg1"/>
                          </a:solidFill>
                        </a:rPr>
                        <a:t>JHB OFFICE </a:t>
                      </a:r>
                    </a:p>
                  </a:txBody>
                  <a:tcPr>
                    <a:solidFill>
                      <a:schemeClr val="tx2">
                        <a:lumMod val="75000"/>
                      </a:schemeClr>
                    </a:solidFill>
                  </a:tcPr>
                </a:tc>
                <a:tc>
                  <a:txBody>
                    <a:bodyPr/>
                    <a:lstStyle/>
                    <a:p>
                      <a:r>
                        <a:rPr lang="en-ZA" sz="1400" dirty="0">
                          <a:solidFill>
                            <a:schemeClr val="bg1"/>
                          </a:solidFill>
                        </a:rPr>
                        <a:t>CAPE TOWN OFFICE </a:t>
                      </a:r>
                    </a:p>
                  </a:txBody>
                  <a:tcPr>
                    <a:solidFill>
                      <a:schemeClr val="tx2">
                        <a:lumMod val="75000"/>
                      </a:schemeClr>
                    </a:solidFill>
                  </a:tcPr>
                </a:tc>
                <a:tc>
                  <a:txBody>
                    <a:bodyPr/>
                    <a:lstStyle/>
                    <a:p>
                      <a:r>
                        <a:rPr lang="en-ZA" sz="1400" dirty="0">
                          <a:solidFill>
                            <a:schemeClr val="bg1"/>
                          </a:solidFill>
                        </a:rPr>
                        <a:t>DURBAN OFFICE </a:t>
                      </a:r>
                    </a:p>
                  </a:txBody>
                  <a:tcPr>
                    <a:solidFill>
                      <a:schemeClr val="tx2">
                        <a:lumMod val="75000"/>
                      </a:schemeClr>
                    </a:solidFill>
                  </a:tcPr>
                </a:tc>
                <a:tc>
                  <a:txBody>
                    <a:bodyPr/>
                    <a:lstStyle/>
                    <a:p>
                      <a:r>
                        <a:rPr lang="en-ZA" sz="1400" dirty="0">
                          <a:solidFill>
                            <a:schemeClr val="bg1"/>
                          </a:solidFill>
                        </a:rPr>
                        <a:t>PORT ELIZABETH</a:t>
                      </a:r>
                      <a:r>
                        <a:rPr lang="en-ZA" sz="1400" baseline="0" dirty="0">
                          <a:solidFill>
                            <a:schemeClr val="bg1"/>
                          </a:solidFill>
                        </a:rPr>
                        <a:t> OFFICE </a:t>
                      </a:r>
                      <a:endParaRPr lang="en-ZA" sz="1400" dirty="0">
                        <a:solidFill>
                          <a:schemeClr val="bg1"/>
                        </a:solidFill>
                      </a:endParaRPr>
                    </a:p>
                  </a:txBody>
                  <a:tcPr>
                    <a:solidFill>
                      <a:schemeClr val="tx2">
                        <a:lumMod val="75000"/>
                      </a:schemeClr>
                    </a:solidFill>
                  </a:tcPr>
                </a:tc>
                <a:extLst>
                  <a:ext uri="{0D108BD9-81ED-4DB2-BD59-A6C34878D82A}">
                    <a16:rowId xmlns:a16="http://schemas.microsoft.com/office/drawing/2014/main" val="10000"/>
                  </a:ext>
                </a:extLst>
              </a:tr>
              <a:tr h="2569696">
                <a:tc>
                  <a:txBody>
                    <a:bodyPr/>
                    <a:lstStyle/>
                    <a:p>
                      <a:endParaRPr lang="en-ZA" sz="1400" dirty="0"/>
                    </a:p>
                    <a:p>
                      <a:pPr marL="0" indent="0"/>
                      <a:r>
                        <a:rPr lang="en-ZA" sz="1400" dirty="0"/>
                        <a:t>The Isle of Houghton Old Trafford 3,	</a:t>
                      </a:r>
                    </a:p>
                    <a:p>
                      <a:pPr marL="0" indent="0"/>
                      <a:r>
                        <a:rPr lang="en-ZA" sz="1400" dirty="0"/>
                        <a:t>11 Boundary Road, 2193</a:t>
                      </a:r>
                    </a:p>
                    <a:p>
                      <a:r>
                        <a:rPr lang="en-ZA" sz="1400" dirty="0"/>
                        <a:t>P.O. Box 31376 Braamfontein</a:t>
                      </a:r>
                    </a:p>
                    <a:p>
                      <a:r>
                        <a:rPr lang="en-ZA" sz="1400" dirty="0"/>
                        <a:t>2017                                    </a:t>
                      </a:r>
                    </a:p>
                    <a:p>
                      <a:endParaRPr lang="en-ZA" sz="1400" dirty="0"/>
                    </a:p>
                    <a:p>
                      <a:r>
                        <a:rPr lang="en-ZA" sz="1400" dirty="0"/>
                        <a:t>Phone: + 27  644 9800</a:t>
                      </a:r>
                    </a:p>
                    <a:p>
                      <a:r>
                        <a:rPr lang="en-ZA" sz="1400" dirty="0"/>
                        <a:t>Fax: + 27 11 484 6406</a:t>
                      </a:r>
                    </a:p>
                    <a:p>
                      <a:r>
                        <a:rPr lang="en-ZA" sz="1400" dirty="0"/>
                        <a:t>Website: www.nhfc.co.za</a:t>
                      </a:r>
                    </a:p>
                    <a:p>
                      <a:endParaRPr lang="en-ZA" sz="1400" dirty="0"/>
                    </a:p>
                  </a:txBody>
                  <a:tcPr/>
                </a:tc>
                <a:tc>
                  <a:txBody>
                    <a:bodyPr/>
                    <a:lstStyle/>
                    <a:p>
                      <a:endParaRPr lang="en-ZA" sz="1400" dirty="0"/>
                    </a:p>
                    <a:p>
                      <a:r>
                        <a:rPr lang="en-ZA" sz="1400" dirty="0"/>
                        <a:t>7</a:t>
                      </a:r>
                      <a:r>
                        <a:rPr lang="en-ZA" sz="1400" baseline="30000" dirty="0"/>
                        <a:t>th</a:t>
                      </a:r>
                      <a:r>
                        <a:rPr lang="en-ZA" sz="1400" baseline="0" dirty="0"/>
                        <a:t> Floor,  Regus Business Centre </a:t>
                      </a:r>
                    </a:p>
                    <a:p>
                      <a:r>
                        <a:rPr lang="en-ZA" sz="1400" baseline="0" dirty="0"/>
                        <a:t>Mandela Rhodes Place</a:t>
                      </a:r>
                    </a:p>
                    <a:p>
                      <a:r>
                        <a:rPr lang="en-ZA" sz="1400" baseline="0" dirty="0"/>
                        <a:t>Corner Wale and Burg Street </a:t>
                      </a:r>
                    </a:p>
                    <a:p>
                      <a:r>
                        <a:rPr lang="en-ZA" sz="1400" baseline="0" dirty="0"/>
                        <a:t>Cape Town </a:t>
                      </a:r>
                    </a:p>
                    <a:p>
                      <a:r>
                        <a:rPr lang="en-ZA" sz="1400" baseline="0" dirty="0"/>
                        <a:t>7446</a:t>
                      </a:r>
                    </a:p>
                    <a:p>
                      <a:endParaRPr lang="en-ZA" sz="1400" baseline="0" dirty="0"/>
                    </a:p>
                    <a:p>
                      <a:r>
                        <a:rPr lang="en-ZA" sz="1400" baseline="0" dirty="0"/>
                        <a:t>Phone: 021 410 8957</a:t>
                      </a:r>
                      <a:endParaRPr lang="en-ZA" sz="1400" dirty="0">
                        <a:solidFill>
                          <a:schemeClr val="tx1"/>
                        </a:solidFill>
                      </a:endParaRPr>
                    </a:p>
                    <a:p>
                      <a:endParaRPr lang="en-ZA" sz="1400" dirty="0">
                        <a:solidFill>
                          <a:schemeClr val="tx1"/>
                        </a:solidFill>
                      </a:endParaRPr>
                    </a:p>
                  </a:txBody>
                  <a:tcPr/>
                </a:tc>
                <a:tc>
                  <a:txBody>
                    <a:bodyPr/>
                    <a:lstStyle/>
                    <a:p>
                      <a:endParaRPr lang="en-ZA" sz="1400" dirty="0"/>
                    </a:p>
                    <a:p>
                      <a:endParaRPr lang="en-ZA" sz="1400" dirty="0"/>
                    </a:p>
                    <a:p>
                      <a:r>
                        <a:rPr lang="en-ZA" sz="1400" dirty="0"/>
                        <a:t>Flexible</a:t>
                      </a:r>
                      <a:r>
                        <a:rPr lang="en-ZA" sz="1400" baseline="0" dirty="0"/>
                        <a:t> Workspace Centre </a:t>
                      </a:r>
                      <a:endParaRPr lang="en-ZA" sz="1400" dirty="0"/>
                    </a:p>
                    <a:p>
                      <a:r>
                        <a:rPr lang="en-ZA" sz="1400" dirty="0"/>
                        <a:t>102 Stephen Dlamini Road </a:t>
                      </a:r>
                    </a:p>
                    <a:p>
                      <a:r>
                        <a:rPr lang="en-ZA" sz="1400" dirty="0"/>
                        <a:t>Musgrave</a:t>
                      </a:r>
                      <a:r>
                        <a:rPr lang="en-ZA" sz="1400" baseline="0" dirty="0"/>
                        <a:t> </a:t>
                      </a:r>
                    </a:p>
                    <a:p>
                      <a:r>
                        <a:rPr lang="en-ZA" sz="1400" baseline="0" dirty="0"/>
                        <a:t>4001</a:t>
                      </a:r>
                    </a:p>
                    <a:p>
                      <a:endParaRPr lang="en-ZA" sz="1400" baseline="0" dirty="0"/>
                    </a:p>
                    <a:p>
                      <a:endParaRPr lang="en-ZA" sz="1400" baseline="0" dirty="0"/>
                    </a:p>
                    <a:p>
                      <a:r>
                        <a:rPr lang="en-ZA" sz="1400" baseline="0" dirty="0"/>
                        <a:t>Phone: 031 313 3356</a:t>
                      </a:r>
                      <a:endParaRPr lang="en-ZA" sz="1400" dirty="0">
                        <a:solidFill>
                          <a:schemeClr val="tx1"/>
                        </a:solidFill>
                      </a:endParaRPr>
                    </a:p>
                    <a:p>
                      <a:endParaRPr lang="en-ZA" sz="1400" dirty="0">
                        <a:solidFill>
                          <a:schemeClr val="tx1"/>
                        </a:solidFill>
                      </a:endParaRPr>
                    </a:p>
                  </a:txBody>
                  <a:tcPr/>
                </a:tc>
                <a:tc>
                  <a:txBody>
                    <a:bodyPr/>
                    <a:lstStyle/>
                    <a:p>
                      <a:r>
                        <a:rPr lang="en-ZA" sz="1400" b="1" dirty="0"/>
                        <a:t>PORT</a:t>
                      </a:r>
                      <a:r>
                        <a:rPr lang="en-ZA" sz="1400" b="1" baseline="0" dirty="0"/>
                        <a:t> ELIZABETH OFFICE </a:t>
                      </a:r>
                    </a:p>
                    <a:p>
                      <a:endParaRPr lang="en-ZA" sz="1400" baseline="0" dirty="0"/>
                    </a:p>
                    <a:p>
                      <a:r>
                        <a:rPr lang="en-ZA" sz="1400" baseline="0" dirty="0"/>
                        <a:t>3</a:t>
                      </a:r>
                      <a:r>
                        <a:rPr lang="en-ZA" sz="1400" baseline="30000" dirty="0"/>
                        <a:t>rd</a:t>
                      </a:r>
                      <a:r>
                        <a:rPr lang="en-ZA" sz="1400" baseline="0" dirty="0"/>
                        <a:t> Floor, Fairview House </a:t>
                      </a:r>
                    </a:p>
                    <a:p>
                      <a:r>
                        <a:rPr lang="en-ZA" sz="1400" baseline="0" dirty="0"/>
                        <a:t>Fairview Office Park</a:t>
                      </a:r>
                    </a:p>
                    <a:p>
                      <a:r>
                        <a:rPr lang="en-ZA" sz="1400" baseline="0" dirty="0"/>
                        <a:t>66 Ring Road, Greenacres </a:t>
                      </a:r>
                    </a:p>
                    <a:p>
                      <a:r>
                        <a:rPr lang="en-ZA" sz="1400" baseline="0" dirty="0"/>
                        <a:t>Port Elizabeth </a:t>
                      </a:r>
                    </a:p>
                    <a:p>
                      <a:r>
                        <a:rPr lang="en-ZA" sz="1400" baseline="0" dirty="0"/>
                        <a:t>6057</a:t>
                      </a:r>
                    </a:p>
                    <a:p>
                      <a:endParaRPr lang="en-ZA" sz="1400" baseline="0" dirty="0"/>
                    </a:p>
                    <a:p>
                      <a:r>
                        <a:rPr lang="en-ZA" sz="1400" baseline="0" dirty="0"/>
                        <a:t>Phone: 041 399 9460</a:t>
                      </a:r>
                      <a:endParaRPr lang="en-ZA" sz="1400" dirty="0">
                        <a:solidFill>
                          <a:schemeClr val="tx1"/>
                        </a:solidFill>
                      </a:endParaRPr>
                    </a:p>
                    <a:p>
                      <a:endParaRPr lang="en-ZA" sz="1400" dirty="0">
                        <a:solidFill>
                          <a:schemeClr val="tx1"/>
                        </a:solidFill>
                      </a:endParaRPr>
                    </a:p>
                  </a:txBody>
                  <a:tcPr/>
                </a:tc>
                <a:extLst>
                  <a:ext uri="{0D108BD9-81ED-4DB2-BD59-A6C34878D82A}">
                    <a16:rowId xmlns:a16="http://schemas.microsoft.com/office/drawing/2014/main" val="10001"/>
                  </a:ext>
                </a:extLst>
              </a:tr>
            </a:tbl>
          </a:graphicData>
        </a:graphic>
      </p:graphicFrame>
      <p:pic>
        <p:nvPicPr>
          <p:cNvPr id="14" name="Picture 13">
            <a:extLst>
              <a:ext uri="{FF2B5EF4-FFF2-40B4-BE49-F238E27FC236}">
                <a16:creationId xmlns:a16="http://schemas.microsoft.com/office/drawing/2014/main" id="{CAF43099-E3DA-465F-B72B-63AE23F081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352" y="831860"/>
            <a:ext cx="4218961" cy="2407920"/>
          </a:xfrm>
          <a:prstGeom prst="rect">
            <a:avLst/>
          </a:prstGeom>
        </p:spPr>
      </p:pic>
    </p:spTree>
    <p:extLst>
      <p:ext uri="{BB962C8B-B14F-4D97-AF65-F5344CB8AC3E}">
        <p14:creationId xmlns:p14="http://schemas.microsoft.com/office/powerpoint/2010/main" val="1472078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 y="-3231"/>
            <a:ext cx="12192001" cy="805723"/>
          </a:xfrm>
          <a:prstGeom prst="rect">
            <a:avLst/>
          </a:prstGeom>
          <a:solidFill>
            <a:srgbClr val="00266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rtlCol="0" anchor="ctr">
            <a:noAutofit/>
            <a:scene3d>
              <a:camera prst="orthographicFront"/>
              <a:lightRig rig="soft" dir="t"/>
            </a:scene3d>
            <a:sp3d prstMaterial="softEdge">
              <a:bevelT w="25400" h="25400"/>
            </a:sp3d>
          </a:bodyPr>
          <a:lstStyle>
            <a:lvl1pPr algn="r" rtl="0" eaLnBrk="1" latinLnBrk="0" hangingPunct="1">
              <a:spcBef>
                <a:spcPct val="0"/>
              </a:spcBef>
              <a:buNone/>
              <a:defRPr kumimoji="0" sz="3200" b="1" kern="1200">
                <a:solidFill>
                  <a:srgbClr val="9A9B9C"/>
                </a:solidFill>
                <a:effectLst>
                  <a:outerShdw blurRad="31750" dist="25400" dir="5400000" algn="tl" rotWithShape="0">
                    <a:srgbClr val="000000">
                      <a:alpha val="25000"/>
                    </a:srgbClr>
                  </a:outerShdw>
                </a:effectLst>
                <a:latin typeface="+mn-lt"/>
                <a:ea typeface="+mj-ea"/>
                <a:cs typeface="+mj-cs"/>
              </a:defRPr>
            </a:lvl1pPr>
            <a:lvl2pPr>
              <a:defRPr/>
            </a:lvl2pPr>
            <a:lvl3pPr>
              <a:defRPr/>
            </a:lvl3pPr>
            <a:lvl4pPr>
              <a:defRPr/>
            </a:lvl4pPr>
            <a:lvl5pPr>
              <a:defRPr/>
            </a:lvl5pPr>
            <a:lvl6pPr>
              <a:defRPr/>
            </a:lvl6pPr>
            <a:lvl7pPr>
              <a:defRPr/>
            </a:lvl7pPr>
            <a:lvl8pPr>
              <a:defRPr/>
            </a:lvl8pPr>
            <a:lvl9pPr>
              <a:defRPr/>
            </a:lvl9pPr>
            <a:extLst/>
          </a:lstStyle>
          <a:p>
            <a:pPr marL="354013" indent="7938" algn="ctr"/>
            <a:r>
              <a:rPr lang="en-GB" sz="4000" kern="0">
                <a:solidFill>
                  <a:prstClr val="white"/>
                </a:solidFill>
                <a:latin typeface="Arial" panose="020B0604020202020204" pitchFamily="34" charset="0"/>
                <a:cs typeface="Arial" panose="020B0604020202020204" pitchFamily="34" charset="0"/>
              </a:rPr>
              <a:t>CONTENTS</a:t>
            </a:r>
          </a:p>
        </p:txBody>
      </p:sp>
      <p:sp>
        <p:nvSpPr>
          <p:cNvPr id="8" name="Parallelogram 7"/>
          <p:cNvSpPr/>
          <p:nvPr/>
        </p:nvSpPr>
        <p:spPr>
          <a:xfrm>
            <a:off x="-2" y="6519067"/>
            <a:ext cx="9871077" cy="335757"/>
          </a:xfrm>
          <a:custGeom>
            <a:avLst/>
            <a:gdLst>
              <a:gd name="connsiteX0" fmla="*/ 0 w 10188575"/>
              <a:gd name="connsiteY0" fmla="*/ 166915 h 166915"/>
              <a:gd name="connsiteX1" fmla="*/ 41729 w 10188575"/>
              <a:gd name="connsiteY1" fmla="*/ 0 h 166915"/>
              <a:gd name="connsiteX2" fmla="*/ 10188575 w 10188575"/>
              <a:gd name="connsiteY2" fmla="*/ 0 h 166915"/>
              <a:gd name="connsiteX3" fmla="*/ 10146846 w 10188575"/>
              <a:gd name="connsiteY3" fmla="*/ 166915 h 166915"/>
              <a:gd name="connsiteX4" fmla="*/ 0 w 10188575"/>
              <a:gd name="connsiteY4" fmla="*/ 166915 h 166915"/>
              <a:gd name="connsiteX0" fmla="*/ 17802 w 10146846"/>
              <a:gd name="connsiteY0" fmla="*/ 166915 h 166915"/>
              <a:gd name="connsiteX1" fmla="*/ 0 w 10146846"/>
              <a:gd name="connsiteY1" fmla="*/ 0 h 166915"/>
              <a:gd name="connsiteX2" fmla="*/ 10146846 w 10146846"/>
              <a:gd name="connsiteY2" fmla="*/ 0 h 166915"/>
              <a:gd name="connsiteX3" fmla="*/ 10105117 w 10146846"/>
              <a:gd name="connsiteY3" fmla="*/ 166915 h 166915"/>
              <a:gd name="connsiteX4" fmla="*/ 17802 w 10146846"/>
              <a:gd name="connsiteY4" fmla="*/ 166915 h 166915"/>
              <a:gd name="connsiteX0" fmla="*/ 3514 w 10132558"/>
              <a:gd name="connsiteY0" fmla="*/ 166915 h 166915"/>
              <a:gd name="connsiteX1" fmla="*/ 0 w 10132558"/>
              <a:gd name="connsiteY1" fmla="*/ 2381 h 166915"/>
              <a:gd name="connsiteX2" fmla="*/ 10132558 w 10132558"/>
              <a:gd name="connsiteY2" fmla="*/ 0 h 166915"/>
              <a:gd name="connsiteX3" fmla="*/ 10090829 w 10132558"/>
              <a:gd name="connsiteY3" fmla="*/ 166915 h 166915"/>
              <a:gd name="connsiteX4" fmla="*/ 3514 w 10132558"/>
              <a:gd name="connsiteY4" fmla="*/ 166915 h 166915"/>
              <a:gd name="connsiteX0" fmla="*/ 154 w 10129198"/>
              <a:gd name="connsiteY0" fmla="*/ 166915 h 166915"/>
              <a:gd name="connsiteX1" fmla="*/ 3784 w 10129198"/>
              <a:gd name="connsiteY1" fmla="*/ 0 h 166915"/>
              <a:gd name="connsiteX2" fmla="*/ 10129198 w 10129198"/>
              <a:gd name="connsiteY2" fmla="*/ 0 h 166915"/>
              <a:gd name="connsiteX3" fmla="*/ 10087469 w 10129198"/>
              <a:gd name="connsiteY3" fmla="*/ 166915 h 166915"/>
              <a:gd name="connsiteX4" fmla="*/ 154 w 10129198"/>
              <a:gd name="connsiteY4" fmla="*/ 166915 h 166915"/>
              <a:gd name="connsiteX0" fmla="*/ 239 w 10126902"/>
              <a:gd name="connsiteY0" fmla="*/ 169296 h 169296"/>
              <a:gd name="connsiteX1" fmla="*/ 1488 w 10126902"/>
              <a:gd name="connsiteY1" fmla="*/ 0 h 169296"/>
              <a:gd name="connsiteX2" fmla="*/ 10126902 w 10126902"/>
              <a:gd name="connsiteY2" fmla="*/ 0 h 169296"/>
              <a:gd name="connsiteX3" fmla="*/ 10085173 w 10126902"/>
              <a:gd name="connsiteY3" fmla="*/ 166915 h 169296"/>
              <a:gd name="connsiteX4" fmla="*/ 239 w 10126902"/>
              <a:gd name="connsiteY4" fmla="*/ 169296 h 169296"/>
              <a:gd name="connsiteX0" fmla="*/ 239 w 10425352"/>
              <a:gd name="connsiteY0" fmla="*/ 175887 h 175887"/>
              <a:gd name="connsiteX1" fmla="*/ 1488 w 10425352"/>
              <a:gd name="connsiteY1" fmla="*/ 6591 h 175887"/>
              <a:gd name="connsiteX2" fmla="*/ 10425352 w 10425352"/>
              <a:gd name="connsiteY2" fmla="*/ 0 h 175887"/>
              <a:gd name="connsiteX3" fmla="*/ 10085173 w 10425352"/>
              <a:gd name="connsiteY3" fmla="*/ 173506 h 175887"/>
              <a:gd name="connsiteX4" fmla="*/ 239 w 10425352"/>
              <a:gd name="connsiteY4" fmla="*/ 175887 h 175887"/>
              <a:gd name="connsiteX0" fmla="*/ 239 w 10635515"/>
              <a:gd name="connsiteY0" fmla="*/ 179182 h 179182"/>
              <a:gd name="connsiteX1" fmla="*/ 1488 w 10635515"/>
              <a:gd name="connsiteY1" fmla="*/ 9886 h 179182"/>
              <a:gd name="connsiteX2" fmla="*/ 10635515 w 10635515"/>
              <a:gd name="connsiteY2" fmla="*/ 0 h 179182"/>
              <a:gd name="connsiteX3" fmla="*/ 10085173 w 10635515"/>
              <a:gd name="connsiteY3" fmla="*/ 176801 h 179182"/>
              <a:gd name="connsiteX4" fmla="*/ 239 w 10635515"/>
              <a:gd name="connsiteY4" fmla="*/ 179182 h 179182"/>
              <a:gd name="connsiteX0" fmla="*/ 239 w 10635515"/>
              <a:gd name="connsiteY0" fmla="*/ 179182 h 179182"/>
              <a:gd name="connsiteX1" fmla="*/ 1488 w 10635515"/>
              <a:gd name="connsiteY1" fmla="*/ 9886 h 179182"/>
              <a:gd name="connsiteX2" fmla="*/ 10635515 w 10635515"/>
              <a:gd name="connsiteY2" fmla="*/ 0 h 179182"/>
              <a:gd name="connsiteX3" fmla="*/ 10224620 w 10635515"/>
              <a:gd name="connsiteY3" fmla="*/ 178449 h 179182"/>
              <a:gd name="connsiteX4" fmla="*/ 239 w 10635515"/>
              <a:gd name="connsiteY4" fmla="*/ 179182 h 179182"/>
              <a:gd name="connsiteX0" fmla="*/ 239 w 10635515"/>
              <a:gd name="connsiteY0" fmla="*/ 174239 h 174239"/>
              <a:gd name="connsiteX1" fmla="*/ 1488 w 10635515"/>
              <a:gd name="connsiteY1" fmla="*/ 4943 h 174239"/>
              <a:gd name="connsiteX2" fmla="*/ 10635515 w 10635515"/>
              <a:gd name="connsiteY2" fmla="*/ 0 h 174239"/>
              <a:gd name="connsiteX3" fmla="*/ 10224620 w 10635515"/>
              <a:gd name="connsiteY3" fmla="*/ 173506 h 174239"/>
              <a:gd name="connsiteX4" fmla="*/ 239 w 10635515"/>
              <a:gd name="connsiteY4" fmla="*/ 174239 h 17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5515" h="174239">
                <a:moveTo>
                  <a:pt x="239" y="174239"/>
                </a:moveTo>
                <a:cubicBezTo>
                  <a:pt x="-932" y="119394"/>
                  <a:pt x="2659" y="59788"/>
                  <a:pt x="1488" y="4943"/>
                </a:cubicBezTo>
                <a:lnTo>
                  <a:pt x="10635515" y="0"/>
                </a:lnTo>
                <a:lnTo>
                  <a:pt x="10224620" y="173506"/>
                </a:lnTo>
                <a:lnTo>
                  <a:pt x="239" y="174239"/>
                </a:lnTo>
                <a:close/>
              </a:path>
            </a:pathLst>
          </a:custGeom>
          <a:pattFill prst="pct70">
            <a:fgClr>
              <a:schemeClr val="bg1">
                <a:lumMod val="75000"/>
              </a:schemeClr>
            </a:fgClr>
            <a:bgClr>
              <a:schemeClr val="bg1"/>
            </a:bgClr>
          </a:patt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Parallelogram 10"/>
          <p:cNvSpPr/>
          <p:nvPr/>
        </p:nvSpPr>
        <p:spPr>
          <a:xfrm>
            <a:off x="10360480" y="6519067"/>
            <a:ext cx="1831520" cy="330199"/>
          </a:xfrm>
          <a:custGeom>
            <a:avLst/>
            <a:gdLst>
              <a:gd name="connsiteX0" fmla="*/ 0 w 1983938"/>
              <a:gd name="connsiteY0" fmla="*/ 166914 h 166914"/>
              <a:gd name="connsiteX1" fmla="*/ 41729 w 1983938"/>
              <a:gd name="connsiteY1" fmla="*/ 0 h 166914"/>
              <a:gd name="connsiteX2" fmla="*/ 1983938 w 1983938"/>
              <a:gd name="connsiteY2" fmla="*/ 0 h 166914"/>
              <a:gd name="connsiteX3" fmla="*/ 1942210 w 1983938"/>
              <a:gd name="connsiteY3" fmla="*/ 166914 h 166914"/>
              <a:gd name="connsiteX4" fmla="*/ 0 w 1983938"/>
              <a:gd name="connsiteY4" fmla="*/ 166914 h 166914"/>
              <a:gd name="connsiteX0" fmla="*/ 0 w 1942210"/>
              <a:gd name="connsiteY0" fmla="*/ 166914 h 166914"/>
              <a:gd name="connsiteX1" fmla="*/ 41729 w 1942210"/>
              <a:gd name="connsiteY1" fmla="*/ 0 h 166914"/>
              <a:gd name="connsiteX2" fmla="*/ 1910120 w 1942210"/>
              <a:gd name="connsiteY2" fmla="*/ 0 h 166914"/>
              <a:gd name="connsiteX3" fmla="*/ 1942210 w 1942210"/>
              <a:gd name="connsiteY3" fmla="*/ 166914 h 166914"/>
              <a:gd name="connsiteX4" fmla="*/ 0 w 1942210"/>
              <a:gd name="connsiteY4" fmla="*/ 166914 h 166914"/>
              <a:gd name="connsiteX0" fmla="*/ 0 w 1913635"/>
              <a:gd name="connsiteY0" fmla="*/ 166914 h 166914"/>
              <a:gd name="connsiteX1" fmla="*/ 41729 w 1913635"/>
              <a:gd name="connsiteY1" fmla="*/ 0 h 166914"/>
              <a:gd name="connsiteX2" fmla="*/ 1910120 w 1913635"/>
              <a:gd name="connsiteY2" fmla="*/ 0 h 166914"/>
              <a:gd name="connsiteX3" fmla="*/ 1913635 w 1913635"/>
              <a:gd name="connsiteY3" fmla="*/ 166914 h 166914"/>
              <a:gd name="connsiteX4" fmla="*/ 0 w 1913635"/>
              <a:gd name="connsiteY4" fmla="*/ 166914 h 166914"/>
              <a:gd name="connsiteX0" fmla="*/ 0 w 1913635"/>
              <a:gd name="connsiteY0" fmla="*/ 170187 h 170187"/>
              <a:gd name="connsiteX1" fmla="*/ 352879 w 1913635"/>
              <a:gd name="connsiteY1" fmla="*/ 0 h 170187"/>
              <a:gd name="connsiteX2" fmla="*/ 1910120 w 1913635"/>
              <a:gd name="connsiteY2" fmla="*/ 3273 h 170187"/>
              <a:gd name="connsiteX3" fmla="*/ 1913635 w 1913635"/>
              <a:gd name="connsiteY3" fmla="*/ 170187 h 170187"/>
              <a:gd name="connsiteX4" fmla="*/ 0 w 1913635"/>
              <a:gd name="connsiteY4" fmla="*/ 170187 h 1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635" h="170187">
                <a:moveTo>
                  <a:pt x="0" y="170187"/>
                </a:moveTo>
                <a:lnTo>
                  <a:pt x="352879" y="0"/>
                </a:lnTo>
                <a:lnTo>
                  <a:pt x="1910120" y="3273"/>
                </a:lnTo>
                <a:cubicBezTo>
                  <a:pt x="1911292" y="58911"/>
                  <a:pt x="1912463" y="114549"/>
                  <a:pt x="1913635" y="170187"/>
                </a:cubicBezTo>
                <a:lnTo>
                  <a:pt x="0" y="170187"/>
                </a:lnTo>
                <a:close/>
              </a:path>
            </a:pathLst>
          </a:custGeom>
          <a:pattFill prst="pct70">
            <a:fgClr>
              <a:schemeClr val="accent4"/>
            </a:fgClr>
            <a:bgClr>
              <a:schemeClr val="bg1"/>
            </a:bgClr>
          </a:patt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Parallelogram 12"/>
          <p:cNvSpPr/>
          <p:nvPr/>
        </p:nvSpPr>
        <p:spPr>
          <a:xfrm>
            <a:off x="9680574" y="6524623"/>
            <a:ext cx="841376" cy="330201"/>
          </a:xfrm>
          <a:custGeom>
            <a:avLst/>
            <a:gdLst>
              <a:gd name="connsiteX0" fmla="*/ 0 w 812801"/>
              <a:gd name="connsiteY0" fmla="*/ 333376 h 333376"/>
              <a:gd name="connsiteX1" fmla="*/ 83344 w 812801"/>
              <a:gd name="connsiteY1" fmla="*/ 0 h 333376"/>
              <a:gd name="connsiteX2" fmla="*/ 812801 w 812801"/>
              <a:gd name="connsiteY2" fmla="*/ 0 h 333376"/>
              <a:gd name="connsiteX3" fmla="*/ 729457 w 812801"/>
              <a:gd name="connsiteY3" fmla="*/ 333376 h 333376"/>
              <a:gd name="connsiteX4" fmla="*/ 0 w 812801"/>
              <a:gd name="connsiteY4" fmla="*/ 333376 h 333376"/>
              <a:gd name="connsiteX0" fmla="*/ 0 w 1111251"/>
              <a:gd name="connsiteY0" fmla="*/ 330201 h 333376"/>
              <a:gd name="connsiteX1" fmla="*/ 381794 w 1111251"/>
              <a:gd name="connsiteY1" fmla="*/ 0 h 333376"/>
              <a:gd name="connsiteX2" fmla="*/ 1111251 w 1111251"/>
              <a:gd name="connsiteY2" fmla="*/ 0 h 333376"/>
              <a:gd name="connsiteX3" fmla="*/ 1027907 w 1111251"/>
              <a:gd name="connsiteY3" fmla="*/ 333376 h 333376"/>
              <a:gd name="connsiteX4" fmla="*/ 0 w 1111251"/>
              <a:gd name="connsiteY4" fmla="*/ 330201 h 333376"/>
              <a:gd name="connsiteX0" fmla="*/ 0 w 1111251"/>
              <a:gd name="connsiteY0" fmla="*/ 330201 h 330201"/>
              <a:gd name="connsiteX1" fmla="*/ 381794 w 1111251"/>
              <a:gd name="connsiteY1" fmla="*/ 0 h 330201"/>
              <a:gd name="connsiteX2" fmla="*/ 1111251 w 1111251"/>
              <a:gd name="connsiteY2" fmla="*/ 0 h 330201"/>
              <a:gd name="connsiteX3" fmla="*/ 805657 w 1111251"/>
              <a:gd name="connsiteY3" fmla="*/ 320676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815976"/>
              <a:gd name="connsiteY0" fmla="*/ 330201 h 330201"/>
              <a:gd name="connsiteX1" fmla="*/ 381794 w 815976"/>
              <a:gd name="connsiteY1" fmla="*/ 0 h 330201"/>
              <a:gd name="connsiteX2" fmla="*/ 815976 w 815976"/>
              <a:gd name="connsiteY2" fmla="*/ 0 h 330201"/>
              <a:gd name="connsiteX3" fmla="*/ 450057 w 815976"/>
              <a:gd name="connsiteY3" fmla="*/ 330201 h 330201"/>
              <a:gd name="connsiteX4" fmla="*/ 0 w 815976"/>
              <a:gd name="connsiteY4" fmla="*/ 330201 h 330201"/>
              <a:gd name="connsiteX0" fmla="*/ 0 w 841376"/>
              <a:gd name="connsiteY0" fmla="*/ 330201 h 330201"/>
              <a:gd name="connsiteX1" fmla="*/ 381794 w 841376"/>
              <a:gd name="connsiteY1" fmla="*/ 0 h 330201"/>
              <a:gd name="connsiteX2" fmla="*/ 841376 w 841376"/>
              <a:gd name="connsiteY2" fmla="*/ 0 h 330201"/>
              <a:gd name="connsiteX3" fmla="*/ 450057 w 841376"/>
              <a:gd name="connsiteY3" fmla="*/ 330201 h 330201"/>
              <a:gd name="connsiteX4" fmla="*/ 0 w 841376"/>
              <a:gd name="connsiteY4" fmla="*/ 330201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76" h="330201">
                <a:moveTo>
                  <a:pt x="0" y="330201"/>
                </a:moveTo>
                <a:lnTo>
                  <a:pt x="381794" y="0"/>
                </a:lnTo>
                <a:lnTo>
                  <a:pt x="841376" y="0"/>
                </a:lnTo>
                <a:lnTo>
                  <a:pt x="450057" y="330201"/>
                </a:lnTo>
                <a:lnTo>
                  <a:pt x="0" y="330201"/>
                </a:lnTo>
                <a:close/>
              </a:path>
            </a:pathLst>
          </a:custGeom>
          <a:pattFill prst="pct70">
            <a:fgClr>
              <a:schemeClr val="accent5">
                <a:lumMod val="50000"/>
              </a:schemeClr>
            </a:fgClr>
            <a:bgClr>
              <a:schemeClr val="bg1"/>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06EBDAB-6567-4BB5-A72D-B8C120B081C9}"/>
              </a:ext>
            </a:extLst>
          </p:cNvPr>
          <p:cNvSpPr txBox="1"/>
          <p:nvPr/>
        </p:nvSpPr>
        <p:spPr>
          <a:xfrm>
            <a:off x="30144" y="6514962"/>
            <a:ext cx="12161855" cy="373859"/>
          </a:xfrm>
          <a:prstGeom prst="rect">
            <a:avLst/>
          </a:prstGeom>
          <a:noFill/>
        </p:spPr>
        <p:txBody>
          <a:bodyPr wrap="square" rtlCol="0" anchor="ctr">
            <a:noAutofit/>
          </a:bodyPr>
          <a:lstStyle/>
          <a:p>
            <a:pPr indent="361950"/>
            <a:endParaRPr lang="en-ZA" sz="1000" b="1"/>
          </a:p>
        </p:txBody>
      </p:sp>
      <p:sp>
        <p:nvSpPr>
          <p:cNvPr id="5" name="Slide Number Placeholder 4">
            <a:extLst>
              <a:ext uri="{FF2B5EF4-FFF2-40B4-BE49-F238E27FC236}">
                <a16:creationId xmlns:a16="http://schemas.microsoft.com/office/drawing/2014/main" id="{A987B35D-F68B-4006-AC19-5A526609671C}"/>
              </a:ext>
            </a:extLst>
          </p:cNvPr>
          <p:cNvSpPr>
            <a:spLocks noGrp="1"/>
          </p:cNvSpPr>
          <p:nvPr>
            <p:ph type="sldNum" sz="quarter" idx="12"/>
          </p:nvPr>
        </p:nvSpPr>
        <p:spPr>
          <a:xfrm>
            <a:off x="9448800" y="6484141"/>
            <a:ext cx="2743200" cy="365125"/>
          </a:xfrm>
        </p:spPr>
        <p:txBody>
          <a:bodyPr anchor="ctr"/>
          <a:lstStyle/>
          <a:p>
            <a:fld id="{87102F09-8F7D-4EC1-9AE5-82CA77F49212}" type="slidenum">
              <a:rPr lang="en-ZA" b="1" smtClean="0">
                <a:solidFill>
                  <a:schemeClr val="tx1"/>
                </a:solidFill>
              </a:rPr>
              <a:t>2</a:t>
            </a:fld>
            <a:endParaRPr lang="en-ZA" b="1">
              <a:solidFill>
                <a:schemeClr val="tx1"/>
              </a:solidFill>
            </a:endParaRPr>
          </a:p>
        </p:txBody>
      </p:sp>
      <p:pic>
        <p:nvPicPr>
          <p:cNvPr id="50" name="Picture 2" descr="Image result for objectives">
            <a:extLst>
              <a:ext uri="{FF2B5EF4-FFF2-40B4-BE49-F238E27FC236}">
                <a16:creationId xmlns:a16="http://schemas.microsoft.com/office/drawing/2014/main" id="{893AA219-9750-4B89-AD79-74D3605ABB7D}"/>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20925" y="846295"/>
            <a:ext cx="9871076" cy="5672770"/>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a:extLst>
              <a:ext uri="{FF2B5EF4-FFF2-40B4-BE49-F238E27FC236}">
                <a16:creationId xmlns:a16="http://schemas.microsoft.com/office/drawing/2014/main" id="{E2DCAE28-6A96-409F-8C07-AE734FD7566E}"/>
              </a:ext>
            </a:extLst>
          </p:cNvPr>
          <p:cNvSpPr/>
          <p:nvPr/>
        </p:nvSpPr>
        <p:spPr>
          <a:xfrm>
            <a:off x="30143" y="819956"/>
            <a:ext cx="12161856" cy="5699109"/>
          </a:xfrm>
          <a:prstGeom prst="rect">
            <a:avLst/>
          </a:prstGeom>
          <a:gradFill flip="none" rotWithShape="1">
            <a:gsLst>
              <a:gs pos="15000">
                <a:schemeClr val="bg1"/>
              </a:gs>
              <a:gs pos="74000">
                <a:schemeClr val="bg1">
                  <a:alpha val="79000"/>
                </a:schemeClr>
              </a:gs>
              <a:gs pos="100000">
                <a:schemeClr val="bg1">
                  <a:alpha val="62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a:t>NHFC B-BBEE Initiatives</a:t>
            </a:r>
          </a:p>
        </p:txBody>
      </p:sp>
      <p:graphicFrame>
        <p:nvGraphicFramePr>
          <p:cNvPr id="63" name="Content Placeholder 5">
            <a:extLst>
              <a:ext uri="{FF2B5EF4-FFF2-40B4-BE49-F238E27FC236}">
                <a16:creationId xmlns:a16="http://schemas.microsoft.com/office/drawing/2014/main" id="{EBA1D68E-DB50-465D-B6AD-6A90E2937384}"/>
              </a:ext>
            </a:extLst>
          </p:cNvPr>
          <p:cNvGraphicFramePr>
            <a:graphicFrameLocks noGrp="1"/>
          </p:cNvGraphicFramePr>
          <p:nvPr>
            <p:ph idx="1"/>
            <p:extLst>
              <p:ext uri="{D42A27DB-BD31-4B8C-83A1-F6EECF244321}">
                <p14:modId xmlns:p14="http://schemas.microsoft.com/office/powerpoint/2010/main" val="3051904237"/>
              </p:ext>
            </p:extLst>
          </p:nvPr>
        </p:nvGraphicFramePr>
        <p:xfrm>
          <a:off x="928409" y="1040691"/>
          <a:ext cx="10311677" cy="4839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2552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 y="-3231"/>
            <a:ext cx="12192001" cy="805723"/>
          </a:xfrm>
          <a:prstGeom prst="rect">
            <a:avLst/>
          </a:prstGeom>
          <a:solidFill>
            <a:srgbClr val="00266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rtlCol="0" anchor="ctr">
            <a:noAutofit/>
            <a:scene3d>
              <a:camera prst="orthographicFront"/>
              <a:lightRig rig="soft" dir="t"/>
            </a:scene3d>
            <a:sp3d prstMaterial="softEdge">
              <a:bevelT w="25400" h="25400"/>
            </a:sp3d>
          </a:bodyPr>
          <a:lstStyle>
            <a:lvl1pPr algn="r" rtl="0" eaLnBrk="1" latinLnBrk="0" hangingPunct="1">
              <a:spcBef>
                <a:spcPct val="0"/>
              </a:spcBef>
              <a:buNone/>
              <a:defRPr kumimoji="0" sz="3200" b="1" kern="1200">
                <a:solidFill>
                  <a:srgbClr val="9A9B9C"/>
                </a:solidFill>
                <a:effectLst>
                  <a:outerShdw blurRad="31750" dist="25400" dir="5400000" algn="tl" rotWithShape="0">
                    <a:srgbClr val="000000">
                      <a:alpha val="25000"/>
                    </a:srgbClr>
                  </a:outerShdw>
                </a:effectLst>
                <a:latin typeface="+mn-lt"/>
                <a:ea typeface="+mj-ea"/>
                <a:cs typeface="+mj-cs"/>
              </a:defRPr>
            </a:lvl1pPr>
            <a:lvl2pPr>
              <a:defRPr/>
            </a:lvl2pPr>
            <a:lvl3pPr>
              <a:defRPr/>
            </a:lvl3pPr>
            <a:lvl4pPr>
              <a:defRPr/>
            </a:lvl4pPr>
            <a:lvl5pPr>
              <a:defRPr/>
            </a:lvl5pPr>
            <a:lvl6pPr>
              <a:defRPr/>
            </a:lvl6pPr>
            <a:lvl7pPr>
              <a:defRPr/>
            </a:lvl7pPr>
            <a:lvl8pPr>
              <a:defRPr/>
            </a:lvl8pPr>
            <a:lvl9pPr>
              <a:defRPr/>
            </a:lvl9pPr>
            <a:extLst/>
          </a:lstStyle>
          <a:p>
            <a:pPr marL="354013" indent="7938" algn="ctr"/>
            <a:r>
              <a:rPr lang="en-GB" sz="4000" kern="0">
                <a:solidFill>
                  <a:prstClr val="white"/>
                </a:solidFill>
                <a:latin typeface="Arial" panose="020B0604020202020204" pitchFamily="34" charset="0"/>
                <a:cs typeface="Arial" panose="020B0604020202020204" pitchFamily="34" charset="0"/>
              </a:rPr>
              <a:t>NHFC  Overview</a:t>
            </a:r>
          </a:p>
        </p:txBody>
      </p:sp>
      <p:sp>
        <p:nvSpPr>
          <p:cNvPr id="8" name="Parallelogram 7"/>
          <p:cNvSpPr/>
          <p:nvPr/>
        </p:nvSpPr>
        <p:spPr>
          <a:xfrm>
            <a:off x="-2" y="6519067"/>
            <a:ext cx="9871077" cy="335757"/>
          </a:xfrm>
          <a:custGeom>
            <a:avLst/>
            <a:gdLst>
              <a:gd name="connsiteX0" fmla="*/ 0 w 10188575"/>
              <a:gd name="connsiteY0" fmla="*/ 166915 h 166915"/>
              <a:gd name="connsiteX1" fmla="*/ 41729 w 10188575"/>
              <a:gd name="connsiteY1" fmla="*/ 0 h 166915"/>
              <a:gd name="connsiteX2" fmla="*/ 10188575 w 10188575"/>
              <a:gd name="connsiteY2" fmla="*/ 0 h 166915"/>
              <a:gd name="connsiteX3" fmla="*/ 10146846 w 10188575"/>
              <a:gd name="connsiteY3" fmla="*/ 166915 h 166915"/>
              <a:gd name="connsiteX4" fmla="*/ 0 w 10188575"/>
              <a:gd name="connsiteY4" fmla="*/ 166915 h 166915"/>
              <a:gd name="connsiteX0" fmla="*/ 17802 w 10146846"/>
              <a:gd name="connsiteY0" fmla="*/ 166915 h 166915"/>
              <a:gd name="connsiteX1" fmla="*/ 0 w 10146846"/>
              <a:gd name="connsiteY1" fmla="*/ 0 h 166915"/>
              <a:gd name="connsiteX2" fmla="*/ 10146846 w 10146846"/>
              <a:gd name="connsiteY2" fmla="*/ 0 h 166915"/>
              <a:gd name="connsiteX3" fmla="*/ 10105117 w 10146846"/>
              <a:gd name="connsiteY3" fmla="*/ 166915 h 166915"/>
              <a:gd name="connsiteX4" fmla="*/ 17802 w 10146846"/>
              <a:gd name="connsiteY4" fmla="*/ 166915 h 166915"/>
              <a:gd name="connsiteX0" fmla="*/ 3514 w 10132558"/>
              <a:gd name="connsiteY0" fmla="*/ 166915 h 166915"/>
              <a:gd name="connsiteX1" fmla="*/ 0 w 10132558"/>
              <a:gd name="connsiteY1" fmla="*/ 2381 h 166915"/>
              <a:gd name="connsiteX2" fmla="*/ 10132558 w 10132558"/>
              <a:gd name="connsiteY2" fmla="*/ 0 h 166915"/>
              <a:gd name="connsiteX3" fmla="*/ 10090829 w 10132558"/>
              <a:gd name="connsiteY3" fmla="*/ 166915 h 166915"/>
              <a:gd name="connsiteX4" fmla="*/ 3514 w 10132558"/>
              <a:gd name="connsiteY4" fmla="*/ 166915 h 166915"/>
              <a:gd name="connsiteX0" fmla="*/ 154 w 10129198"/>
              <a:gd name="connsiteY0" fmla="*/ 166915 h 166915"/>
              <a:gd name="connsiteX1" fmla="*/ 3784 w 10129198"/>
              <a:gd name="connsiteY1" fmla="*/ 0 h 166915"/>
              <a:gd name="connsiteX2" fmla="*/ 10129198 w 10129198"/>
              <a:gd name="connsiteY2" fmla="*/ 0 h 166915"/>
              <a:gd name="connsiteX3" fmla="*/ 10087469 w 10129198"/>
              <a:gd name="connsiteY3" fmla="*/ 166915 h 166915"/>
              <a:gd name="connsiteX4" fmla="*/ 154 w 10129198"/>
              <a:gd name="connsiteY4" fmla="*/ 166915 h 166915"/>
              <a:gd name="connsiteX0" fmla="*/ 239 w 10126902"/>
              <a:gd name="connsiteY0" fmla="*/ 169296 h 169296"/>
              <a:gd name="connsiteX1" fmla="*/ 1488 w 10126902"/>
              <a:gd name="connsiteY1" fmla="*/ 0 h 169296"/>
              <a:gd name="connsiteX2" fmla="*/ 10126902 w 10126902"/>
              <a:gd name="connsiteY2" fmla="*/ 0 h 169296"/>
              <a:gd name="connsiteX3" fmla="*/ 10085173 w 10126902"/>
              <a:gd name="connsiteY3" fmla="*/ 166915 h 169296"/>
              <a:gd name="connsiteX4" fmla="*/ 239 w 10126902"/>
              <a:gd name="connsiteY4" fmla="*/ 169296 h 169296"/>
              <a:gd name="connsiteX0" fmla="*/ 239 w 10425352"/>
              <a:gd name="connsiteY0" fmla="*/ 175887 h 175887"/>
              <a:gd name="connsiteX1" fmla="*/ 1488 w 10425352"/>
              <a:gd name="connsiteY1" fmla="*/ 6591 h 175887"/>
              <a:gd name="connsiteX2" fmla="*/ 10425352 w 10425352"/>
              <a:gd name="connsiteY2" fmla="*/ 0 h 175887"/>
              <a:gd name="connsiteX3" fmla="*/ 10085173 w 10425352"/>
              <a:gd name="connsiteY3" fmla="*/ 173506 h 175887"/>
              <a:gd name="connsiteX4" fmla="*/ 239 w 10425352"/>
              <a:gd name="connsiteY4" fmla="*/ 175887 h 175887"/>
              <a:gd name="connsiteX0" fmla="*/ 239 w 10635515"/>
              <a:gd name="connsiteY0" fmla="*/ 179182 h 179182"/>
              <a:gd name="connsiteX1" fmla="*/ 1488 w 10635515"/>
              <a:gd name="connsiteY1" fmla="*/ 9886 h 179182"/>
              <a:gd name="connsiteX2" fmla="*/ 10635515 w 10635515"/>
              <a:gd name="connsiteY2" fmla="*/ 0 h 179182"/>
              <a:gd name="connsiteX3" fmla="*/ 10085173 w 10635515"/>
              <a:gd name="connsiteY3" fmla="*/ 176801 h 179182"/>
              <a:gd name="connsiteX4" fmla="*/ 239 w 10635515"/>
              <a:gd name="connsiteY4" fmla="*/ 179182 h 179182"/>
              <a:gd name="connsiteX0" fmla="*/ 239 w 10635515"/>
              <a:gd name="connsiteY0" fmla="*/ 179182 h 179182"/>
              <a:gd name="connsiteX1" fmla="*/ 1488 w 10635515"/>
              <a:gd name="connsiteY1" fmla="*/ 9886 h 179182"/>
              <a:gd name="connsiteX2" fmla="*/ 10635515 w 10635515"/>
              <a:gd name="connsiteY2" fmla="*/ 0 h 179182"/>
              <a:gd name="connsiteX3" fmla="*/ 10224620 w 10635515"/>
              <a:gd name="connsiteY3" fmla="*/ 178449 h 179182"/>
              <a:gd name="connsiteX4" fmla="*/ 239 w 10635515"/>
              <a:gd name="connsiteY4" fmla="*/ 179182 h 179182"/>
              <a:gd name="connsiteX0" fmla="*/ 239 w 10635515"/>
              <a:gd name="connsiteY0" fmla="*/ 174239 h 174239"/>
              <a:gd name="connsiteX1" fmla="*/ 1488 w 10635515"/>
              <a:gd name="connsiteY1" fmla="*/ 4943 h 174239"/>
              <a:gd name="connsiteX2" fmla="*/ 10635515 w 10635515"/>
              <a:gd name="connsiteY2" fmla="*/ 0 h 174239"/>
              <a:gd name="connsiteX3" fmla="*/ 10224620 w 10635515"/>
              <a:gd name="connsiteY3" fmla="*/ 173506 h 174239"/>
              <a:gd name="connsiteX4" fmla="*/ 239 w 10635515"/>
              <a:gd name="connsiteY4" fmla="*/ 174239 h 17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5515" h="174239">
                <a:moveTo>
                  <a:pt x="239" y="174239"/>
                </a:moveTo>
                <a:cubicBezTo>
                  <a:pt x="-932" y="119394"/>
                  <a:pt x="2659" y="59788"/>
                  <a:pt x="1488" y="4943"/>
                </a:cubicBezTo>
                <a:lnTo>
                  <a:pt x="10635515" y="0"/>
                </a:lnTo>
                <a:lnTo>
                  <a:pt x="10224620" y="173506"/>
                </a:lnTo>
                <a:lnTo>
                  <a:pt x="239" y="174239"/>
                </a:lnTo>
                <a:close/>
              </a:path>
            </a:pathLst>
          </a:custGeom>
          <a:pattFill prst="pct70">
            <a:fgClr>
              <a:schemeClr val="bg1">
                <a:lumMod val="75000"/>
              </a:schemeClr>
            </a:fgClr>
            <a:bgClr>
              <a:schemeClr val="bg1"/>
            </a:bgClr>
          </a:patt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Parallelogram 10"/>
          <p:cNvSpPr/>
          <p:nvPr/>
        </p:nvSpPr>
        <p:spPr>
          <a:xfrm>
            <a:off x="10360480" y="6519067"/>
            <a:ext cx="1831520" cy="330199"/>
          </a:xfrm>
          <a:custGeom>
            <a:avLst/>
            <a:gdLst>
              <a:gd name="connsiteX0" fmla="*/ 0 w 1983938"/>
              <a:gd name="connsiteY0" fmla="*/ 166914 h 166914"/>
              <a:gd name="connsiteX1" fmla="*/ 41729 w 1983938"/>
              <a:gd name="connsiteY1" fmla="*/ 0 h 166914"/>
              <a:gd name="connsiteX2" fmla="*/ 1983938 w 1983938"/>
              <a:gd name="connsiteY2" fmla="*/ 0 h 166914"/>
              <a:gd name="connsiteX3" fmla="*/ 1942210 w 1983938"/>
              <a:gd name="connsiteY3" fmla="*/ 166914 h 166914"/>
              <a:gd name="connsiteX4" fmla="*/ 0 w 1983938"/>
              <a:gd name="connsiteY4" fmla="*/ 166914 h 166914"/>
              <a:gd name="connsiteX0" fmla="*/ 0 w 1942210"/>
              <a:gd name="connsiteY0" fmla="*/ 166914 h 166914"/>
              <a:gd name="connsiteX1" fmla="*/ 41729 w 1942210"/>
              <a:gd name="connsiteY1" fmla="*/ 0 h 166914"/>
              <a:gd name="connsiteX2" fmla="*/ 1910120 w 1942210"/>
              <a:gd name="connsiteY2" fmla="*/ 0 h 166914"/>
              <a:gd name="connsiteX3" fmla="*/ 1942210 w 1942210"/>
              <a:gd name="connsiteY3" fmla="*/ 166914 h 166914"/>
              <a:gd name="connsiteX4" fmla="*/ 0 w 1942210"/>
              <a:gd name="connsiteY4" fmla="*/ 166914 h 166914"/>
              <a:gd name="connsiteX0" fmla="*/ 0 w 1913635"/>
              <a:gd name="connsiteY0" fmla="*/ 166914 h 166914"/>
              <a:gd name="connsiteX1" fmla="*/ 41729 w 1913635"/>
              <a:gd name="connsiteY1" fmla="*/ 0 h 166914"/>
              <a:gd name="connsiteX2" fmla="*/ 1910120 w 1913635"/>
              <a:gd name="connsiteY2" fmla="*/ 0 h 166914"/>
              <a:gd name="connsiteX3" fmla="*/ 1913635 w 1913635"/>
              <a:gd name="connsiteY3" fmla="*/ 166914 h 166914"/>
              <a:gd name="connsiteX4" fmla="*/ 0 w 1913635"/>
              <a:gd name="connsiteY4" fmla="*/ 166914 h 166914"/>
              <a:gd name="connsiteX0" fmla="*/ 0 w 1913635"/>
              <a:gd name="connsiteY0" fmla="*/ 170187 h 170187"/>
              <a:gd name="connsiteX1" fmla="*/ 352879 w 1913635"/>
              <a:gd name="connsiteY1" fmla="*/ 0 h 170187"/>
              <a:gd name="connsiteX2" fmla="*/ 1910120 w 1913635"/>
              <a:gd name="connsiteY2" fmla="*/ 3273 h 170187"/>
              <a:gd name="connsiteX3" fmla="*/ 1913635 w 1913635"/>
              <a:gd name="connsiteY3" fmla="*/ 170187 h 170187"/>
              <a:gd name="connsiteX4" fmla="*/ 0 w 1913635"/>
              <a:gd name="connsiteY4" fmla="*/ 170187 h 1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635" h="170187">
                <a:moveTo>
                  <a:pt x="0" y="170187"/>
                </a:moveTo>
                <a:lnTo>
                  <a:pt x="352879" y="0"/>
                </a:lnTo>
                <a:lnTo>
                  <a:pt x="1910120" y="3273"/>
                </a:lnTo>
                <a:cubicBezTo>
                  <a:pt x="1911292" y="58911"/>
                  <a:pt x="1912463" y="114549"/>
                  <a:pt x="1913635" y="170187"/>
                </a:cubicBezTo>
                <a:lnTo>
                  <a:pt x="0" y="170187"/>
                </a:lnTo>
                <a:close/>
              </a:path>
            </a:pathLst>
          </a:custGeom>
          <a:pattFill prst="pct70">
            <a:fgClr>
              <a:schemeClr val="accent4"/>
            </a:fgClr>
            <a:bgClr>
              <a:schemeClr val="bg1"/>
            </a:bgClr>
          </a:patt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Parallelogram 12"/>
          <p:cNvSpPr/>
          <p:nvPr/>
        </p:nvSpPr>
        <p:spPr>
          <a:xfrm>
            <a:off x="9680574" y="6524623"/>
            <a:ext cx="841376" cy="330201"/>
          </a:xfrm>
          <a:custGeom>
            <a:avLst/>
            <a:gdLst>
              <a:gd name="connsiteX0" fmla="*/ 0 w 812801"/>
              <a:gd name="connsiteY0" fmla="*/ 333376 h 333376"/>
              <a:gd name="connsiteX1" fmla="*/ 83344 w 812801"/>
              <a:gd name="connsiteY1" fmla="*/ 0 h 333376"/>
              <a:gd name="connsiteX2" fmla="*/ 812801 w 812801"/>
              <a:gd name="connsiteY2" fmla="*/ 0 h 333376"/>
              <a:gd name="connsiteX3" fmla="*/ 729457 w 812801"/>
              <a:gd name="connsiteY3" fmla="*/ 333376 h 333376"/>
              <a:gd name="connsiteX4" fmla="*/ 0 w 812801"/>
              <a:gd name="connsiteY4" fmla="*/ 333376 h 333376"/>
              <a:gd name="connsiteX0" fmla="*/ 0 w 1111251"/>
              <a:gd name="connsiteY0" fmla="*/ 330201 h 333376"/>
              <a:gd name="connsiteX1" fmla="*/ 381794 w 1111251"/>
              <a:gd name="connsiteY1" fmla="*/ 0 h 333376"/>
              <a:gd name="connsiteX2" fmla="*/ 1111251 w 1111251"/>
              <a:gd name="connsiteY2" fmla="*/ 0 h 333376"/>
              <a:gd name="connsiteX3" fmla="*/ 1027907 w 1111251"/>
              <a:gd name="connsiteY3" fmla="*/ 333376 h 333376"/>
              <a:gd name="connsiteX4" fmla="*/ 0 w 1111251"/>
              <a:gd name="connsiteY4" fmla="*/ 330201 h 333376"/>
              <a:gd name="connsiteX0" fmla="*/ 0 w 1111251"/>
              <a:gd name="connsiteY0" fmla="*/ 330201 h 330201"/>
              <a:gd name="connsiteX1" fmla="*/ 381794 w 1111251"/>
              <a:gd name="connsiteY1" fmla="*/ 0 h 330201"/>
              <a:gd name="connsiteX2" fmla="*/ 1111251 w 1111251"/>
              <a:gd name="connsiteY2" fmla="*/ 0 h 330201"/>
              <a:gd name="connsiteX3" fmla="*/ 805657 w 1111251"/>
              <a:gd name="connsiteY3" fmla="*/ 320676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815976"/>
              <a:gd name="connsiteY0" fmla="*/ 330201 h 330201"/>
              <a:gd name="connsiteX1" fmla="*/ 381794 w 815976"/>
              <a:gd name="connsiteY1" fmla="*/ 0 h 330201"/>
              <a:gd name="connsiteX2" fmla="*/ 815976 w 815976"/>
              <a:gd name="connsiteY2" fmla="*/ 0 h 330201"/>
              <a:gd name="connsiteX3" fmla="*/ 450057 w 815976"/>
              <a:gd name="connsiteY3" fmla="*/ 330201 h 330201"/>
              <a:gd name="connsiteX4" fmla="*/ 0 w 815976"/>
              <a:gd name="connsiteY4" fmla="*/ 330201 h 330201"/>
              <a:gd name="connsiteX0" fmla="*/ 0 w 841376"/>
              <a:gd name="connsiteY0" fmla="*/ 330201 h 330201"/>
              <a:gd name="connsiteX1" fmla="*/ 381794 w 841376"/>
              <a:gd name="connsiteY1" fmla="*/ 0 h 330201"/>
              <a:gd name="connsiteX2" fmla="*/ 841376 w 841376"/>
              <a:gd name="connsiteY2" fmla="*/ 0 h 330201"/>
              <a:gd name="connsiteX3" fmla="*/ 450057 w 841376"/>
              <a:gd name="connsiteY3" fmla="*/ 330201 h 330201"/>
              <a:gd name="connsiteX4" fmla="*/ 0 w 841376"/>
              <a:gd name="connsiteY4" fmla="*/ 330201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76" h="330201">
                <a:moveTo>
                  <a:pt x="0" y="330201"/>
                </a:moveTo>
                <a:lnTo>
                  <a:pt x="381794" y="0"/>
                </a:lnTo>
                <a:lnTo>
                  <a:pt x="841376" y="0"/>
                </a:lnTo>
                <a:lnTo>
                  <a:pt x="450057" y="330201"/>
                </a:lnTo>
                <a:lnTo>
                  <a:pt x="0" y="330201"/>
                </a:lnTo>
                <a:close/>
              </a:path>
            </a:pathLst>
          </a:custGeom>
          <a:pattFill prst="pct70">
            <a:fgClr>
              <a:schemeClr val="accent5">
                <a:lumMod val="50000"/>
              </a:schemeClr>
            </a:fgClr>
            <a:bgClr>
              <a:schemeClr val="bg1"/>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A987B35D-F68B-4006-AC19-5A526609671C}"/>
              </a:ext>
            </a:extLst>
          </p:cNvPr>
          <p:cNvSpPr>
            <a:spLocks noGrp="1"/>
          </p:cNvSpPr>
          <p:nvPr>
            <p:ph type="sldNum" sz="quarter" idx="12"/>
          </p:nvPr>
        </p:nvSpPr>
        <p:spPr>
          <a:xfrm>
            <a:off x="9448800" y="6484141"/>
            <a:ext cx="2743200" cy="365125"/>
          </a:xfrm>
        </p:spPr>
        <p:txBody>
          <a:bodyPr anchor="ctr"/>
          <a:lstStyle/>
          <a:p>
            <a:fld id="{87102F09-8F7D-4EC1-9AE5-82CA77F49212}" type="slidenum">
              <a:rPr lang="en-ZA" b="1" smtClean="0">
                <a:solidFill>
                  <a:schemeClr val="tx1"/>
                </a:solidFill>
              </a:rPr>
              <a:t>3</a:t>
            </a:fld>
            <a:endParaRPr lang="en-ZA" b="1">
              <a:solidFill>
                <a:schemeClr val="tx1"/>
              </a:solidFill>
            </a:endParaRPr>
          </a:p>
        </p:txBody>
      </p:sp>
      <p:pic>
        <p:nvPicPr>
          <p:cNvPr id="50" name="Picture 2" descr="Image result for objectives">
            <a:extLst>
              <a:ext uri="{FF2B5EF4-FFF2-40B4-BE49-F238E27FC236}">
                <a16:creationId xmlns:a16="http://schemas.microsoft.com/office/drawing/2014/main" id="{893AA219-9750-4B89-AD79-74D3605ABB7D}"/>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20925" y="846295"/>
            <a:ext cx="9871076" cy="5672770"/>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a:extLst>
              <a:ext uri="{FF2B5EF4-FFF2-40B4-BE49-F238E27FC236}">
                <a16:creationId xmlns:a16="http://schemas.microsoft.com/office/drawing/2014/main" id="{E2DCAE28-6A96-409F-8C07-AE734FD7566E}"/>
              </a:ext>
            </a:extLst>
          </p:cNvPr>
          <p:cNvSpPr/>
          <p:nvPr/>
        </p:nvSpPr>
        <p:spPr>
          <a:xfrm>
            <a:off x="30143" y="846293"/>
            <a:ext cx="12161856" cy="5664041"/>
          </a:xfrm>
          <a:prstGeom prst="rect">
            <a:avLst/>
          </a:prstGeom>
          <a:gradFill flip="none" rotWithShape="1">
            <a:gsLst>
              <a:gs pos="15000">
                <a:schemeClr val="bg1"/>
              </a:gs>
              <a:gs pos="74000">
                <a:schemeClr val="bg1">
                  <a:alpha val="79000"/>
                </a:schemeClr>
              </a:gs>
              <a:gs pos="100000">
                <a:schemeClr val="bg1">
                  <a:alpha val="62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a:solidFill>
                <a:schemeClr val="bg1"/>
              </a:solidFill>
              <a:latin typeface="+mj-lt"/>
            </a:endParaRPr>
          </a:p>
        </p:txBody>
      </p:sp>
      <p:sp>
        <p:nvSpPr>
          <p:cNvPr id="6" name="TextBox 5">
            <a:extLst>
              <a:ext uri="{FF2B5EF4-FFF2-40B4-BE49-F238E27FC236}">
                <a16:creationId xmlns:a16="http://schemas.microsoft.com/office/drawing/2014/main" id="{BF050804-8493-4331-A3A9-B798516D548C}"/>
              </a:ext>
            </a:extLst>
          </p:cNvPr>
          <p:cNvSpPr txBox="1"/>
          <p:nvPr/>
        </p:nvSpPr>
        <p:spPr>
          <a:xfrm>
            <a:off x="463827" y="904659"/>
            <a:ext cx="11542644" cy="923330"/>
          </a:xfrm>
          <a:prstGeom prst="rect">
            <a:avLst/>
          </a:prstGeom>
          <a:noFill/>
        </p:spPr>
        <p:txBody>
          <a:bodyPr wrap="square" rtlCol="0">
            <a:spAutoFit/>
          </a:bodyPr>
          <a:lstStyle/>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ZA"/>
          </a:p>
        </p:txBody>
      </p:sp>
      <p:sp>
        <p:nvSpPr>
          <p:cNvPr id="2" name="object 5">
            <a:extLst>
              <a:ext uri="{FF2B5EF4-FFF2-40B4-BE49-F238E27FC236}">
                <a16:creationId xmlns:a16="http://schemas.microsoft.com/office/drawing/2014/main" id="{638BCC94-E045-43BF-A0DB-5850F4D0A8D4}"/>
              </a:ext>
            </a:extLst>
          </p:cNvPr>
          <p:cNvSpPr txBox="1"/>
          <p:nvPr/>
        </p:nvSpPr>
        <p:spPr>
          <a:xfrm>
            <a:off x="193038" y="1035430"/>
            <a:ext cx="8112761" cy="695062"/>
          </a:xfrm>
          <a:prstGeom prst="rect">
            <a:avLst/>
          </a:prstGeom>
        </p:spPr>
        <p:txBody>
          <a:bodyPr vert="horz" wrap="square" lIns="0" tIns="0" rIns="0" bIns="0" rtlCol="0">
            <a:spAutoFit/>
          </a:bodyPr>
          <a:lstStyle/>
          <a:p>
            <a:pPr marL="283845" indent="-271145">
              <a:buFont typeface="Wingdings"/>
              <a:buChar char=""/>
              <a:tabLst>
                <a:tab pos="284163" algn="l"/>
                <a:tab pos="2782888" algn="l"/>
              </a:tabLst>
            </a:pPr>
            <a:r>
              <a:rPr b="1" spc="-5">
                <a:solidFill>
                  <a:srgbClr val="212A35"/>
                </a:solidFill>
                <a:latin typeface="Arial"/>
                <a:cs typeface="Arial"/>
              </a:rPr>
              <a:t>Established:	</a:t>
            </a:r>
            <a:r>
              <a:rPr spc="-10">
                <a:solidFill>
                  <a:srgbClr val="212A35"/>
                </a:solidFill>
                <a:latin typeface="Arial"/>
                <a:cs typeface="Arial"/>
              </a:rPr>
              <a:t>1996</a:t>
            </a:r>
            <a:endParaRPr>
              <a:solidFill>
                <a:prstClr val="black"/>
              </a:solidFill>
              <a:latin typeface="Arial"/>
              <a:cs typeface="Arial"/>
            </a:endParaRPr>
          </a:p>
          <a:p>
            <a:pPr marL="283845" indent="-271145">
              <a:spcBef>
                <a:spcPts val="1080"/>
              </a:spcBef>
              <a:buFont typeface="Wingdings"/>
              <a:buChar char=""/>
              <a:tabLst>
                <a:tab pos="284480" algn="l"/>
              </a:tabLst>
            </a:pPr>
            <a:r>
              <a:rPr b="1" spc="-40">
                <a:solidFill>
                  <a:srgbClr val="212A35"/>
                </a:solidFill>
                <a:latin typeface="Arial"/>
                <a:cs typeface="Arial"/>
              </a:rPr>
              <a:t>Type </a:t>
            </a:r>
            <a:r>
              <a:rPr b="1">
                <a:solidFill>
                  <a:srgbClr val="212A35"/>
                </a:solidFill>
                <a:latin typeface="Arial"/>
                <a:cs typeface="Arial"/>
              </a:rPr>
              <a:t>of </a:t>
            </a:r>
            <a:r>
              <a:rPr b="1" spc="-5">
                <a:solidFill>
                  <a:srgbClr val="212A35"/>
                </a:solidFill>
                <a:latin typeface="Arial"/>
                <a:cs typeface="Arial"/>
              </a:rPr>
              <a:t>Organisation: </a:t>
            </a:r>
            <a:r>
              <a:rPr lang="en-ZA" b="1" spc="-5">
                <a:solidFill>
                  <a:srgbClr val="212A35"/>
                </a:solidFill>
                <a:latin typeface="Arial"/>
                <a:cs typeface="Arial"/>
              </a:rPr>
              <a:t> </a:t>
            </a:r>
            <a:r>
              <a:rPr b="1" spc="-5">
                <a:solidFill>
                  <a:srgbClr val="212A35"/>
                </a:solidFill>
                <a:latin typeface="Arial"/>
                <a:cs typeface="Arial"/>
              </a:rPr>
              <a:t> </a:t>
            </a:r>
            <a:r>
              <a:rPr spc="-5">
                <a:solidFill>
                  <a:srgbClr val="212A35"/>
                </a:solidFill>
                <a:latin typeface="Arial"/>
                <a:cs typeface="Arial"/>
              </a:rPr>
              <a:t>Development Finance Institution</a:t>
            </a:r>
            <a:r>
              <a:rPr spc="145">
                <a:solidFill>
                  <a:srgbClr val="212A35"/>
                </a:solidFill>
                <a:latin typeface="Arial"/>
                <a:cs typeface="Arial"/>
              </a:rPr>
              <a:t> </a:t>
            </a:r>
            <a:r>
              <a:rPr>
                <a:solidFill>
                  <a:srgbClr val="212A35"/>
                </a:solidFill>
                <a:latin typeface="Arial"/>
                <a:cs typeface="Arial"/>
              </a:rPr>
              <a:t>(DFI)</a:t>
            </a:r>
            <a:endParaRPr>
              <a:solidFill>
                <a:prstClr val="black"/>
              </a:solidFill>
              <a:latin typeface="Arial"/>
              <a:cs typeface="Arial"/>
            </a:endParaRPr>
          </a:p>
        </p:txBody>
      </p:sp>
      <p:sp>
        <p:nvSpPr>
          <p:cNvPr id="4" name="object 6">
            <a:extLst>
              <a:ext uri="{FF2B5EF4-FFF2-40B4-BE49-F238E27FC236}">
                <a16:creationId xmlns:a16="http://schemas.microsoft.com/office/drawing/2014/main" id="{FC017D2E-BE07-4D8E-9351-6ABEBD44C5F3}"/>
              </a:ext>
            </a:extLst>
          </p:cNvPr>
          <p:cNvSpPr txBox="1"/>
          <p:nvPr/>
        </p:nvSpPr>
        <p:spPr>
          <a:xfrm>
            <a:off x="193039" y="1858645"/>
            <a:ext cx="2035810" cy="1949252"/>
          </a:xfrm>
          <a:prstGeom prst="rect">
            <a:avLst/>
          </a:prstGeom>
        </p:spPr>
        <p:txBody>
          <a:bodyPr vert="horz" wrap="square" lIns="0" tIns="0" rIns="0" bIns="0" rtlCol="0">
            <a:spAutoFit/>
          </a:bodyPr>
          <a:lstStyle/>
          <a:p>
            <a:pPr marL="283845" indent="-271145">
              <a:buFont typeface="Wingdings"/>
              <a:buChar char=""/>
              <a:tabLst>
                <a:tab pos="284480" algn="l"/>
              </a:tabLst>
            </a:pPr>
            <a:r>
              <a:rPr b="1">
                <a:solidFill>
                  <a:srgbClr val="212A35"/>
                </a:solidFill>
                <a:latin typeface="Arial"/>
                <a:cs typeface="Arial"/>
              </a:rPr>
              <a:t>Ownership:</a:t>
            </a:r>
            <a:endParaRPr>
              <a:solidFill>
                <a:prstClr val="black"/>
              </a:solidFill>
              <a:latin typeface="Arial"/>
              <a:cs typeface="Arial"/>
            </a:endParaRPr>
          </a:p>
          <a:p>
            <a:pPr marL="283845" indent="-271145">
              <a:spcBef>
                <a:spcPts val="1080"/>
              </a:spcBef>
              <a:buFont typeface="Wingdings"/>
              <a:buChar char=""/>
              <a:tabLst>
                <a:tab pos="284480" algn="l"/>
              </a:tabLst>
            </a:pPr>
            <a:r>
              <a:rPr b="1" spc="-30">
                <a:solidFill>
                  <a:srgbClr val="212A35"/>
                </a:solidFill>
                <a:latin typeface="Arial"/>
                <a:cs typeface="Arial"/>
              </a:rPr>
              <a:t>Total</a:t>
            </a:r>
            <a:r>
              <a:rPr b="1" spc="-160">
                <a:solidFill>
                  <a:srgbClr val="212A35"/>
                </a:solidFill>
                <a:latin typeface="Arial"/>
                <a:cs typeface="Arial"/>
              </a:rPr>
              <a:t> </a:t>
            </a:r>
            <a:r>
              <a:rPr b="1" spc="-10">
                <a:solidFill>
                  <a:srgbClr val="212A35"/>
                </a:solidFill>
                <a:latin typeface="Arial"/>
                <a:cs typeface="Arial"/>
              </a:rPr>
              <a:t>Assets:</a:t>
            </a:r>
            <a:endParaRPr>
              <a:solidFill>
                <a:prstClr val="black"/>
              </a:solidFill>
              <a:latin typeface="Arial"/>
              <a:cs typeface="Arial"/>
            </a:endParaRPr>
          </a:p>
          <a:p>
            <a:pPr marL="283845" indent="-271145">
              <a:spcBef>
                <a:spcPts val="1080"/>
              </a:spcBef>
              <a:buFont typeface="Wingdings"/>
              <a:buChar char=""/>
              <a:tabLst>
                <a:tab pos="284480" algn="l"/>
              </a:tabLst>
            </a:pPr>
            <a:r>
              <a:rPr b="1" spc="-30">
                <a:solidFill>
                  <a:srgbClr val="212A35"/>
                </a:solidFill>
                <a:latin typeface="Arial"/>
                <a:cs typeface="Arial"/>
              </a:rPr>
              <a:t>Total</a:t>
            </a:r>
            <a:r>
              <a:rPr b="1" spc="-80">
                <a:solidFill>
                  <a:srgbClr val="212A35"/>
                </a:solidFill>
                <a:latin typeface="Arial"/>
                <a:cs typeface="Arial"/>
              </a:rPr>
              <a:t> </a:t>
            </a:r>
            <a:r>
              <a:rPr b="1">
                <a:solidFill>
                  <a:srgbClr val="212A35"/>
                </a:solidFill>
                <a:latin typeface="Arial"/>
                <a:cs typeface="Arial"/>
              </a:rPr>
              <a:t>liabilities:</a:t>
            </a:r>
            <a:endParaRPr>
              <a:solidFill>
                <a:prstClr val="black"/>
              </a:solidFill>
              <a:latin typeface="Arial"/>
              <a:cs typeface="Arial"/>
            </a:endParaRPr>
          </a:p>
          <a:p>
            <a:pPr marL="283845" indent="-271145">
              <a:spcBef>
                <a:spcPts val="1080"/>
              </a:spcBef>
              <a:buFont typeface="Wingdings"/>
              <a:buChar char=""/>
              <a:tabLst>
                <a:tab pos="284480" algn="l"/>
              </a:tabLst>
            </a:pPr>
            <a:r>
              <a:rPr b="1">
                <a:solidFill>
                  <a:srgbClr val="212A35"/>
                </a:solidFill>
                <a:latin typeface="Arial"/>
                <a:cs typeface="Arial"/>
              </a:rPr>
              <a:t>Funding</a:t>
            </a:r>
            <a:r>
              <a:rPr b="1" spc="-114">
                <a:solidFill>
                  <a:srgbClr val="212A35"/>
                </a:solidFill>
                <a:latin typeface="Arial"/>
                <a:cs typeface="Arial"/>
              </a:rPr>
              <a:t> </a:t>
            </a:r>
            <a:r>
              <a:rPr b="1" spc="-5">
                <a:solidFill>
                  <a:srgbClr val="212A35"/>
                </a:solidFill>
                <a:latin typeface="Arial"/>
                <a:cs typeface="Arial"/>
              </a:rPr>
              <a:t>Status:</a:t>
            </a:r>
            <a:endParaRPr>
              <a:solidFill>
                <a:prstClr val="black"/>
              </a:solidFill>
              <a:latin typeface="Arial"/>
              <a:cs typeface="Arial"/>
            </a:endParaRPr>
          </a:p>
          <a:p>
            <a:pPr marL="283845" indent="-271145">
              <a:spcBef>
                <a:spcPts val="1075"/>
              </a:spcBef>
              <a:buFont typeface="Wingdings"/>
              <a:buChar char=""/>
              <a:tabLst>
                <a:tab pos="284480" algn="l"/>
              </a:tabLst>
            </a:pPr>
            <a:r>
              <a:rPr lang="en-ZA" b="1" spc="-5">
                <a:solidFill>
                  <a:srgbClr val="212A35"/>
                </a:solidFill>
                <a:latin typeface="Arial"/>
                <a:cs typeface="Arial"/>
              </a:rPr>
              <a:t>Vision</a:t>
            </a:r>
            <a:r>
              <a:rPr b="1" spc="-5">
                <a:solidFill>
                  <a:srgbClr val="212A35"/>
                </a:solidFill>
                <a:latin typeface="Arial"/>
                <a:cs typeface="Arial"/>
              </a:rPr>
              <a:t>:</a:t>
            </a:r>
            <a:endParaRPr>
              <a:solidFill>
                <a:prstClr val="black"/>
              </a:solidFill>
              <a:latin typeface="Arial"/>
              <a:cs typeface="Arial"/>
            </a:endParaRPr>
          </a:p>
        </p:txBody>
      </p:sp>
      <p:sp>
        <p:nvSpPr>
          <p:cNvPr id="28" name="object 7">
            <a:extLst>
              <a:ext uri="{FF2B5EF4-FFF2-40B4-BE49-F238E27FC236}">
                <a16:creationId xmlns:a16="http://schemas.microsoft.com/office/drawing/2014/main" id="{D0E93829-98FB-4885-B92C-90B1B15F85D2}"/>
              </a:ext>
            </a:extLst>
          </p:cNvPr>
          <p:cNvSpPr txBox="1">
            <a:spLocks/>
          </p:cNvSpPr>
          <p:nvPr/>
        </p:nvSpPr>
        <p:spPr>
          <a:xfrm>
            <a:off x="2936875" y="1721485"/>
            <a:ext cx="5733415" cy="2662267"/>
          </a:xfrm>
          <a:prstGeom prst="rect">
            <a:avLst/>
          </a:prstGeom>
        </p:spPr>
        <p:txBody>
          <a:bodyPr vert="horz" wrap="square" lIns="0" tIns="0" rIns="0" bIns="0" rtlCol="0">
            <a:spAutoFit/>
          </a:bodyPr>
          <a:lstStyle>
            <a:lvl1pPr marL="0">
              <a:defRPr sz="1800" b="0" i="0">
                <a:solidFill>
                  <a:srgbClr val="212A35"/>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1033780" lvl="0" indent="0" defTabSz="914400" eaLnBrk="1" fontAlgn="auto" latinLnBrk="0" hangingPunct="1">
              <a:lnSpc>
                <a:spcPct val="150000"/>
              </a:lnSpc>
              <a:spcBef>
                <a:spcPts val="0"/>
              </a:spcBef>
              <a:spcAft>
                <a:spcPts val="0"/>
              </a:spcAft>
              <a:buClrTx/>
              <a:buSzTx/>
              <a:buFontTx/>
              <a:buNone/>
              <a:tabLst/>
              <a:defRPr/>
            </a:pPr>
            <a:r>
              <a:rPr kumimoji="0" lang="en-GB" sz="1800" b="0" i="0" u="none" strike="noStrike" kern="0" cap="none" spc="0" normalizeH="0" baseline="0" noProof="0">
                <a:ln>
                  <a:noFill/>
                </a:ln>
                <a:solidFill>
                  <a:srgbClr val="212A35"/>
                </a:solidFill>
                <a:effectLst/>
                <a:uLnTx/>
                <a:uFillTx/>
                <a:latin typeface="Arial"/>
                <a:ea typeface="+mn-ea"/>
                <a:cs typeface="Arial"/>
              </a:rPr>
              <a:t>State </a:t>
            </a:r>
            <a:r>
              <a:rPr kumimoji="0" lang="en-GB" sz="1800" b="0" i="0" u="none" strike="noStrike" kern="0" cap="none" spc="-15" normalizeH="0" baseline="0" noProof="0">
                <a:ln>
                  <a:noFill/>
                </a:ln>
                <a:solidFill>
                  <a:srgbClr val="212A35"/>
                </a:solidFill>
                <a:effectLst/>
                <a:uLnTx/>
                <a:uFillTx/>
                <a:latin typeface="Arial"/>
                <a:ea typeface="+mn-ea"/>
                <a:cs typeface="Arial"/>
              </a:rPr>
              <a:t>Owned </a:t>
            </a:r>
            <a:r>
              <a:rPr kumimoji="0" lang="en-GB" sz="1800" b="0" i="0" u="none" strike="noStrike" kern="0" cap="none" spc="-25" normalizeH="0" baseline="0" noProof="0">
                <a:ln>
                  <a:noFill/>
                </a:ln>
                <a:solidFill>
                  <a:srgbClr val="212A35"/>
                </a:solidFill>
                <a:effectLst/>
                <a:uLnTx/>
                <a:uFillTx/>
                <a:latin typeface="Arial"/>
                <a:ea typeface="+mn-ea"/>
                <a:cs typeface="Arial"/>
              </a:rPr>
              <a:t>Company, </a:t>
            </a:r>
            <a:r>
              <a:rPr kumimoji="0" lang="en-GB" sz="1800" b="0" i="0" u="none" strike="noStrike" kern="0" cap="none" spc="-5" normalizeH="0" baseline="0" noProof="0">
                <a:ln>
                  <a:noFill/>
                </a:ln>
                <a:solidFill>
                  <a:srgbClr val="212A35"/>
                </a:solidFill>
                <a:effectLst/>
                <a:uLnTx/>
                <a:uFillTx/>
                <a:latin typeface="Arial"/>
                <a:ea typeface="+mn-ea"/>
                <a:cs typeface="Arial"/>
              </a:rPr>
              <a:t>100% </a:t>
            </a:r>
            <a:r>
              <a:rPr kumimoji="0" lang="en-GB" sz="1800" b="0" i="0" u="none" strike="noStrike" kern="0" cap="none" spc="0" normalizeH="0" baseline="0" noProof="0">
                <a:ln>
                  <a:noFill/>
                </a:ln>
                <a:solidFill>
                  <a:srgbClr val="212A35"/>
                </a:solidFill>
                <a:effectLst/>
                <a:uLnTx/>
                <a:uFillTx/>
                <a:latin typeface="Arial"/>
                <a:ea typeface="+mn-ea"/>
                <a:cs typeface="Arial"/>
              </a:rPr>
              <a:t>SA </a:t>
            </a:r>
            <a:r>
              <a:rPr kumimoji="0" lang="en-GB" sz="1800" b="0" i="0" u="none" strike="noStrike" kern="0" cap="none" spc="-5" normalizeH="0" baseline="0" noProof="0">
                <a:ln>
                  <a:noFill/>
                </a:ln>
                <a:solidFill>
                  <a:srgbClr val="212A35"/>
                </a:solidFill>
                <a:effectLst/>
                <a:uLnTx/>
                <a:uFillTx/>
                <a:latin typeface="Arial"/>
                <a:ea typeface="+mn-ea"/>
                <a:cs typeface="Arial"/>
              </a:rPr>
              <a:t>government  R6,3 </a:t>
            </a:r>
            <a:r>
              <a:rPr lang="en-GB" kern="0" spc="-5"/>
              <a:t>B</a:t>
            </a:r>
            <a:r>
              <a:rPr kumimoji="0" lang="en-GB" sz="1800" b="0" i="0" u="none" strike="noStrike" kern="0" cap="none" spc="-5" normalizeH="0" baseline="0" noProof="0" err="1">
                <a:ln>
                  <a:noFill/>
                </a:ln>
                <a:solidFill>
                  <a:srgbClr val="212A35"/>
                </a:solidFill>
                <a:effectLst/>
                <a:uLnTx/>
                <a:uFillTx/>
                <a:latin typeface="Arial"/>
                <a:ea typeface="+mn-ea"/>
                <a:cs typeface="Arial"/>
              </a:rPr>
              <a:t>illion</a:t>
            </a:r>
            <a:r>
              <a:rPr kumimoji="0" lang="en-GB" sz="1800" b="0" i="0" u="none" strike="noStrike" kern="0" cap="none" spc="-5" normalizeH="0" baseline="0" noProof="0">
                <a:ln>
                  <a:noFill/>
                </a:ln>
                <a:solidFill>
                  <a:srgbClr val="212A35"/>
                </a:solidFill>
                <a:effectLst/>
                <a:uLnTx/>
                <a:uFillTx/>
                <a:latin typeface="Arial"/>
                <a:ea typeface="+mn-ea"/>
                <a:cs typeface="Arial"/>
              </a:rPr>
              <a:t> (31 March 2020 –</a:t>
            </a:r>
            <a:r>
              <a:rPr kumimoji="0" lang="en-GB" sz="1800" b="0" i="0" u="none" strike="noStrike" kern="0" cap="none" spc="5" normalizeH="0" baseline="0" noProof="0">
                <a:ln>
                  <a:noFill/>
                </a:ln>
                <a:solidFill>
                  <a:srgbClr val="212A35"/>
                </a:solidFill>
                <a:effectLst/>
                <a:uLnTx/>
                <a:uFillTx/>
                <a:latin typeface="Arial"/>
                <a:ea typeface="+mn-ea"/>
                <a:cs typeface="Arial"/>
              </a:rPr>
              <a:t> </a:t>
            </a:r>
            <a:r>
              <a:rPr kumimoji="0" lang="en-GB" sz="1800" b="0" i="0" u="none" strike="noStrike" kern="0" cap="none" spc="-5" normalizeH="0" baseline="0" noProof="0">
                <a:ln>
                  <a:noFill/>
                </a:ln>
                <a:solidFill>
                  <a:srgbClr val="212A35"/>
                </a:solidFill>
                <a:effectLst/>
                <a:uLnTx/>
                <a:uFillTx/>
                <a:latin typeface="Arial"/>
                <a:ea typeface="+mn-ea"/>
                <a:cs typeface="Arial"/>
              </a:rPr>
              <a:t>group)</a:t>
            </a:r>
          </a:p>
          <a:p>
            <a:pPr marL="12700" marR="2108200" lvl="0" indent="0" defTabSz="914400" eaLnBrk="1" fontAlgn="auto" latinLnBrk="0" hangingPunct="1">
              <a:lnSpc>
                <a:spcPts val="3240"/>
              </a:lnSpc>
              <a:spcBef>
                <a:spcPts val="285"/>
              </a:spcBef>
              <a:spcAft>
                <a:spcPts val="0"/>
              </a:spcAft>
              <a:buClrTx/>
              <a:buSzTx/>
              <a:buFontTx/>
              <a:buNone/>
              <a:tabLst/>
              <a:defRPr/>
            </a:pPr>
            <a:r>
              <a:rPr kumimoji="0" lang="en-GB" sz="1800" b="0" i="0" u="none" strike="noStrike" kern="0" cap="none" spc="-5" normalizeH="0" baseline="0" noProof="0">
                <a:ln>
                  <a:noFill/>
                </a:ln>
                <a:solidFill>
                  <a:srgbClr val="212A35"/>
                </a:solidFill>
                <a:effectLst/>
                <a:uLnTx/>
                <a:uFillTx/>
                <a:latin typeface="Arial"/>
                <a:ea typeface="+mn-ea"/>
                <a:cs typeface="Arial"/>
              </a:rPr>
              <a:t>R1,6 Billion (31 Mar </a:t>
            </a:r>
            <a:r>
              <a:rPr kumimoji="0" lang="en-GB" sz="1800" b="0" i="0" u="none" strike="noStrike" kern="0" cap="none" spc="-10" normalizeH="0" baseline="0" noProof="0">
                <a:ln>
                  <a:noFill/>
                </a:ln>
                <a:solidFill>
                  <a:srgbClr val="212A35"/>
                </a:solidFill>
                <a:effectLst/>
                <a:uLnTx/>
                <a:uFillTx/>
                <a:latin typeface="Arial"/>
                <a:ea typeface="+mn-ea"/>
                <a:cs typeface="Arial"/>
              </a:rPr>
              <a:t>2020 </a:t>
            </a:r>
            <a:r>
              <a:rPr kumimoji="0" lang="en-GB" sz="1800" b="0" i="0" u="none" strike="noStrike" kern="0" cap="none" spc="-5" normalizeH="0" baseline="0" noProof="0">
                <a:ln>
                  <a:noFill/>
                </a:ln>
                <a:solidFill>
                  <a:srgbClr val="212A35"/>
                </a:solidFill>
                <a:effectLst/>
                <a:uLnTx/>
                <a:uFillTx/>
                <a:latin typeface="Arial"/>
                <a:ea typeface="+mn-ea"/>
                <a:cs typeface="Arial"/>
              </a:rPr>
              <a:t>– group)  Self</a:t>
            </a:r>
            <a:r>
              <a:rPr kumimoji="0" lang="en-GB" sz="1800" b="0" i="0" u="none" strike="noStrike" kern="0" cap="none" spc="-65" normalizeH="0" baseline="0" noProof="0">
                <a:ln>
                  <a:noFill/>
                </a:ln>
                <a:solidFill>
                  <a:srgbClr val="212A35"/>
                </a:solidFill>
                <a:effectLst/>
                <a:uLnTx/>
                <a:uFillTx/>
                <a:latin typeface="Arial"/>
                <a:ea typeface="+mn-ea"/>
                <a:cs typeface="Arial"/>
              </a:rPr>
              <a:t> </a:t>
            </a:r>
            <a:r>
              <a:rPr kumimoji="0" lang="en-GB" sz="1800" b="0" i="0" u="none" strike="noStrike" kern="0" cap="none" spc="-5" normalizeH="0" baseline="0" noProof="0">
                <a:ln>
                  <a:noFill/>
                </a:ln>
                <a:solidFill>
                  <a:srgbClr val="212A35"/>
                </a:solidFill>
                <a:effectLst/>
                <a:uLnTx/>
                <a:uFillTx/>
                <a:latin typeface="Arial"/>
                <a:ea typeface="+mn-ea"/>
                <a:cs typeface="Arial"/>
              </a:rPr>
              <a:t>sustaining</a:t>
            </a:r>
          </a:p>
          <a:p>
            <a:pPr marL="12700" marR="0" lvl="0" indent="0" defTabSz="914400" eaLnBrk="1" fontAlgn="auto" latinLnBrk="0" hangingPunct="1">
              <a:lnSpc>
                <a:spcPct val="100000"/>
              </a:lnSpc>
              <a:spcBef>
                <a:spcPts val="1080"/>
              </a:spcBef>
              <a:spcAft>
                <a:spcPts val="0"/>
              </a:spcAft>
              <a:buClrTx/>
              <a:buSzTx/>
              <a:buFontTx/>
              <a:buNone/>
              <a:tabLst/>
              <a:defRPr/>
            </a:pPr>
            <a:r>
              <a:rPr lang="en-GB" sz="1800">
                <a:effectLst/>
                <a:latin typeface="Arial" panose="020B0604020202020204" pitchFamily="34" charset="0"/>
                <a:ea typeface="MS Mincho" panose="02020609040205080304" pitchFamily="49" charset="-128"/>
              </a:rPr>
              <a:t>Serving the households evolving needs of access and affordability to adequate housing, in support of developing quality living environment</a:t>
            </a:r>
            <a:endParaRPr kumimoji="0" lang="en-GB" sz="1800" b="0" i="0" u="none" strike="noStrike" kern="0" cap="none" spc="-10" normalizeH="0" baseline="0" noProof="0">
              <a:ln>
                <a:noFill/>
              </a:ln>
              <a:solidFill>
                <a:srgbClr val="212A35"/>
              </a:solidFill>
              <a:effectLst/>
              <a:uLnTx/>
              <a:uFillTx/>
              <a:latin typeface="Arial"/>
              <a:ea typeface="+mn-ea"/>
              <a:cs typeface="Arial"/>
            </a:endParaRPr>
          </a:p>
        </p:txBody>
      </p:sp>
      <p:sp>
        <p:nvSpPr>
          <p:cNvPr id="9" name="object 8">
            <a:extLst>
              <a:ext uri="{FF2B5EF4-FFF2-40B4-BE49-F238E27FC236}">
                <a16:creationId xmlns:a16="http://schemas.microsoft.com/office/drawing/2014/main" id="{E0D95E79-3CDD-47D5-A88D-46343C0ADFF4}"/>
              </a:ext>
            </a:extLst>
          </p:cNvPr>
          <p:cNvSpPr txBox="1"/>
          <p:nvPr/>
        </p:nvSpPr>
        <p:spPr>
          <a:xfrm>
            <a:off x="193039" y="4739640"/>
            <a:ext cx="4396214" cy="695062"/>
          </a:xfrm>
          <a:prstGeom prst="rect">
            <a:avLst/>
          </a:prstGeom>
        </p:spPr>
        <p:txBody>
          <a:bodyPr vert="horz" wrap="square" lIns="0" tIns="0" rIns="0" bIns="0" rtlCol="0">
            <a:spAutoFit/>
          </a:bodyPr>
          <a:lstStyle/>
          <a:p>
            <a:pPr marL="283845" indent="-271145">
              <a:buFont typeface="Wingdings"/>
              <a:buChar char=""/>
              <a:tabLst>
                <a:tab pos="284163" algn="l"/>
                <a:tab pos="2782888" algn="l"/>
              </a:tabLst>
            </a:pPr>
            <a:r>
              <a:rPr b="1">
                <a:solidFill>
                  <a:srgbClr val="212A35"/>
                </a:solidFill>
                <a:latin typeface="Arial"/>
                <a:cs typeface="Arial"/>
              </a:rPr>
              <a:t>Geographic</a:t>
            </a:r>
            <a:r>
              <a:rPr b="1" spc="-10">
                <a:solidFill>
                  <a:srgbClr val="212A35"/>
                </a:solidFill>
                <a:latin typeface="Arial"/>
                <a:cs typeface="Arial"/>
              </a:rPr>
              <a:t> </a:t>
            </a:r>
            <a:r>
              <a:rPr b="1" spc="-5">
                <a:solidFill>
                  <a:srgbClr val="212A35"/>
                </a:solidFill>
                <a:latin typeface="Arial"/>
                <a:cs typeface="Arial"/>
              </a:rPr>
              <a:t>activities:	</a:t>
            </a:r>
            <a:r>
              <a:rPr spc="-5">
                <a:solidFill>
                  <a:srgbClr val="212A35"/>
                </a:solidFill>
                <a:latin typeface="Arial"/>
                <a:cs typeface="Arial"/>
              </a:rPr>
              <a:t>National</a:t>
            </a:r>
            <a:endParaRPr>
              <a:solidFill>
                <a:prstClr val="black"/>
              </a:solidFill>
              <a:latin typeface="Arial"/>
              <a:cs typeface="Arial"/>
            </a:endParaRPr>
          </a:p>
          <a:p>
            <a:pPr marL="283845" indent="-271145">
              <a:spcBef>
                <a:spcPts val="1080"/>
              </a:spcBef>
              <a:buFont typeface="Wingdings"/>
              <a:buChar char=""/>
              <a:tabLst>
                <a:tab pos="284480" algn="l"/>
              </a:tabLst>
            </a:pPr>
            <a:r>
              <a:rPr b="1">
                <a:solidFill>
                  <a:srgbClr val="212A35"/>
                </a:solidFill>
                <a:latin typeface="Arial"/>
                <a:cs typeface="Arial"/>
              </a:rPr>
              <a:t>Number of </a:t>
            </a:r>
            <a:r>
              <a:rPr b="1" spc="-5">
                <a:solidFill>
                  <a:srgbClr val="212A35"/>
                </a:solidFill>
                <a:latin typeface="Arial"/>
                <a:cs typeface="Arial"/>
              </a:rPr>
              <a:t>Employees: </a:t>
            </a:r>
            <a:r>
              <a:rPr lang="en-ZA" spc="-5">
                <a:solidFill>
                  <a:srgbClr val="212A35"/>
                </a:solidFill>
                <a:latin typeface="Arial"/>
                <a:cs typeface="Arial"/>
              </a:rPr>
              <a:t>Company 119</a:t>
            </a:r>
            <a:endParaRPr>
              <a:solidFill>
                <a:prstClr val="black"/>
              </a:solidFill>
              <a:latin typeface="Arial"/>
              <a:cs typeface="Arial"/>
            </a:endParaRPr>
          </a:p>
        </p:txBody>
      </p:sp>
    </p:spTree>
    <p:extLst>
      <p:ext uri="{BB962C8B-B14F-4D97-AF65-F5344CB8AC3E}">
        <p14:creationId xmlns:p14="http://schemas.microsoft.com/office/powerpoint/2010/main" val="801979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 y="-3231"/>
            <a:ext cx="12192001" cy="805723"/>
          </a:xfrm>
          <a:prstGeom prst="rect">
            <a:avLst/>
          </a:prstGeom>
          <a:solidFill>
            <a:srgbClr val="00266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rtlCol="0" anchor="ctr">
            <a:noAutofit/>
            <a:scene3d>
              <a:camera prst="orthographicFront"/>
              <a:lightRig rig="soft" dir="t"/>
            </a:scene3d>
            <a:sp3d prstMaterial="softEdge">
              <a:bevelT w="25400" h="25400"/>
            </a:sp3d>
          </a:bodyPr>
          <a:lstStyle>
            <a:lvl1pPr algn="r" rtl="0" eaLnBrk="1" latinLnBrk="0" hangingPunct="1">
              <a:spcBef>
                <a:spcPct val="0"/>
              </a:spcBef>
              <a:buNone/>
              <a:defRPr kumimoji="0" sz="3200" b="1" kern="1200">
                <a:solidFill>
                  <a:srgbClr val="9A9B9C"/>
                </a:solidFill>
                <a:effectLst>
                  <a:outerShdw blurRad="31750" dist="25400" dir="5400000" algn="tl" rotWithShape="0">
                    <a:srgbClr val="000000">
                      <a:alpha val="25000"/>
                    </a:srgbClr>
                  </a:outerShdw>
                </a:effectLst>
                <a:latin typeface="+mn-lt"/>
                <a:ea typeface="+mj-ea"/>
                <a:cs typeface="+mj-cs"/>
              </a:defRPr>
            </a:lvl1pPr>
            <a:lvl2pPr>
              <a:defRPr/>
            </a:lvl2pPr>
            <a:lvl3pPr>
              <a:defRPr/>
            </a:lvl3pPr>
            <a:lvl4pPr>
              <a:defRPr/>
            </a:lvl4pPr>
            <a:lvl5pPr>
              <a:defRPr/>
            </a:lvl5pPr>
            <a:lvl6pPr>
              <a:defRPr/>
            </a:lvl6pPr>
            <a:lvl7pPr>
              <a:defRPr/>
            </a:lvl7pPr>
            <a:lvl8pPr>
              <a:defRPr/>
            </a:lvl8pPr>
            <a:lvl9pPr>
              <a:defRPr/>
            </a:lvl9pPr>
            <a:extLst/>
          </a:lstStyle>
          <a:p>
            <a:pPr marL="354013" indent="7938" algn="ctr"/>
            <a:r>
              <a:rPr lang="en-GB" sz="4000" kern="0">
                <a:solidFill>
                  <a:prstClr val="white"/>
                </a:solidFill>
                <a:latin typeface="Arial" panose="020B0604020202020204" pitchFamily="34" charset="0"/>
                <a:cs typeface="Arial" panose="020B0604020202020204" pitchFamily="34" charset="0"/>
              </a:rPr>
              <a:t>About Us</a:t>
            </a:r>
          </a:p>
        </p:txBody>
      </p:sp>
      <p:sp>
        <p:nvSpPr>
          <p:cNvPr id="8" name="Parallelogram 7"/>
          <p:cNvSpPr/>
          <p:nvPr/>
        </p:nvSpPr>
        <p:spPr>
          <a:xfrm>
            <a:off x="-2" y="6519067"/>
            <a:ext cx="9871077" cy="335757"/>
          </a:xfrm>
          <a:custGeom>
            <a:avLst/>
            <a:gdLst>
              <a:gd name="connsiteX0" fmla="*/ 0 w 10188575"/>
              <a:gd name="connsiteY0" fmla="*/ 166915 h 166915"/>
              <a:gd name="connsiteX1" fmla="*/ 41729 w 10188575"/>
              <a:gd name="connsiteY1" fmla="*/ 0 h 166915"/>
              <a:gd name="connsiteX2" fmla="*/ 10188575 w 10188575"/>
              <a:gd name="connsiteY2" fmla="*/ 0 h 166915"/>
              <a:gd name="connsiteX3" fmla="*/ 10146846 w 10188575"/>
              <a:gd name="connsiteY3" fmla="*/ 166915 h 166915"/>
              <a:gd name="connsiteX4" fmla="*/ 0 w 10188575"/>
              <a:gd name="connsiteY4" fmla="*/ 166915 h 166915"/>
              <a:gd name="connsiteX0" fmla="*/ 17802 w 10146846"/>
              <a:gd name="connsiteY0" fmla="*/ 166915 h 166915"/>
              <a:gd name="connsiteX1" fmla="*/ 0 w 10146846"/>
              <a:gd name="connsiteY1" fmla="*/ 0 h 166915"/>
              <a:gd name="connsiteX2" fmla="*/ 10146846 w 10146846"/>
              <a:gd name="connsiteY2" fmla="*/ 0 h 166915"/>
              <a:gd name="connsiteX3" fmla="*/ 10105117 w 10146846"/>
              <a:gd name="connsiteY3" fmla="*/ 166915 h 166915"/>
              <a:gd name="connsiteX4" fmla="*/ 17802 w 10146846"/>
              <a:gd name="connsiteY4" fmla="*/ 166915 h 166915"/>
              <a:gd name="connsiteX0" fmla="*/ 3514 w 10132558"/>
              <a:gd name="connsiteY0" fmla="*/ 166915 h 166915"/>
              <a:gd name="connsiteX1" fmla="*/ 0 w 10132558"/>
              <a:gd name="connsiteY1" fmla="*/ 2381 h 166915"/>
              <a:gd name="connsiteX2" fmla="*/ 10132558 w 10132558"/>
              <a:gd name="connsiteY2" fmla="*/ 0 h 166915"/>
              <a:gd name="connsiteX3" fmla="*/ 10090829 w 10132558"/>
              <a:gd name="connsiteY3" fmla="*/ 166915 h 166915"/>
              <a:gd name="connsiteX4" fmla="*/ 3514 w 10132558"/>
              <a:gd name="connsiteY4" fmla="*/ 166915 h 166915"/>
              <a:gd name="connsiteX0" fmla="*/ 154 w 10129198"/>
              <a:gd name="connsiteY0" fmla="*/ 166915 h 166915"/>
              <a:gd name="connsiteX1" fmla="*/ 3784 w 10129198"/>
              <a:gd name="connsiteY1" fmla="*/ 0 h 166915"/>
              <a:gd name="connsiteX2" fmla="*/ 10129198 w 10129198"/>
              <a:gd name="connsiteY2" fmla="*/ 0 h 166915"/>
              <a:gd name="connsiteX3" fmla="*/ 10087469 w 10129198"/>
              <a:gd name="connsiteY3" fmla="*/ 166915 h 166915"/>
              <a:gd name="connsiteX4" fmla="*/ 154 w 10129198"/>
              <a:gd name="connsiteY4" fmla="*/ 166915 h 166915"/>
              <a:gd name="connsiteX0" fmla="*/ 239 w 10126902"/>
              <a:gd name="connsiteY0" fmla="*/ 169296 h 169296"/>
              <a:gd name="connsiteX1" fmla="*/ 1488 w 10126902"/>
              <a:gd name="connsiteY1" fmla="*/ 0 h 169296"/>
              <a:gd name="connsiteX2" fmla="*/ 10126902 w 10126902"/>
              <a:gd name="connsiteY2" fmla="*/ 0 h 169296"/>
              <a:gd name="connsiteX3" fmla="*/ 10085173 w 10126902"/>
              <a:gd name="connsiteY3" fmla="*/ 166915 h 169296"/>
              <a:gd name="connsiteX4" fmla="*/ 239 w 10126902"/>
              <a:gd name="connsiteY4" fmla="*/ 169296 h 169296"/>
              <a:gd name="connsiteX0" fmla="*/ 239 w 10425352"/>
              <a:gd name="connsiteY0" fmla="*/ 175887 h 175887"/>
              <a:gd name="connsiteX1" fmla="*/ 1488 w 10425352"/>
              <a:gd name="connsiteY1" fmla="*/ 6591 h 175887"/>
              <a:gd name="connsiteX2" fmla="*/ 10425352 w 10425352"/>
              <a:gd name="connsiteY2" fmla="*/ 0 h 175887"/>
              <a:gd name="connsiteX3" fmla="*/ 10085173 w 10425352"/>
              <a:gd name="connsiteY3" fmla="*/ 173506 h 175887"/>
              <a:gd name="connsiteX4" fmla="*/ 239 w 10425352"/>
              <a:gd name="connsiteY4" fmla="*/ 175887 h 175887"/>
              <a:gd name="connsiteX0" fmla="*/ 239 w 10635515"/>
              <a:gd name="connsiteY0" fmla="*/ 179182 h 179182"/>
              <a:gd name="connsiteX1" fmla="*/ 1488 w 10635515"/>
              <a:gd name="connsiteY1" fmla="*/ 9886 h 179182"/>
              <a:gd name="connsiteX2" fmla="*/ 10635515 w 10635515"/>
              <a:gd name="connsiteY2" fmla="*/ 0 h 179182"/>
              <a:gd name="connsiteX3" fmla="*/ 10085173 w 10635515"/>
              <a:gd name="connsiteY3" fmla="*/ 176801 h 179182"/>
              <a:gd name="connsiteX4" fmla="*/ 239 w 10635515"/>
              <a:gd name="connsiteY4" fmla="*/ 179182 h 179182"/>
              <a:gd name="connsiteX0" fmla="*/ 239 w 10635515"/>
              <a:gd name="connsiteY0" fmla="*/ 179182 h 179182"/>
              <a:gd name="connsiteX1" fmla="*/ 1488 w 10635515"/>
              <a:gd name="connsiteY1" fmla="*/ 9886 h 179182"/>
              <a:gd name="connsiteX2" fmla="*/ 10635515 w 10635515"/>
              <a:gd name="connsiteY2" fmla="*/ 0 h 179182"/>
              <a:gd name="connsiteX3" fmla="*/ 10224620 w 10635515"/>
              <a:gd name="connsiteY3" fmla="*/ 178449 h 179182"/>
              <a:gd name="connsiteX4" fmla="*/ 239 w 10635515"/>
              <a:gd name="connsiteY4" fmla="*/ 179182 h 179182"/>
              <a:gd name="connsiteX0" fmla="*/ 239 w 10635515"/>
              <a:gd name="connsiteY0" fmla="*/ 174239 h 174239"/>
              <a:gd name="connsiteX1" fmla="*/ 1488 w 10635515"/>
              <a:gd name="connsiteY1" fmla="*/ 4943 h 174239"/>
              <a:gd name="connsiteX2" fmla="*/ 10635515 w 10635515"/>
              <a:gd name="connsiteY2" fmla="*/ 0 h 174239"/>
              <a:gd name="connsiteX3" fmla="*/ 10224620 w 10635515"/>
              <a:gd name="connsiteY3" fmla="*/ 173506 h 174239"/>
              <a:gd name="connsiteX4" fmla="*/ 239 w 10635515"/>
              <a:gd name="connsiteY4" fmla="*/ 174239 h 17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5515" h="174239">
                <a:moveTo>
                  <a:pt x="239" y="174239"/>
                </a:moveTo>
                <a:cubicBezTo>
                  <a:pt x="-932" y="119394"/>
                  <a:pt x="2659" y="59788"/>
                  <a:pt x="1488" y="4943"/>
                </a:cubicBezTo>
                <a:lnTo>
                  <a:pt x="10635515" y="0"/>
                </a:lnTo>
                <a:lnTo>
                  <a:pt x="10224620" y="173506"/>
                </a:lnTo>
                <a:lnTo>
                  <a:pt x="239" y="174239"/>
                </a:lnTo>
                <a:close/>
              </a:path>
            </a:pathLst>
          </a:custGeom>
          <a:pattFill prst="pct70">
            <a:fgClr>
              <a:schemeClr val="bg1">
                <a:lumMod val="75000"/>
              </a:schemeClr>
            </a:fgClr>
            <a:bgClr>
              <a:schemeClr val="bg1"/>
            </a:bgClr>
          </a:patt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Parallelogram 10"/>
          <p:cNvSpPr/>
          <p:nvPr/>
        </p:nvSpPr>
        <p:spPr>
          <a:xfrm>
            <a:off x="10360480" y="6519067"/>
            <a:ext cx="1831520" cy="330199"/>
          </a:xfrm>
          <a:custGeom>
            <a:avLst/>
            <a:gdLst>
              <a:gd name="connsiteX0" fmla="*/ 0 w 1983938"/>
              <a:gd name="connsiteY0" fmla="*/ 166914 h 166914"/>
              <a:gd name="connsiteX1" fmla="*/ 41729 w 1983938"/>
              <a:gd name="connsiteY1" fmla="*/ 0 h 166914"/>
              <a:gd name="connsiteX2" fmla="*/ 1983938 w 1983938"/>
              <a:gd name="connsiteY2" fmla="*/ 0 h 166914"/>
              <a:gd name="connsiteX3" fmla="*/ 1942210 w 1983938"/>
              <a:gd name="connsiteY3" fmla="*/ 166914 h 166914"/>
              <a:gd name="connsiteX4" fmla="*/ 0 w 1983938"/>
              <a:gd name="connsiteY4" fmla="*/ 166914 h 166914"/>
              <a:gd name="connsiteX0" fmla="*/ 0 w 1942210"/>
              <a:gd name="connsiteY0" fmla="*/ 166914 h 166914"/>
              <a:gd name="connsiteX1" fmla="*/ 41729 w 1942210"/>
              <a:gd name="connsiteY1" fmla="*/ 0 h 166914"/>
              <a:gd name="connsiteX2" fmla="*/ 1910120 w 1942210"/>
              <a:gd name="connsiteY2" fmla="*/ 0 h 166914"/>
              <a:gd name="connsiteX3" fmla="*/ 1942210 w 1942210"/>
              <a:gd name="connsiteY3" fmla="*/ 166914 h 166914"/>
              <a:gd name="connsiteX4" fmla="*/ 0 w 1942210"/>
              <a:gd name="connsiteY4" fmla="*/ 166914 h 166914"/>
              <a:gd name="connsiteX0" fmla="*/ 0 w 1913635"/>
              <a:gd name="connsiteY0" fmla="*/ 166914 h 166914"/>
              <a:gd name="connsiteX1" fmla="*/ 41729 w 1913635"/>
              <a:gd name="connsiteY1" fmla="*/ 0 h 166914"/>
              <a:gd name="connsiteX2" fmla="*/ 1910120 w 1913635"/>
              <a:gd name="connsiteY2" fmla="*/ 0 h 166914"/>
              <a:gd name="connsiteX3" fmla="*/ 1913635 w 1913635"/>
              <a:gd name="connsiteY3" fmla="*/ 166914 h 166914"/>
              <a:gd name="connsiteX4" fmla="*/ 0 w 1913635"/>
              <a:gd name="connsiteY4" fmla="*/ 166914 h 166914"/>
              <a:gd name="connsiteX0" fmla="*/ 0 w 1913635"/>
              <a:gd name="connsiteY0" fmla="*/ 170187 h 170187"/>
              <a:gd name="connsiteX1" fmla="*/ 352879 w 1913635"/>
              <a:gd name="connsiteY1" fmla="*/ 0 h 170187"/>
              <a:gd name="connsiteX2" fmla="*/ 1910120 w 1913635"/>
              <a:gd name="connsiteY2" fmla="*/ 3273 h 170187"/>
              <a:gd name="connsiteX3" fmla="*/ 1913635 w 1913635"/>
              <a:gd name="connsiteY3" fmla="*/ 170187 h 170187"/>
              <a:gd name="connsiteX4" fmla="*/ 0 w 1913635"/>
              <a:gd name="connsiteY4" fmla="*/ 170187 h 1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635" h="170187">
                <a:moveTo>
                  <a:pt x="0" y="170187"/>
                </a:moveTo>
                <a:lnTo>
                  <a:pt x="352879" y="0"/>
                </a:lnTo>
                <a:lnTo>
                  <a:pt x="1910120" y="3273"/>
                </a:lnTo>
                <a:cubicBezTo>
                  <a:pt x="1911292" y="58911"/>
                  <a:pt x="1912463" y="114549"/>
                  <a:pt x="1913635" y="170187"/>
                </a:cubicBezTo>
                <a:lnTo>
                  <a:pt x="0" y="170187"/>
                </a:lnTo>
                <a:close/>
              </a:path>
            </a:pathLst>
          </a:custGeom>
          <a:pattFill prst="pct70">
            <a:fgClr>
              <a:schemeClr val="accent4"/>
            </a:fgClr>
            <a:bgClr>
              <a:schemeClr val="bg1"/>
            </a:bgClr>
          </a:patt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Parallelogram 12"/>
          <p:cNvSpPr/>
          <p:nvPr/>
        </p:nvSpPr>
        <p:spPr>
          <a:xfrm>
            <a:off x="9680574" y="6524623"/>
            <a:ext cx="841376" cy="330201"/>
          </a:xfrm>
          <a:custGeom>
            <a:avLst/>
            <a:gdLst>
              <a:gd name="connsiteX0" fmla="*/ 0 w 812801"/>
              <a:gd name="connsiteY0" fmla="*/ 333376 h 333376"/>
              <a:gd name="connsiteX1" fmla="*/ 83344 w 812801"/>
              <a:gd name="connsiteY1" fmla="*/ 0 h 333376"/>
              <a:gd name="connsiteX2" fmla="*/ 812801 w 812801"/>
              <a:gd name="connsiteY2" fmla="*/ 0 h 333376"/>
              <a:gd name="connsiteX3" fmla="*/ 729457 w 812801"/>
              <a:gd name="connsiteY3" fmla="*/ 333376 h 333376"/>
              <a:gd name="connsiteX4" fmla="*/ 0 w 812801"/>
              <a:gd name="connsiteY4" fmla="*/ 333376 h 333376"/>
              <a:gd name="connsiteX0" fmla="*/ 0 w 1111251"/>
              <a:gd name="connsiteY0" fmla="*/ 330201 h 333376"/>
              <a:gd name="connsiteX1" fmla="*/ 381794 w 1111251"/>
              <a:gd name="connsiteY1" fmla="*/ 0 h 333376"/>
              <a:gd name="connsiteX2" fmla="*/ 1111251 w 1111251"/>
              <a:gd name="connsiteY2" fmla="*/ 0 h 333376"/>
              <a:gd name="connsiteX3" fmla="*/ 1027907 w 1111251"/>
              <a:gd name="connsiteY3" fmla="*/ 333376 h 333376"/>
              <a:gd name="connsiteX4" fmla="*/ 0 w 1111251"/>
              <a:gd name="connsiteY4" fmla="*/ 330201 h 333376"/>
              <a:gd name="connsiteX0" fmla="*/ 0 w 1111251"/>
              <a:gd name="connsiteY0" fmla="*/ 330201 h 330201"/>
              <a:gd name="connsiteX1" fmla="*/ 381794 w 1111251"/>
              <a:gd name="connsiteY1" fmla="*/ 0 h 330201"/>
              <a:gd name="connsiteX2" fmla="*/ 1111251 w 1111251"/>
              <a:gd name="connsiteY2" fmla="*/ 0 h 330201"/>
              <a:gd name="connsiteX3" fmla="*/ 805657 w 1111251"/>
              <a:gd name="connsiteY3" fmla="*/ 320676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815976"/>
              <a:gd name="connsiteY0" fmla="*/ 330201 h 330201"/>
              <a:gd name="connsiteX1" fmla="*/ 381794 w 815976"/>
              <a:gd name="connsiteY1" fmla="*/ 0 h 330201"/>
              <a:gd name="connsiteX2" fmla="*/ 815976 w 815976"/>
              <a:gd name="connsiteY2" fmla="*/ 0 h 330201"/>
              <a:gd name="connsiteX3" fmla="*/ 450057 w 815976"/>
              <a:gd name="connsiteY3" fmla="*/ 330201 h 330201"/>
              <a:gd name="connsiteX4" fmla="*/ 0 w 815976"/>
              <a:gd name="connsiteY4" fmla="*/ 330201 h 330201"/>
              <a:gd name="connsiteX0" fmla="*/ 0 w 841376"/>
              <a:gd name="connsiteY0" fmla="*/ 330201 h 330201"/>
              <a:gd name="connsiteX1" fmla="*/ 381794 w 841376"/>
              <a:gd name="connsiteY1" fmla="*/ 0 h 330201"/>
              <a:gd name="connsiteX2" fmla="*/ 841376 w 841376"/>
              <a:gd name="connsiteY2" fmla="*/ 0 h 330201"/>
              <a:gd name="connsiteX3" fmla="*/ 450057 w 841376"/>
              <a:gd name="connsiteY3" fmla="*/ 330201 h 330201"/>
              <a:gd name="connsiteX4" fmla="*/ 0 w 841376"/>
              <a:gd name="connsiteY4" fmla="*/ 330201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76" h="330201">
                <a:moveTo>
                  <a:pt x="0" y="330201"/>
                </a:moveTo>
                <a:lnTo>
                  <a:pt x="381794" y="0"/>
                </a:lnTo>
                <a:lnTo>
                  <a:pt x="841376" y="0"/>
                </a:lnTo>
                <a:lnTo>
                  <a:pt x="450057" y="330201"/>
                </a:lnTo>
                <a:lnTo>
                  <a:pt x="0" y="330201"/>
                </a:lnTo>
                <a:close/>
              </a:path>
            </a:pathLst>
          </a:custGeom>
          <a:pattFill prst="pct70">
            <a:fgClr>
              <a:schemeClr val="accent5">
                <a:lumMod val="50000"/>
              </a:schemeClr>
            </a:fgClr>
            <a:bgClr>
              <a:schemeClr val="bg1"/>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A987B35D-F68B-4006-AC19-5A526609671C}"/>
              </a:ext>
            </a:extLst>
          </p:cNvPr>
          <p:cNvSpPr>
            <a:spLocks noGrp="1"/>
          </p:cNvSpPr>
          <p:nvPr>
            <p:ph type="sldNum" sz="quarter" idx="12"/>
          </p:nvPr>
        </p:nvSpPr>
        <p:spPr>
          <a:xfrm>
            <a:off x="9448800" y="6484141"/>
            <a:ext cx="2743200" cy="365125"/>
          </a:xfrm>
        </p:spPr>
        <p:txBody>
          <a:bodyPr anchor="ctr"/>
          <a:lstStyle/>
          <a:p>
            <a:fld id="{87102F09-8F7D-4EC1-9AE5-82CA77F49212}" type="slidenum">
              <a:rPr lang="en-ZA" b="1" smtClean="0">
                <a:solidFill>
                  <a:schemeClr val="tx1"/>
                </a:solidFill>
              </a:rPr>
              <a:t>4</a:t>
            </a:fld>
            <a:endParaRPr lang="en-ZA" b="1">
              <a:solidFill>
                <a:schemeClr val="tx1"/>
              </a:solidFill>
            </a:endParaRPr>
          </a:p>
        </p:txBody>
      </p:sp>
      <p:pic>
        <p:nvPicPr>
          <p:cNvPr id="50" name="Picture 2" descr="Image result for objectives">
            <a:extLst>
              <a:ext uri="{FF2B5EF4-FFF2-40B4-BE49-F238E27FC236}">
                <a16:creationId xmlns:a16="http://schemas.microsoft.com/office/drawing/2014/main" id="{893AA219-9750-4B89-AD79-74D3605ABB7D}"/>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20925" y="846295"/>
            <a:ext cx="9871076" cy="5672770"/>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a:extLst>
              <a:ext uri="{FF2B5EF4-FFF2-40B4-BE49-F238E27FC236}">
                <a16:creationId xmlns:a16="http://schemas.microsoft.com/office/drawing/2014/main" id="{E2DCAE28-6A96-409F-8C07-AE734FD7566E}"/>
              </a:ext>
            </a:extLst>
          </p:cNvPr>
          <p:cNvSpPr/>
          <p:nvPr/>
        </p:nvSpPr>
        <p:spPr>
          <a:xfrm>
            <a:off x="30143" y="846295"/>
            <a:ext cx="12161856" cy="5672770"/>
          </a:xfrm>
          <a:prstGeom prst="rect">
            <a:avLst/>
          </a:prstGeom>
          <a:gradFill flip="none" rotWithShape="1">
            <a:gsLst>
              <a:gs pos="15000">
                <a:schemeClr val="bg1"/>
              </a:gs>
              <a:gs pos="74000">
                <a:schemeClr val="bg1">
                  <a:alpha val="79000"/>
                </a:schemeClr>
              </a:gs>
              <a:gs pos="100000">
                <a:schemeClr val="bg1">
                  <a:alpha val="62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a:solidFill>
                <a:schemeClr val="bg1"/>
              </a:solidFill>
              <a:latin typeface="+mj-lt"/>
            </a:endParaRPr>
          </a:p>
        </p:txBody>
      </p:sp>
      <p:sp>
        <p:nvSpPr>
          <p:cNvPr id="6" name="TextBox 5">
            <a:extLst>
              <a:ext uri="{FF2B5EF4-FFF2-40B4-BE49-F238E27FC236}">
                <a16:creationId xmlns:a16="http://schemas.microsoft.com/office/drawing/2014/main" id="{BF050804-8493-4331-A3A9-B798516D548C}"/>
              </a:ext>
            </a:extLst>
          </p:cNvPr>
          <p:cNvSpPr txBox="1"/>
          <p:nvPr/>
        </p:nvSpPr>
        <p:spPr>
          <a:xfrm>
            <a:off x="463827" y="904659"/>
            <a:ext cx="11542644" cy="4247317"/>
          </a:xfrm>
          <a:prstGeom prst="rect">
            <a:avLst/>
          </a:prstGeom>
          <a:noFill/>
        </p:spPr>
        <p:txBody>
          <a:bodyPr wrap="square" rtlCol="0">
            <a:spAutoFit/>
          </a:bodyPr>
          <a:lstStyle/>
          <a:p>
            <a:pPr marL="285750" indent="-285750">
              <a:buFont typeface="Arial" panose="020B0604020202020204" pitchFamily="34" charset="0"/>
              <a:buChar char="•"/>
            </a:pPr>
            <a:r>
              <a:rPr lang="en-GB" dirty="0"/>
              <a:t>The National Housing Finance Corporation SOC Ltd (NHFC) is a Schedule 3A Public Entity, supporting housing delivery through the provision of affordable housing finance.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Target Market : low- to middle-income housing  market with regular monthly income between  </a:t>
            </a:r>
            <a:r>
              <a:rPr lang="en-GB" b="1" dirty="0"/>
              <a:t>R800 and R22 000</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Effective from 1 October 2018, the Rural Housing Loan Fund NPC (RHLF) and the National Urban Reconstruction and Housing Agency NPC (NURCHA) merged into the NHFC.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This merger was a crucial step towards the formation of the Human Settlements Development Bank (HSDB)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HSDB aims to deliver the sustained, equitable and accessible value creation by effectively and efficiently providing quality funding and financial support for the development of integrated human settlements in South Africa.</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ZA" dirty="0"/>
          </a:p>
        </p:txBody>
      </p:sp>
      <p:sp>
        <p:nvSpPr>
          <p:cNvPr id="10" name="Flowchart: Connector 9">
            <a:extLst>
              <a:ext uri="{FF2B5EF4-FFF2-40B4-BE49-F238E27FC236}">
                <a16:creationId xmlns:a16="http://schemas.microsoft.com/office/drawing/2014/main" id="{7A0750B0-C005-4258-9434-E45A0544A73C}"/>
              </a:ext>
            </a:extLst>
          </p:cNvPr>
          <p:cNvSpPr/>
          <p:nvPr/>
        </p:nvSpPr>
        <p:spPr>
          <a:xfrm>
            <a:off x="5086429" y="4350808"/>
            <a:ext cx="1033669" cy="98704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a:t>2018</a:t>
            </a:r>
          </a:p>
        </p:txBody>
      </p:sp>
      <p:sp>
        <p:nvSpPr>
          <p:cNvPr id="12" name="Flowchart: Connector 11">
            <a:extLst>
              <a:ext uri="{FF2B5EF4-FFF2-40B4-BE49-F238E27FC236}">
                <a16:creationId xmlns:a16="http://schemas.microsoft.com/office/drawing/2014/main" id="{412B0A84-4EC7-439D-9852-683F5DE7251A}"/>
              </a:ext>
            </a:extLst>
          </p:cNvPr>
          <p:cNvSpPr/>
          <p:nvPr/>
        </p:nvSpPr>
        <p:spPr>
          <a:xfrm>
            <a:off x="2204688" y="4402174"/>
            <a:ext cx="1033670" cy="9767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a:t>1996</a:t>
            </a:r>
          </a:p>
        </p:txBody>
      </p:sp>
      <p:cxnSp>
        <p:nvCxnSpPr>
          <p:cNvPr id="17" name="Straight Connector 16">
            <a:extLst>
              <a:ext uri="{FF2B5EF4-FFF2-40B4-BE49-F238E27FC236}">
                <a16:creationId xmlns:a16="http://schemas.microsoft.com/office/drawing/2014/main" id="{686676AB-2F94-4E6F-8D3C-15F3938E97DE}"/>
              </a:ext>
            </a:extLst>
          </p:cNvPr>
          <p:cNvCxnSpPr/>
          <p:nvPr/>
        </p:nvCxnSpPr>
        <p:spPr>
          <a:xfrm>
            <a:off x="2721521" y="5166064"/>
            <a:ext cx="0" cy="50736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BF8D111-3827-469B-B0EA-4731B835FEAD}"/>
              </a:ext>
            </a:extLst>
          </p:cNvPr>
          <p:cNvSpPr txBox="1"/>
          <p:nvPr/>
        </p:nvSpPr>
        <p:spPr>
          <a:xfrm>
            <a:off x="1838614" y="5677053"/>
            <a:ext cx="1795949" cy="584775"/>
          </a:xfrm>
          <a:prstGeom prst="rect">
            <a:avLst/>
          </a:prstGeom>
          <a:noFill/>
          <a:ln>
            <a:solidFill>
              <a:schemeClr val="accent1"/>
            </a:solidFill>
          </a:ln>
        </p:spPr>
        <p:txBody>
          <a:bodyPr wrap="square" rtlCol="0">
            <a:spAutoFit/>
          </a:bodyPr>
          <a:lstStyle/>
          <a:p>
            <a:pPr algn="ctr"/>
            <a:r>
              <a:rPr lang="en-ZA" sz="1600"/>
              <a:t>Establishment of the NHFC</a:t>
            </a:r>
          </a:p>
        </p:txBody>
      </p:sp>
      <p:cxnSp>
        <p:nvCxnSpPr>
          <p:cNvPr id="24" name="Straight Connector 23">
            <a:extLst>
              <a:ext uri="{FF2B5EF4-FFF2-40B4-BE49-F238E27FC236}">
                <a16:creationId xmlns:a16="http://schemas.microsoft.com/office/drawing/2014/main" id="{D4F4A7DE-B571-463D-9635-126A7E26057E}"/>
              </a:ext>
            </a:extLst>
          </p:cNvPr>
          <p:cNvCxnSpPr/>
          <p:nvPr/>
        </p:nvCxnSpPr>
        <p:spPr>
          <a:xfrm>
            <a:off x="5572537" y="5201765"/>
            <a:ext cx="0" cy="50736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7C192BB-6872-4663-99DD-AE1A43CF16D9}"/>
              </a:ext>
            </a:extLst>
          </p:cNvPr>
          <p:cNvSpPr txBox="1"/>
          <p:nvPr/>
        </p:nvSpPr>
        <p:spPr>
          <a:xfrm>
            <a:off x="4518991" y="5709125"/>
            <a:ext cx="2246243" cy="584775"/>
          </a:xfrm>
          <a:prstGeom prst="rect">
            <a:avLst/>
          </a:prstGeom>
          <a:noFill/>
          <a:ln>
            <a:solidFill>
              <a:schemeClr val="accent1"/>
            </a:solidFill>
          </a:ln>
        </p:spPr>
        <p:txBody>
          <a:bodyPr wrap="square" rtlCol="0">
            <a:spAutoFit/>
          </a:bodyPr>
          <a:lstStyle/>
          <a:p>
            <a:pPr algn="ctr"/>
            <a:r>
              <a:rPr lang="en-GB" sz="1600" dirty="0"/>
              <a:t>RHLF &amp; NURCHA merge into NHFC</a:t>
            </a:r>
          </a:p>
        </p:txBody>
      </p:sp>
      <p:sp>
        <p:nvSpPr>
          <p:cNvPr id="23" name="Flowchart: Connector 22">
            <a:extLst>
              <a:ext uri="{FF2B5EF4-FFF2-40B4-BE49-F238E27FC236}">
                <a16:creationId xmlns:a16="http://schemas.microsoft.com/office/drawing/2014/main" id="{BD66630E-1CC5-4C73-ABF9-5A24A4EAF819}"/>
              </a:ext>
            </a:extLst>
          </p:cNvPr>
          <p:cNvSpPr/>
          <p:nvPr/>
        </p:nvSpPr>
        <p:spPr>
          <a:xfrm>
            <a:off x="7760336" y="4365466"/>
            <a:ext cx="1063814" cy="9767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a:t>2021</a:t>
            </a:r>
          </a:p>
        </p:txBody>
      </p:sp>
      <p:cxnSp>
        <p:nvCxnSpPr>
          <p:cNvPr id="29" name="Straight Connector 28">
            <a:extLst>
              <a:ext uri="{FF2B5EF4-FFF2-40B4-BE49-F238E27FC236}">
                <a16:creationId xmlns:a16="http://schemas.microsoft.com/office/drawing/2014/main" id="{64FCB148-B5B8-4C3C-BA86-8CD1F9FBF87D}"/>
              </a:ext>
            </a:extLst>
          </p:cNvPr>
          <p:cNvCxnSpPr/>
          <p:nvPr/>
        </p:nvCxnSpPr>
        <p:spPr>
          <a:xfrm>
            <a:off x="8308808" y="5274109"/>
            <a:ext cx="0" cy="50736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8AE8616-7301-43AA-9832-35AC8D3FB528}"/>
              </a:ext>
            </a:extLst>
          </p:cNvPr>
          <p:cNvSpPr txBox="1"/>
          <p:nvPr/>
        </p:nvSpPr>
        <p:spPr>
          <a:xfrm>
            <a:off x="7217729" y="5762770"/>
            <a:ext cx="2231071" cy="584775"/>
          </a:xfrm>
          <a:prstGeom prst="rect">
            <a:avLst/>
          </a:prstGeom>
          <a:noFill/>
          <a:ln>
            <a:solidFill>
              <a:schemeClr val="accent1"/>
            </a:solidFill>
          </a:ln>
        </p:spPr>
        <p:txBody>
          <a:bodyPr wrap="square" rtlCol="0">
            <a:spAutoFit/>
          </a:bodyPr>
          <a:lstStyle/>
          <a:p>
            <a:pPr algn="ctr"/>
            <a:r>
              <a:rPr lang="en-GB" sz="1600"/>
              <a:t>Establishment of HSDB</a:t>
            </a:r>
          </a:p>
          <a:p>
            <a:pPr algn="ctr"/>
            <a:endParaRPr lang="en-GB" sz="1600"/>
          </a:p>
        </p:txBody>
      </p:sp>
      <p:cxnSp>
        <p:nvCxnSpPr>
          <p:cNvPr id="31" name="Straight Connector 30">
            <a:extLst>
              <a:ext uri="{FF2B5EF4-FFF2-40B4-BE49-F238E27FC236}">
                <a16:creationId xmlns:a16="http://schemas.microsoft.com/office/drawing/2014/main" id="{5DE5C1CE-7A40-4A1E-99B4-79859B647B75}"/>
              </a:ext>
            </a:extLst>
          </p:cNvPr>
          <p:cNvCxnSpPr>
            <a:cxnSpLocks/>
          </p:cNvCxnSpPr>
          <p:nvPr/>
        </p:nvCxnSpPr>
        <p:spPr>
          <a:xfrm flipV="1">
            <a:off x="3238358" y="4824525"/>
            <a:ext cx="1857098" cy="39614"/>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A1313C6-06EF-4E6D-B8EC-3358B6F12CDD}"/>
              </a:ext>
            </a:extLst>
          </p:cNvPr>
          <p:cNvCxnSpPr/>
          <p:nvPr/>
        </p:nvCxnSpPr>
        <p:spPr>
          <a:xfrm>
            <a:off x="6111071" y="4853841"/>
            <a:ext cx="164926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095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 y="-3231"/>
            <a:ext cx="12192001" cy="805723"/>
          </a:xfrm>
          <a:prstGeom prst="rect">
            <a:avLst/>
          </a:prstGeom>
          <a:solidFill>
            <a:srgbClr val="00266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rtlCol="0" anchor="ctr">
            <a:noAutofit/>
            <a:scene3d>
              <a:camera prst="orthographicFront"/>
              <a:lightRig rig="soft" dir="t"/>
            </a:scene3d>
            <a:sp3d prstMaterial="softEdge">
              <a:bevelT w="25400" h="25400"/>
            </a:sp3d>
          </a:bodyPr>
          <a:lstStyle>
            <a:lvl1pPr algn="r" rtl="0" eaLnBrk="1" latinLnBrk="0" hangingPunct="1">
              <a:spcBef>
                <a:spcPct val="0"/>
              </a:spcBef>
              <a:buNone/>
              <a:defRPr kumimoji="0" sz="3200" b="1" kern="1200">
                <a:solidFill>
                  <a:srgbClr val="9A9B9C"/>
                </a:solidFill>
                <a:effectLst>
                  <a:outerShdw blurRad="31750" dist="25400" dir="5400000" algn="tl" rotWithShape="0">
                    <a:srgbClr val="000000">
                      <a:alpha val="25000"/>
                    </a:srgbClr>
                  </a:outerShdw>
                </a:effectLst>
                <a:latin typeface="+mn-lt"/>
                <a:ea typeface="+mj-ea"/>
                <a:cs typeface="+mj-cs"/>
              </a:defRPr>
            </a:lvl1pPr>
            <a:lvl2pPr>
              <a:defRPr/>
            </a:lvl2pPr>
            <a:lvl3pPr>
              <a:defRPr/>
            </a:lvl3pPr>
            <a:lvl4pPr>
              <a:defRPr/>
            </a:lvl4pPr>
            <a:lvl5pPr>
              <a:defRPr/>
            </a:lvl5pPr>
            <a:lvl6pPr>
              <a:defRPr/>
            </a:lvl6pPr>
            <a:lvl7pPr>
              <a:defRPr/>
            </a:lvl7pPr>
            <a:lvl8pPr>
              <a:defRPr/>
            </a:lvl8pPr>
            <a:lvl9pPr>
              <a:defRPr/>
            </a:lvl9pPr>
            <a:extLst/>
          </a:lstStyle>
          <a:p>
            <a:pPr marL="354013" indent="7938" algn="ctr"/>
            <a:r>
              <a:rPr lang="en-GB" sz="4000" kern="0">
                <a:solidFill>
                  <a:prstClr val="white"/>
                </a:solidFill>
                <a:latin typeface="Arial" panose="020B0604020202020204" pitchFamily="34" charset="0"/>
                <a:cs typeface="Arial" panose="020B0604020202020204" pitchFamily="34" charset="0"/>
              </a:rPr>
              <a:t>Our Value Proposition</a:t>
            </a:r>
          </a:p>
        </p:txBody>
      </p:sp>
      <p:sp>
        <p:nvSpPr>
          <p:cNvPr id="8" name="Parallelogram 7"/>
          <p:cNvSpPr/>
          <p:nvPr/>
        </p:nvSpPr>
        <p:spPr>
          <a:xfrm>
            <a:off x="-2" y="6519067"/>
            <a:ext cx="9871077" cy="335757"/>
          </a:xfrm>
          <a:custGeom>
            <a:avLst/>
            <a:gdLst>
              <a:gd name="connsiteX0" fmla="*/ 0 w 10188575"/>
              <a:gd name="connsiteY0" fmla="*/ 166915 h 166915"/>
              <a:gd name="connsiteX1" fmla="*/ 41729 w 10188575"/>
              <a:gd name="connsiteY1" fmla="*/ 0 h 166915"/>
              <a:gd name="connsiteX2" fmla="*/ 10188575 w 10188575"/>
              <a:gd name="connsiteY2" fmla="*/ 0 h 166915"/>
              <a:gd name="connsiteX3" fmla="*/ 10146846 w 10188575"/>
              <a:gd name="connsiteY3" fmla="*/ 166915 h 166915"/>
              <a:gd name="connsiteX4" fmla="*/ 0 w 10188575"/>
              <a:gd name="connsiteY4" fmla="*/ 166915 h 166915"/>
              <a:gd name="connsiteX0" fmla="*/ 17802 w 10146846"/>
              <a:gd name="connsiteY0" fmla="*/ 166915 h 166915"/>
              <a:gd name="connsiteX1" fmla="*/ 0 w 10146846"/>
              <a:gd name="connsiteY1" fmla="*/ 0 h 166915"/>
              <a:gd name="connsiteX2" fmla="*/ 10146846 w 10146846"/>
              <a:gd name="connsiteY2" fmla="*/ 0 h 166915"/>
              <a:gd name="connsiteX3" fmla="*/ 10105117 w 10146846"/>
              <a:gd name="connsiteY3" fmla="*/ 166915 h 166915"/>
              <a:gd name="connsiteX4" fmla="*/ 17802 w 10146846"/>
              <a:gd name="connsiteY4" fmla="*/ 166915 h 166915"/>
              <a:gd name="connsiteX0" fmla="*/ 3514 w 10132558"/>
              <a:gd name="connsiteY0" fmla="*/ 166915 h 166915"/>
              <a:gd name="connsiteX1" fmla="*/ 0 w 10132558"/>
              <a:gd name="connsiteY1" fmla="*/ 2381 h 166915"/>
              <a:gd name="connsiteX2" fmla="*/ 10132558 w 10132558"/>
              <a:gd name="connsiteY2" fmla="*/ 0 h 166915"/>
              <a:gd name="connsiteX3" fmla="*/ 10090829 w 10132558"/>
              <a:gd name="connsiteY3" fmla="*/ 166915 h 166915"/>
              <a:gd name="connsiteX4" fmla="*/ 3514 w 10132558"/>
              <a:gd name="connsiteY4" fmla="*/ 166915 h 166915"/>
              <a:gd name="connsiteX0" fmla="*/ 154 w 10129198"/>
              <a:gd name="connsiteY0" fmla="*/ 166915 h 166915"/>
              <a:gd name="connsiteX1" fmla="*/ 3784 w 10129198"/>
              <a:gd name="connsiteY1" fmla="*/ 0 h 166915"/>
              <a:gd name="connsiteX2" fmla="*/ 10129198 w 10129198"/>
              <a:gd name="connsiteY2" fmla="*/ 0 h 166915"/>
              <a:gd name="connsiteX3" fmla="*/ 10087469 w 10129198"/>
              <a:gd name="connsiteY3" fmla="*/ 166915 h 166915"/>
              <a:gd name="connsiteX4" fmla="*/ 154 w 10129198"/>
              <a:gd name="connsiteY4" fmla="*/ 166915 h 166915"/>
              <a:gd name="connsiteX0" fmla="*/ 239 w 10126902"/>
              <a:gd name="connsiteY0" fmla="*/ 169296 h 169296"/>
              <a:gd name="connsiteX1" fmla="*/ 1488 w 10126902"/>
              <a:gd name="connsiteY1" fmla="*/ 0 h 169296"/>
              <a:gd name="connsiteX2" fmla="*/ 10126902 w 10126902"/>
              <a:gd name="connsiteY2" fmla="*/ 0 h 169296"/>
              <a:gd name="connsiteX3" fmla="*/ 10085173 w 10126902"/>
              <a:gd name="connsiteY3" fmla="*/ 166915 h 169296"/>
              <a:gd name="connsiteX4" fmla="*/ 239 w 10126902"/>
              <a:gd name="connsiteY4" fmla="*/ 169296 h 169296"/>
              <a:gd name="connsiteX0" fmla="*/ 239 w 10425352"/>
              <a:gd name="connsiteY0" fmla="*/ 175887 h 175887"/>
              <a:gd name="connsiteX1" fmla="*/ 1488 w 10425352"/>
              <a:gd name="connsiteY1" fmla="*/ 6591 h 175887"/>
              <a:gd name="connsiteX2" fmla="*/ 10425352 w 10425352"/>
              <a:gd name="connsiteY2" fmla="*/ 0 h 175887"/>
              <a:gd name="connsiteX3" fmla="*/ 10085173 w 10425352"/>
              <a:gd name="connsiteY3" fmla="*/ 173506 h 175887"/>
              <a:gd name="connsiteX4" fmla="*/ 239 w 10425352"/>
              <a:gd name="connsiteY4" fmla="*/ 175887 h 175887"/>
              <a:gd name="connsiteX0" fmla="*/ 239 w 10635515"/>
              <a:gd name="connsiteY0" fmla="*/ 179182 h 179182"/>
              <a:gd name="connsiteX1" fmla="*/ 1488 w 10635515"/>
              <a:gd name="connsiteY1" fmla="*/ 9886 h 179182"/>
              <a:gd name="connsiteX2" fmla="*/ 10635515 w 10635515"/>
              <a:gd name="connsiteY2" fmla="*/ 0 h 179182"/>
              <a:gd name="connsiteX3" fmla="*/ 10085173 w 10635515"/>
              <a:gd name="connsiteY3" fmla="*/ 176801 h 179182"/>
              <a:gd name="connsiteX4" fmla="*/ 239 w 10635515"/>
              <a:gd name="connsiteY4" fmla="*/ 179182 h 179182"/>
              <a:gd name="connsiteX0" fmla="*/ 239 w 10635515"/>
              <a:gd name="connsiteY0" fmla="*/ 179182 h 179182"/>
              <a:gd name="connsiteX1" fmla="*/ 1488 w 10635515"/>
              <a:gd name="connsiteY1" fmla="*/ 9886 h 179182"/>
              <a:gd name="connsiteX2" fmla="*/ 10635515 w 10635515"/>
              <a:gd name="connsiteY2" fmla="*/ 0 h 179182"/>
              <a:gd name="connsiteX3" fmla="*/ 10224620 w 10635515"/>
              <a:gd name="connsiteY3" fmla="*/ 178449 h 179182"/>
              <a:gd name="connsiteX4" fmla="*/ 239 w 10635515"/>
              <a:gd name="connsiteY4" fmla="*/ 179182 h 179182"/>
              <a:gd name="connsiteX0" fmla="*/ 239 w 10635515"/>
              <a:gd name="connsiteY0" fmla="*/ 174239 h 174239"/>
              <a:gd name="connsiteX1" fmla="*/ 1488 w 10635515"/>
              <a:gd name="connsiteY1" fmla="*/ 4943 h 174239"/>
              <a:gd name="connsiteX2" fmla="*/ 10635515 w 10635515"/>
              <a:gd name="connsiteY2" fmla="*/ 0 h 174239"/>
              <a:gd name="connsiteX3" fmla="*/ 10224620 w 10635515"/>
              <a:gd name="connsiteY3" fmla="*/ 173506 h 174239"/>
              <a:gd name="connsiteX4" fmla="*/ 239 w 10635515"/>
              <a:gd name="connsiteY4" fmla="*/ 174239 h 17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5515" h="174239">
                <a:moveTo>
                  <a:pt x="239" y="174239"/>
                </a:moveTo>
                <a:cubicBezTo>
                  <a:pt x="-932" y="119394"/>
                  <a:pt x="2659" y="59788"/>
                  <a:pt x="1488" y="4943"/>
                </a:cubicBezTo>
                <a:lnTo>
                  <a:pt x="10635515" y="0"/>
                </a:lnTo>
                <a:lnTo>
                  <a:pt x="10224620" y="173506"/>
                </a:lnTo>
                <a:lnTo>
                  <a:pt x="239" y="174239"/>
                </a:lnTo>
                <a:close/>
              </a:path>
            </a:pathLst>
          </a:custGeom>
          <a:pattFill prst="pct70">
            <a:fgClr>
              <a:schemeClr val="bg1">
                <a:lumMod val="75000"/>
              </a:schemeClr>
            </a:fgClr>
            <a:bgClr>
              <a:schemeClr val="bg1"/>
            </a:bgClr>
          </a:patt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Parallelogram 10"/>
          <p:cNvSpPr/>
          <p:nvPr/>
        </p:nvSpPr>
        <p:spPr>
          <a:xfrm>
            <a:off x="10360480" y="6519067"/>
            <a:ext cx="1831520" cy="330199"/>
          </a:xfrm>
          <a:custGeom>
            <a:avLst/>
            <a:gdLst>
              <a:gd name="connsiteX0" fmla="*/ 0 w 1983938"/>
              <a:gd name="connsiteY0" fmla="*/ 166914 h 166914"/>
              <a:gd name="connsiteX1" fmla="*/ 41729 w 1983938"/>
              <a:gd name="connsiteY1" fmla="*/ 0 h 166914"/>
              <a:gd name="connsiteX2" fmla="*/ 1983938 w 1983938"/>
              <a:gd name="connsiteY2" fmla="*/ 0 h 166914"/>
              <a:gd name="connsiteX3" fmla="*/ 1942210 w 1983938"/>
              <a:gd name="connsiteY3" fmla="*/ 166914 h 166914"/>
              <a:gd name="connsiteX4" fmla="*/ 0 w 1983938"/>
              <a:gd name="connsiteY4" fmla="*/ 166914 h 166914"/>
              <a:gd name="connsiteX0" fmla="*/ 0 w 1942210"/>
              <a:gd name="connsiteY0" fmla="*/ 166914 h 166914"/>
              <a:gd name="connsiteX1" fmla="*/ 41729 w 1942210"/>
              <a:gd name="connsiteY1" fmla="*/ 0 h 166914"/>
              <a:gd name="connsiteX2" fmla="*/ 1910120 w 1942210"/>
              <a:gd name="connsiteY2" fmla="*/ 0 h 166914"/>
              <a:gd name="connsiteX3" fmla="*/ 1942210 w 1942210"/>
              <a:gd name="connsiteY3" fmla="*/ 166914 h 166914"/>
              <a:gd name="connsiteX4" fmla="*/ 0 w 1942210"/>
              <a:gd name="connsiteY4" fmla="*/ 166914 h 166914"/>
              <a:gd name="connsiteX0" fmla="*/ 0 w 1913635"/>
              <a:gd name="connsiteY0" fmla="*/ 166914 h 166914"/>
              <a:gd name="connsiteX1" fmla="*/ 41729 w 1913635"/>
              <a:gd name="connsiteY1" fmla="*/ 0 h 166914"/>
              <a:gd name="connsiteX2" fmla="*/ 1910120 w 1913635"/>
              <a:gd name="connsiteY2" fmla="*/ 0 h 166914"/>
              <a:gd name="connsiteX3" fmla="*/ 1913635 w 1913635"/>
              <a:gd name="connsiteY3" fmla="*/ 166914 h 166914"/>
              <a:gd name="connsiteX4" fmla="*/ 0 w 1913635"/>
              <a:gd name="connsiteY4" fmla="*/ 166914 h 166914"/>
              <a:gd name="connsiteX0" fmla="*/ 0 w 1913635"/>
              <a:gd name="connsiteY0" fmla="*/ 170187 h 170187"/>
              <a:gd name="connsiteX1" fmla="*/ 352879 w 1913635"/>
              <a:gd name="connsiteY1" fmla="*/ 0 h 170187"/>
              <a:gd name="connsiteX2" fmla="*/ 1910120 w 1913635"/>
              <a:gd name="connsiteY2" fmla="*/ 3273 h 170187"/>
              <a:gd name="connsiteX3" fmla="*/ 1913635 w 1913635"/>
              <a:gd name="connsiteY3" fmla="*/ 170187 h 170187"/>
              <a:gd name="connsiteX4" fmla="*/ 0 w 1913635"/>
              <a:gd name="connsiteY4" fmla="*/ 170187 h 1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635" h="170187">
                <a:moveTo>
                  <a:pt x="0" y="170187"/>
                </a:moveTo>
                <a:lnTo>
                  <a:pt x="352879" y="0"/>
                </a:lnTo>
                <a:lnTo>
                  <a:pt x="1910120" y="3273"/>
                </a:lnTo>
                <a:cubicBezTo>
                  <a:pt x="1911292" y="58911"/>
                  <a:pt x="1912463" y="114549"/>
                  <a:pt x="1913635" y="170187"/>
                </a:cubicBezTo>
                <a:lnTo>
                  <a:pt x="0" y="170187"/>
                </a:lnTo>
                <a:close/>
              </a:path>
            </a:pathLst>
          </a:custGeom>
          <a:pattFill prst="pct70">
            <a:fgClr>
              <a:schemeClr val="accent4"/>
            </a:fgClr>
            <a:bgClr>
              <a:schemeClr val="bg1"/>
            </a:bgClr>
          </a:patt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Parallelogram 12"/>
          <p:cNvSpPr/>
          <p:nvPr/>
        </p:nvSpPr>
        <p:spPr>
          <a:xfrm>
            <a:off x="9680574" y="6524623"/>
            <a:ext cx="841376" cy="330201"/>
          </a:xfrm>
          <a:custGeom>
            <a:avLst/>
            <a:gdLst>
              <a:gd name="connsiteX0" fmla="*/ 0 w 812801"/>
              <a:gd name="connsiteY0" fmla="*/ 333376 h 333376"/>
              <a:gd name="connsiteX1" fmla="*/ 83344 w 812801"/>
              <a:gd name="connsiteY1" fmla="*/ 0 h 333376"/>
              <a:gd name="connsiteX2" fmla="*/ 812801 w 812801"/>
              <a:gd name="connsiteY2" fmla="*/ 0 h 333376"/>
              <a:gd name="connsiteX3" fmla="*/ 729457 w 812801"/>
              <a:gd name="connsiteY3" fmla="*/ 333376 h 333376"/>
              <a:gd name="connsiteX4" fmla="*/ 0 w 812801"/>
              <a:gd name="connsiteY4" fmla="*/ 333376 h 333376"/>
              <a:gd name="connsiteX0" fmla="*/ 0 w 1111251"/>
              <a:gd name="connsiteY0" fmla="*/ 330201 h 333376"/>
              <a:gd name="connsiteX1" fmla="*/ 381794 w 1111251"/>
              <a:gd name="connsiteY1" fmla="*/ 0 h 333376"/>
              <a:gd name="connsiteX2" fmla="*/ 1111251 w 1111251"/>
              <a:gd name="connsiteY2" fmla="*/ 0 h 333376"/>
              <a:gd name="connsiteX3" fmla="*/ 1027907 w 1111251"/>
              <a:gd name="connsiteY3" fmla="*/ 333376 h 333376"/>
              <a:gd name="connsiteX4" fmla="*/ 0 w 1111251"/>
              <a:gd name="connsiteY4" fmla="*/ 330201 h 333376"/>
              <a:gd name="connsiteX0" fmla="*/ 0 w 1111251"/>
              <a:gd name="connsiteY0" fmla="*/ 330201 h 330201"/>
              <a:gd name="connsiteX1" fmla="*/ 381794 w 1111251"/>
              <a:gd name="connsiteY1" fmla="*/ 0 h 330201"/>
              <a:gd name="connsiteX2" fmla="*/ 1111251 w 1111251"/>
              <a:gd name="connsiteY2" fmla="*/ 0 h 330201"/>
              <a:gd name="connsiteX3" fmla="*/ 805657 w 1111251"/>
              <a:gd name="connsiteY3" fmla="*/ 320676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815976"/>
              <a:gd name="connsiteY0" fmla="*/ 330201 h 330201"/>
              <a:gd name="connsiteX1" fmla="*/ 381794 w 815976"/>
              <a:gd name="connsiteY1" fmla="*/ 0 h 330201"/>
              <a:gd name="connsiteX2" fmla="*/ 815976 w 815976"/>
              <a:gd name="connsiteY2" fmla="*/ 0 h 330201"/>
              <a:gd name="connsiteX3" fmla="*/ 450057 w 815976"/>
              <a:gd name="connsiteY3" fmla="*/ 330201 h 330201"/>
              <a:gd name="connsiteX4" fmla="*/ 0 w 815976"/>
              <a:gd name="connsiteY4" fmla="*/ 330201 h 330201"/>
              <a:gd name="connsiteX0" fmla="*/ 0 w 841376"/>
              <a:gd name="connsiteY0" fmla="*/ 330201 h 330201"/>
              <a:gd name="connsiteX1" fmla="*/ 381794 w 841376"/>
              <a:gd name="connsiteY1" fmla="*/ 0 h 330201"/>
              <a:gd name="connsiteX2" fmla="*/ 841376 w 841376"/>
              <a:gd name="connsiteY2" fmla="*/ 0 h 330201"/>
              <a:gd name="connsiteX3" fmla="*/ 450057 w 841376"/>
              <a:gd name="connsiteY3" fmla="*/ 330201 h 330201"/>
              <a:gd name="connsiteX4" fmla="*/ 0 w 841376"/>
              <a:gd name="connsiteY4" fmla="*/ 330201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76" h="330201">
                <a:moveTo>
                  <a:pt x="0" y="330201"/>
                </a:moveTo>
                <a:lnTo>
                  <a:pt x="381794" y="0"/>
                </a:lnTo>
                <a:lnTo>
                  <a:pt x="841376" y="0"/>
                </a:lnTo>
                <a:lnTo>
                  <a:pt x="450057" y="330201"/>
                </a:lnTo>
                <a:lnTo>
                  <a:pt x="0" y="330201"/>
                </a:lnTo>
                <a:close/>
              </a:path>
            </a:pathLst>
          </a:custGeom>
          <a:pattFill prst="pct70">
            <a:fgClr>
              <a:schemeClr val="accent5">
                <a:lumMod val="50000"/>
              </a:schemeClr>
            </a:fgClr>
            <a:bgClr>
              <a:schemeClr val="bg1"/>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A987B35D-F68B-4006-AC19-5A526609671C}"/>
              </a:ext>
            </a:extLst>
          </p:cNvPr>
          <p:cNvSpPr>
            <a:spLocks noGrp="1"/>
          </p:cNvSpPr>
          <p:nvPr>
            <p:ph type="sldNum" sz="quarter" idx="12"/>
          </p:nvPr>
        </p:nvSpPr>
        <p:spPr>
          <a:xfrm>
            <a:off x="9448800" y="6484141"/>
            <a:ext cx="2743200" cy="365125"/>
          </a:xfrm>
        </p:spPr>
        <p:txBody>
          <a:bodyPr anchor="ctr"/>
          <a:lstStyle/>
          <a:p>
            <a:fld id="{87102F09-8F7D-4EC1-9AE5-82CA77F49212}" type="slidenum">
              <a:rPr lang="en-ZA" b="1" smtClean="0">
                <a:solidFill>
                  <a:schemeClr val="tx1"/>
                </a:solidFill>
              </a:rPr>
              <a:t>5</a:t>
            </a:fld>
            <a:endParaRPr lang="en-ZA" b="1">
              <a:solidFill>
                <a:schemeClr val="tx1"/>
              </a:solidFill>
            </a:endParaRPr>
          </a:p>
        </p:txBody>
      </p:sp>
      <p:pic>
        <p:nvPicPr>
          <p:cNvPr id="50" name="Picture 2" descr="Image result for objectives">
            <a:extLst>
              <a:ext uri="{FF2B5EF4-FFF2-40B4-BE49-F238E27FC236}">
                <a16:creationId xmlns:a16="http://schemas.microsoft.com/office/drawing/2014/main" id="{893AA219-9750-4B89-AD79-74D3605ABB7D}"/>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20925" y="846295"/>
            <a:ext cx="9871076" cy="5672770"/>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a:extLst>
              <a:ext uri="{FF2B5EF4-FFF2-40B4-BE49-F238E27FC236}">
                <a16:creationId xmlns:a16="http://schemas.microsoft.com/office/drawing/2014/main" id="{E2DCAE28-6A96-409F-8C07-AE734FD7566E}"/>
              </a:ext>
            </a:extLst>
          </p:cNvPr>
          <p:cNvSpPr/>
          <p:nvPr/>
        </p:nvSpPr>
        <p:spPr>
          <a:xfrm>
            <a:off x="15072" y="847693"/>
            <a:ext cx="12161856" cy="5681646"/>
          </a:xfrm>
          <a:prstGeom prst="rect">
            <a:avLst/>
          </a:prstGeom>
          <a:gradFill flip="none" rotWithShape="1">
            <a:gsLst>
              <a:gs pos="15000">
                <a:schemeClr val="bg1"/>
              </a:gs>
              <a:gs pos="74000">
                <a:schemeClr val="bg1">
                  <a:alpha val="79000"/>
                </a:schemeClr>
              </a:gs>
              <a:gs pos="100000">
                <a:schemeClr val="bg1">
                  <a:alpha val="62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a:solidFill>
                <a:schemeClr val="bg1"/>
              </a:solidFill>
              <a:latin typeface="+mj-lt"/>
            </a:endParaRPr>
          </a:p>
        </p:txBody>
      </p:sp>
      <p:pic>
        <p:nvPicPr>
          <p:cNvPr id="4" name="Picture 3">
            <a:extLst>
              <a:ext uri="{FF2B5EF4-FFF2-40B4-BE49-F238E27FC236}">
                <a16:creationId xmlns:a16="http://schemas.microsoft.com/office/drawing/2014/main" id="{BCEDEE0F-F299-4B18-BE37-F44B666E81B2}"/>
              </a:ext>
            </a:extLst>
          </p:cNvPr>
          <p:cNvPicPr>
            <a:picLocks noChangeAspect="1"/>
          </p:cNvPicPr>
          <p:nvPr/>
        </p:nvPicPr>
        <p:blipFill>
          <a:blip r:embed="rId3"/>
          <a:stretch>
            <a:fillRect/>
          </a:stretch>
        </p:blipFill>
        <p:spPr>
          <a:xfrm>
            <a:off x="315924" y="1021595"/>
            <a:ext cx="1160462" cy="1144824"/>
          </a:xfrm>
          <a:prstGeom prst="rect">
            <a:avLst/>
          </a:prstGeom>
        </p:spPr>
      </p:pic>
      <p:sp>
        <p:nvSpPr>
          <p:cNvPr id="9" name="object 17">
            <a:extLst>
              <a:ext uri="{FF2B5EF4-FFF2-40B4-BE49-F238E27FC236}">
                <a16:creationId xmlns:a16="http://schemas.microsoft.com/office/drawing/2014/main" id="{B4806AC6-0CD4-4176-8C35-B68A32463A5F}"/>
              </a:ext>
            </a:extLst>
          </p:cNvPr>
          <p:cNvSpPr txBox="1"/>
          <p:nvPr/>
        </p:nvSpPr>
        <p:spPr>
          <a:xfrm>
            <a:off x="1549387" y="1044958"/>
            <a:ext cx="2476453" cy="1243930"/>
          </a:xfrm>
          <a:prstGeom prst="rect">
            <a:avLst/>
          </a:prstGeom>
        </p:spPr>
        <p:txBody>
          <a:bodyPr vert="horz" wrap="square" lIns="0" tIns="0" rIns="0" bIns="0" rtlCol="0">
            <a:spAutoFit/>
          </a:bodyPr>
          <a:lstStyle/>
          <a:p>
            <a:pPr marL="12700">
              <a:lnSpc>
                <a:spcPts val="1410"/>
              </a:lnSpc>
            </a:pPr>
            <a:r>
              <a:rPr sz="1200" b="1" spc="-75" dirty="0">
                <a:solidFill>
                  <a:schemeClr val="accent1"/>
                </a:solidFill>
                <a:latin typeface="Arial"/>
                <a:cs typeface="Arial"/>
              </a:rPr>
              <a:t>SOCIAL </a:t>
            </a:r>
            <a:r>
              <a:rPr sz="1200" b="1" spc="-50" dirty="0">
                <a:solidFill>
                  <a:schemeClr val="accent1"/>
                </a:solidFill>
                <a:latin typeface="Arial"/>
                <a:cs typeface="Arial"/>
              </a:rPr>
              <a:t>HOUSING</a:t>
            </a:r>
            <a:r>
              <a:rPr lang="en-ZA" sz="1200" b="1" spc="-50" dirty="0">
                <a:solidFill>
                  <a:schemeClr val="accent1"/>
                </a:solidFill>
                <a:latin typeface="Arial"/>
                <a:cs typeface="Arial"/>
              </a:rPr>
              <a:t> FINANCE</a:t>
            </a:r>
            <a:r>
              <a:rPr sz="1200" b="1" spc="-50" dirty="0">
                <a:solidFill>
                  <a:schemeClr val="accent1"/>
                </a:solidFill>
                <a:latin typeface="Arial"/>
                <a:cs typeface="Arial"/>
              </a:rPr>
              <a:t> </a:t>
            </a:r>
            <a:r>
              <a:rPr lang="en-ZA" sz="1200" b="1" spc="65" dirty="0">
                <a:solidFill>
                  <a:schemeClr val="accent1"/>
                </a:solidFill>
                <a:latin typeface="Arial"/>
                <a:cs typeface="Arial"/>
              </a:rPr>
              <a:t>–</a:t>
            </a:r>
            <a:r>
              <a:rPr sz="1200" b="1" spc="-35" dirty="0">
                <a:solidFill>
                  <a:schemeClr val="accent1"/>
                </a:solidFill>
                <a:latin typeface="Arial"/>
                <a:cs typeface="Arial"/>
              </a:rPr>
              <a:t> </a:t>
            </a:r>
            <a:r>
              <a:rPr lang="en-ZA" sz="1200" b="1" spc="-35" dirty="0">
                <a:solidFill>
                  <a:schemeClr val="accent1"/>
                </a:solidFill>
                <a:latin typeface="Arial"/>
                <a:cs typeface="Arial"/>
              </a:rPr>
              <a:t>SUBSIDISED </a:t>
            </a:r>
            <a:r>
              <a:rPr sz="1200" b="1" spc="-90" dirty="0">
                <a:solidFill>
                  <a:schemeClr val="accent1"/>
                </a:solidFill>
                <a:latin typeface="Arial"/>
                <a:cs typeface="Arial"/>
              </a:rPr>
              <a:t>RENTAL</a:t>
            </a:r>
            <a:r>
              <a:rPr lang="en-ZA" sz="1200" b="1" spc="-90" dirty="0">
                <a:solidFill>
                  <a:schemeClr val="accent1"/>
                </a:solidFill>
                <a:latin typeface="Arial"/>
                <a:cs typeface="Arial"/>
              </a:rPr>
              <a:t>  ACCOMODATION</a:t>
            </a:r>
            <a:endParaRPr lang="en-ZA" sz="1200" dirty="0">
              <a:solidFill>
                <a:schemeClr val="accent1"/>
              </a:solidFill>
              <a:latin typeface="Arial" panose="020B0604020202020204" pitchFamily="34" charset="0"/>
              <a:cs typeface="Arial" panose="020B0604020202020204" pitchFamily="34" charset="0"/>
            </a:endParaRPr>
          </a:p>
          <a:p>
            <a:pPr marL="12700" marR="42545">
              <a:lnSpc>
                <a:spcPts val="1080"/>
              </a:lnSpc>
              <a:spcBef>
                <a:spcPts val="5"/>
              </a:spcBef>
            </a:pPr>
            <a:r>
              <a:rPr lang="en-GB" sz="1200" spc="-40" dirty="0">
                <a:solidFill>
                  <a:srgbClr val="303843"/>
                </a:solidFill>
                <a:latin typeface="Arial" panose="020B0604020202020204" pitchFamily="34" charset="0"/>
                <a:cs typeface="Arial" panose="020B0604020202020204" pitchFamily="34" charset="0"/>
              </a:rPr>
              <a:t>We </a:t>
            </a:r>
            <a:r>
              <a:rPr lang="en-GB" sz="1200" dirty="0">
                <a:solidFill>
                  <a:srgbClr val="303843"/>
                </a:solidFill>
                <a:latin typeface="Arial" panose="020B0604020202020204" pitchFamily="34" charset="0"/>
                <a:cs typeface="Arial" panose="020B0604020202020204" pitchFamily="34" charset="0"/>
              </a:rPr>
              <a:t>provide long-term finance to Social Housing Institutions to develop </a:t>
            </a:r>
            <a:r>
              <a:rPr lang="en-GB" sz="1200" spc="-5" dirty="0">
                <a:solidFill>
                  <a:srgbClr val="303843"/>
                </a:solidFill>
                <a:latin typeface="Arial" panose="020B0604020202020204" pitchFamily="34" charset="0"/>
                <a:cs typeface="Arial" panose="020B0604020202020204" pitchFamily="34" charset="0"/>
              </a:rPr>
              <a:t>affordable </a:t>
            </a:r>
            <a:r>
              <a:rPr lang="en-GB" sz="1200" dirty="0">
                <a:solidFill>
                  <a:srgbClr val="303843"/>
                </a:solidFill>
                <a:latin typeface="Arial" panose="020B0604020202020204" pitchFamily="34" charset="0"/>
                <a:cs typeface="Arial" panose="020B0604020202020204" pitchFamily="34" charset="0"/>
              </a:rPr>
              <a:t>rental accommodation for HH earning R1 500 to R15 000.</a:t>
            </a:r>
            <a:endParaRPr lang="en-ZA" sz="1200" dirty="0">
              <a:solidFill>
                <a:srgbClr val="303843"/>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2644D2D9-491C-49DF-9A71-6D897BFAFC71}"/>
              </a:ext>
            </a:extLst>
          </p:cNvPr>
          <p:cNvPicPr>
            <a:picLocks noChangeAspect="1"/>
          </p:cNvPicPr>
          <p:nvPr/>
        </p:nvPicPr>
        <p:blipFill>
          <a:blip r:embed="rId4"/>
          <a:stretch>
            <a:fillRect/>
          </a:stretch>
        </p:blipFill>
        <p:spPr>
          <a:xfrm>
            <a:off x="315922" y="2810727"/>
            <a:ext cx="1160461" cy="1144824"/>
          </a:xfrm>
          <a:prstGeom prst="rect">
            <a:avLst/>
          </a:prstGeom>
        </p:spPr>
      </p:pic>
      <p:sp>
        <p:nvSpPr>
          <p:cNvPr id="15" name="object 16">
            <a:extLst>
              <a:ext uri="{FF2B5EF4-FFF2-40B4-BE49-F238E27FC236}">
                <a16:creationId xmlns:a16="http://schemas.microsoft.com/office/drawing/2014/main" id="{2B32B4E2-25F0-46E2-8A6A-99FD1FE8490C}"/>
              </a:ext>
            </a:extLst>
          </p:cNvPr>
          <p:cNvSpPr txBox="1"/>
          <p:nvPr/>
        </p:nvSpPr>
        <p:spPr>
          <a:xfrm>
            <a:off x="1549387" y="2810727"/>
            <a:ext cx="2306301" cy="1102866"/>
          </a:xfrm>
          <a:prstGeom prst="rect">
            <a:avLst/>
          </a:prstGeom>
        </p:spPr>
        <p:txBody>
          <a:bodyPr vert="horz" wrap="square" lIns="0" tIns="0" rIns="0" bIns="0" rtlCol="0">
            <a:spAutoFit/>
          </a:bodyPr>
          <a:lstStyle/>
          <a:p>
            <a:pPr marL="12700">
              <a:lnSpc>
                <a:spcPts val="1410"/>
              </a:lnSpc>
            </a:pPr>
            <a:r>
              <a:rPr sz="1200" b="1" spc="-80">
                <a:solidFill>
                  <a:schemeClr val="accent1"/>
                </a:solidFill>
                <a:latin typeface="Arial" panose="020B0604020202020204" pitchFamily="34" charset="0"/>
                <a:cs typeface="Arial" panose="020B0604020202020204" pitchFamily="34" charset="0"/>
              </a:rPr>
              <a:t>PRIVATELY</a:t>
            </a:r>
            <a:r>
              <a:rPr lang="en-ZA" sz="1200" b="1" spc="-80">
                <a:solidFill>
                  <a:schemeClr val="accent1"/>
                </a:solidFill>
                <a:latin typeface="Arial" panose="020B0604020202020204" pitchFamily="34" charset="0"/>
                <a:cs typeface="Arial" panose="020B0604020202020204" pitchFamily="34" charset="0"/>
              </a:rPr>
              <a:t> </a:t>
            </a:r>
            <a:r>
              <a:rPr sz="1200" b="1" spc="-80">
                <a:solidFill>
                  <a:schemeClr val="accent1"/>
                </a:solidFill>
                <a:latin typeface="Arial" panose="020B0604020202020204" pitchFamily="34" charset="0"/>
                <a:cs typeface="Arial" panose="020B0604020202020204" pitchFamily="34" charset="0"/>
              </a:rPr>
              <a:t>-</a:t>
            </a:r>
            <a:r>
              <a:rPr lang="en-ZA" sz="1200" b="1" spc="-80">
                <a:solidFill>
                  <a:schemeClr val="accent1"/>
                </a:solidFill>
                <a:latin typeface="Arial" panose="020B0604020202020204" pitchFamily="34" charset="0"/>
                <a:cs typeface="Arial" panose="020B0604020202020204" pitchFamily="34" charset="0"/>
              </a:rPr>
              <a:t>  </a:t>
            </a:r>
            <a:r>
              <a:rPr sz="1200" b="1" spc="-80">
                <a:solidFill>
                  <a:schemeClr val="accent1"/>
                </a:solidFill>
                <a:latin typeface="Arial" panose="020B0604020202020204" pitchFamily="34" charset="0"/>
                <a:cs typeface="Arial" panose="020B0604020202020204" pitchFamily="34" charset="0"/>
              </a:rPr>
              <a:t>OWNED </a:t>
            </a:r>
            <a:r>
              <a:rPr sz="1200" b="1" spc="-90">
                <a:solidFill>
                  <a:schemeClr val="accent1"/>
                </a:solidFill>
                <a:latin typeface="Arial" panose="020B0604020202020204" pitchFamily="34" charset="0"/>
                <a:cs typeface="Arial" panose="020B0604020202020204" pitchFamily="34" charset="0"/>
              </a:rPr>
              <a:t>RENTAL</a:t>
            </a:r>
            <a:r>
              <a:rPr sz="1200" b="1" spc="-50">
                <a:solidFill>
                  <a:schemeClr val="accent1"/>
                </a:solidFill>
                <a:latin typeface="Arial" panose="020B0604020202020204" pitchFamily="34" charset="0"/>
                <a:cs typeface="Arial" panose="020B0604020202020204" pitchFamily="34" charset="0"/>
              </a:rPr>
              <a:t> HOUSING</a:t>
            </a:r>
            <a:r>
              <a:rPr lang="en-ZA" sz="1200" b="1" spc="-50">
                <a:solidFill>
                  <a:schemeClr val="accent1"/>
                </a:solidFill>
                <a:latin typeface="Arial" panose="020B0604020202020204" pitchFamily="34" charset="0"/>
                <a:cs typeface="Arial" panose="020B0604020202020204" pitchFamily="34" charset="0"/>
              </a:rPr>
              <a:t> AND STUDENT ACCOMODATION FINANCE</a:t>
            </a:r>
            <a:endParaRPr sz="1200">
              <a:solidFill>
                <a:schemeClr val="accent1"/>
              </a:solidFill>
              <a:latin typeface="Arial" panose="020B0604020202020204" pitchFamily="34" charset="0"/>
              <a:cs typeface="Arial" panose="020B0604020202020204" pitchFamily="34" charset="0"/>
            </a:endParaRPr>
          </a:p>
          <a:p>
            <a:pPr marL="12700" marR="5080">
              <a:lnSpc>
                <a:spcPts val="1080"/>
              </a:lnSpc>
              <a:spcBef>
                <a:spcPts val="5"/>
              </a:spcBef>
            </a:pPr>
            <a:r>
              <a:rPr sz="1200" spc="-40">
                <a:solidFill>
                  <a:srgbClr val="303843"/>
                </a:solidFill>
                <a:latin typeface="Arial" panose="020B0604020202020204" pitchFamily="34" charset="0"/>
                <a:cs typeface="Arial" panose="020B0604020202020204" pitchFamily="34" charset="0"/>
              </a:rPr>
              <a:t>We </a:t>
            </a:r>
            <a:r>
              <a:rPr sz="1200">
                <a:solidFill>
                  <a:srgbClr val="303843"/>
                </a:solidFill>
                <a:latin typeface="Arial" panose="020B0604020202020204" pitchFamily="34" charset="0"/>
                <a:cs typeface="Arial" panose="020B0604020202020204" pitchFamily="34" charset="0"/>
              </a:rPr>
              <a:t>provide long-term f</a:t>
            </a:r>
            <a:r>
              <a:rPr lang="en-ZA" sz="1200" err="1">
                <a:solidFill>
                  <a:srgbClr val="303843"/>
                </a:solidFill>
                <a:latin typeface="Arial" panose="020B0604020202020204" pitchFamily="34" charset="0"/>
                <a:cs typeface="Arial" panose="020B0604020202020204" pitchFamily="34" charset="0"/>
              </a:rPr>
              <a:t>inance</a:t>
            </a:r>
            <a:r>
              <a:rPr sz="1200">
                <a:solidFill>
                  <a:srgbClr val="303843"/>
                </a:solidFill>
                <a:latin typeface="Arial" panose="020B0604020202020204" pitchFamily="34" charset="0"/>
                <a:cs typeface="Arial" panose="020B0604020202020204" pitchFamily="34" charset="0"/>
              </a:rPr>
              <a:t> to develop or refurbish</a:t>
            </a:r>
            <a:r>
              <a:rPr sz="1200" spc="-35">
                <a:solidFill>
                  <a:srgbClr val="303843"/>
                </a:solidFill>
                <a:latin typeface="Arial" panose="020B0604020202020204" pitchFamily="34" charset="0"/>
                <a:cs typeface="Arial" panose="020B0604020202020204" pitchFamily="34" charset="0"/>
              </a:rPr>
              <a:t> </a:t>
            </a:r>
            <a:r>
              <a:rPr sz="1200" spc="-5">
                <a:solidFill>
                  <a:srgbClr val="303843"/>
                </a:solidFill>
                <a:latin typeface="Arial" panose="020B0604020202020204" pitchFamily="34" charset="0"/>
                <a:cs typeface="Arial" panose="020B0604020202020204" pitchFamily="34" charset="0"/>
              </a:rPr>
              <a:t>affordable  </a:t>
            </a:r>
            <a:r>
              <a:rPr sz="1200">
                <a:solidFill>
                  <a:srgbClr val="303843"/>
                </a:solidFill>
                <a:latin typeface="Arial" panose="020B0604020202020204" pitchFamily="34" charset="0"/>
                <a:cs typeface="Arial" panose="020B0604020202020204" pitchFamily="34" charset="0"/>
              </a:rPr>
              <a:t>privately-owned rental </a:t>
            </a:r>
            <a:r>
              <a:rPr lang="en-ZA" sz="1200">
                <a:solidFill>
                  <a:srgbClr val="303843"/>
                </a:solidFill>
                <a:latin typeface="Arial" panose="020B0604020202020204" pitchFamily="34" charset="0"/>
                <a:cs typeface="Arial" panose="020B0604020202020204" pitchFamily="34" charset="0"/>
              </a:rPr>
              <a:t>(un-subsidised) </a:t>
            </a:r>
            <a:r>
              <a:rPr sz="1200">
                <a:solidFill>
                  <a:srgbClr val="303843"/>
                </a:solidFill>
                <a:latin typeface="Arial" panose="020B0604020202020204" pitchFamily="34" charset="0"/>
                <a:cs typeface="Arial" panose="020B0604020202020204" pitchFamily="34" charset="0"/>
              </a:rPr>
              <a:t>accommodation. </a:t>
            </a:r>
            <a:endParaRPr lang="en-ZA" sz="1200">
              <a:solidFill>
                <a:srgbClr val="303843"/>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2F7A510E-A8E5-4742-B590-8070499C15E5}"/>
              </a:ext>
            </a:extLst>
          </p:cNvPr>
          <p:cNvPicPr>
            <a:picLocks noChangeAspect="1"/>
          </p:cNvPicPr>
          <p:nvPr/>
        </p:nvPicPr>
        <p:blipFill>
          <a:blip r:embed="rId5"/>
          <a:stretch>
            <a:fillRect/>
          </a:stretch>
        </p:blipFill>
        <p:spPr>
          <a:xfrm>
            <a:off x="315923" y="4644385"/>
            <a:ext cx="1160460" cy="1192020"/>
          </a:xfrm>
          <a:prstGeom prst="rect">
            <a:avLst/>
          </a:prstGeom>
        </p:spPr>
      </p:pic>
      <p:sp>
        <p:nvSpPr>
          <p:cNvPr id="19" name="object 22">
            <a:extLst>
              <a:ext uri="{FF2B5EF4-FFF2-40B4-BE49-F238E27FC236}">
                <a16:creationId xmlns:a16="http://schemas.microsoft.com/office/drawing/2014/main" id="{1A5940E3-F972-4D3C-B6C1-A0E34F6306F1}"/>
              </a:ext>
            </a:extLst>
          </p:cNvPr>
          <p:cNvSpPr txBox="1"/>
          <p:nvPr/>
        </p:nvSpPr>
        <p:spPr>
          <a:xfrm>
            <a:off x="1476386" y="4644385"/>
            <a:ext cx="2891790" cy="1282402"/>
          </a:xfrm>
          <a:prstGeom prst="rect">
            <a:avLst/>
          </a:prstGeom>
        </p:spPr>
        <p:txBody>
          <a:bodyPr vert="horz" wrap="square" lIns="0" tIns="0" rIns="0" bIns="0" rtlCol="0">
            <a:spAutoFit/>
          </a:bodyPr>
          <a:lstStyle/>
          <a:p>
            <a:pPr marL="12700">
              <a:lnSpc>
                <a:spcPts val="1410"/>
              </a:lnSpc>
            </a:pPr>
            <a:r>
              <a:rPr lang="en-ZA" sz="1200" b="1" spc="-50">
                <a:solidFill>
                  <a:schemeClr val="accent1"/>
                </a:solidFill>
                <a:latin typeface="Arial" panose="020B0604020202020204" pitchFamily="34" charset="0"/>
                <a:cs typeface="Arial" panose="020B0604020202020204" pitchFamily="34" charset="0"/>
              </a:rPr>
              <a:t>SUBSIDY &amp; AFFORDABLE HOUSING</a:t>
            </a:r>
          </a:p>
          <a:p>
            <a:pPr marL="12700">
              <a:lnSpc>
                <a:spcPts val="1410"/>
              </a:lnSpc>
            </a:pPr>
            <a:r>
              <a:rPr lang="en-ZA" sz="1200" b="1" spc="-50">
                <a:solidFill>
                  <a:schemeClr val="accent1"/>
                </a:solidFill>
                <a:latin typeface="Arial" panose="020B0604020202020204" pitchFamily="34" charset="0"/>
                <a:cs typeface="Arial" panose="020B0604020202020204" pitchFamily="34" charset="0"/>
              </a:rPr>
              <a:t>FINANCE</a:t>
            </a:r>
            <a:endParaRPr sz="1200">
              <a:solidFill>
                <a:schemeClr val="accent1"/>
              </a:solidFill>
              <a:latin typeface="Arial" panose="020B0604020202020204" pitchFamily="34" charset="0"/>
              <a:cs typeface="Arial" panose="020B0604020202020204" pitchFamily="34" charset="0"/>
            </a:endParaRPr>
          </a:p>
          <a:p>
            <a:pPr lvl="0"/>
            <a:r>
              <a:rPr lang="en-GB" sz="1200">
                <a:latin typeface="Arial" panose="020B0604020202020204" pitchFamily="34" charset="0"/>
                <a:cs typeface="Arial" panose="020B0604020202020204" pitchFamily="34" charset="0"/>
              </a:rPr>
              <a:t>We provide bridging and development finance to contractors and developers involved in the development of fully subsidised (BNG) and affordable housing (GAP &amp; FLISP).</a:t>
            </a:r>
            <a:endParaRPr lang="en-ZA" sz="1200">
              <a:latin typeface="Arial" panose="020B0604020202020204" pitchFamily="34" charset="0"/>
              <a:cs typeface="Arial" panose="020B0604020202020204" pitchFamily="34" charset="0"/>
            </a:endParaRPr>
          </a:p>
        </p:txBody>
      </p:sp>
      <p:sp>
        <p:nvSpPr>
          <p:cNvPr id="23" name="object 24">
            <a:extLst>
              <a:ext uri="{FF2B5EF4-FFF2-40B4-BE49-F238E27FC236}">
                <a16:creationId xmlns:a16="http://schemas.microsoft.com/office/drawing/2014/main" id="{E6FC7668-D042-46F7-88BA-5681F940EE5B}"/>
              </a:ext>
            </a:extLst>
          </p:cNvPr>
          <p:cNvSpPr txBox="1"/>
          <p:nvPr/>
        </p:nvSpPr>
        <p:spPr>
          <a:xfrm>
            <a:off x="6316620" y="1006486"/>
            <a:ext cx="4563713" cy="918200"/>
          </a:xfrm>
          <a:prstGeom prst="rect">
            <a:avLst/>
          </a:prstGeom>
        </p:spPr>
        <p:txBody>
          <a:bodyPr vert="horz" wrap="square" lIns="0" tIns="0" rIns="0" bIns="0" rtlCol="0">
            <a:spAutoFit/>
          </a:bodyPr>
          <a:lstStyle/>
          <a:p>
            <a:pPr marL="12700">
              <a:lnSpc>
                <a:spcPts val="1410"/>
              </a:lnSpc>
              <a:spcBef>
                <a:spcPts val="5"/>
              </a:spcBef>
            </a:pPr>
            <a:r>
              <a:rPr sz="1200" b="1" spc="-75" dirty="0">
                <a:solidFill>
                  <a:schemeClr val="accent1"/>
                </a:solidFill>
                <a:latin typeface="Arial" panose="020B0604020202020204" pitchFamily="34" charset="0"/>
                <a:cs typeface="Arial" panose="020B0604020202020204" pitchFamily="34" charset="0"/>
              </a:rPr>
              <a:t>S</a:t>
            </a:r>
            <a:r>
              <a:rPr lang="en-ZA" sz="1200" b="1" spc="-75" dirty="0">
                <a:solidFill>
                  <a:schemeClr val="accent1"/>
                </a:solidFill>
                <a:latin typeface="Arial" panose="020B0604020202020204" pitchFamily="34" charset="0"/>
                <a:cs typeface="Arial" panose="020B0604020202020204" pitchFamily="34" charset="0"/>
              </a:rPr>
              <a:t>TRATEGIC PARTNERSHIPS AND INVESTMENTS</a:t>
            </a:r>
            <a:endParaRPr sz="1200" dirty="0">
              <a:solidFill>
                <a:schemeClr val="accent1"/>
              </a:solidFill>
              <a:latin typeface="Arial" panose="020B0604020202020204" pitchFamily="34" charset="0"/>
              <a:cs typeface="Arial" panose="020B0604020202020204" pitchFamily="34" charset="0"/>
            </a:endParaRPr>
          </a:p>
          <a:p>
            <a:pPr algn="l"/>
            <a:r>
              <a:rPr lang="en-GB" sz="1200" b="0" i="0" u="none" strike="noStrike" baseline="0" dirty="0">
                <a:latin typeface="Lato-Light"/>
              </a:rPr>
              <a:t>We work closely with private investors, developers and housing development agencies and funds to leverage private sector and development funders to finance and create affordable housing that caters to the market </a:t>
            </a:r>
            <a:r>
              <a:rPr lang="en-ZA" sz="1200" b="0" i="0" u="none" strike="noStrike" baseline="0" dirty="0">
                <a:latin typeface="Lato-Light"/>
              </a:rPr>
              <a:t>that we serve.</a:t>
            </a:r>
            <a:r>
              <a:rPr lang="en-US" sz="1200" spc="-15" dirty="0">
                <a:solidFill>
                  <a:srgbClr val="303843"/>
                </a:solidFill>
                <a:latin typeface="Arial" panose="020B0604020202020204" pitchFamily="34" charset="0"/>
                <a:cs typeface="Arial" panose="020B0604020202020204" pitchFamily="34" charset="0"/>
              </a:rPr>
              <a:t>. </a:t>
            </a:r>
            <a:endParaRPr sz="1200" dirty="0">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85AE2BD7-9351-4168-93EA-182E1C5A0127}"/>
              </a:ext>
            </a:extLst>
          </p:cNvPr>
          <p:cNvPicPr>
            <a:picLocks noChangeAspect="1"/>
          </p:cNvPicPr>
          <p:nvPr/>
        </p:nvPicPr>
        <p:blipFill>
          <a:blip r:embed="rId6"/>
          <a:stretch>
            <a:fillRect/>
          </a:stretch>
        </p:blipFill>
        <p:spPr>
          <a:xfrm>
            <a:off x="4495098" y="2836143"/>
            <a:ext cx="1777724" cy="1119408"/>
          </a:xfrm>
          <a:prstGeom prst="rect">
            <a:avLst/>
          </a:prstGeom>
        </p:spPr>
      </p:pic>
      <p:sp>
        <p:nvSpPr>
          <p:cNvPr id="27" name="object 24">
            <a:extLst>
              <a:ext uri="{FF2B5EF4-FFF2-40B4-BE49-F238E27FC236}">
                <a16:creationId xmlns:a16="http://schemas.microsoft.com/office/drawing/2014/main" id="{080B100D-6220-41BF-91CB-4157E75FB5D5}"/>
              </a:ext>
            </a:extLst>
          </p:cNvPr>
          <p:cNvSpPr txBox="1"/>
          <p:nvPr/>
        </p:nvSpPr>
        <p:spPr>
          <a:xfrm>
            <a:off x="6316621" y="2810727"/>
            <a:ext cx="2200223" cy="1205458"/>
          </a:xfrm>
          <a:prstGeom prst="rect">
            <a:avLst/>
          </a:prstGeom>
        </p:spPr>
        <p:txBody>
          <a:bodyPr vert="horz" wrap="square" lIns="0" tIns="0" rIns="0" bIns="0" rtlCol="0">
            <a:spAutoFit/>
          </a:bodyPr>
          <a:lstStyle/>
          <a:p>
            <a:pPr marL="12700">
              <a:lnSpc>
                <a:spcPts val="1410"/>
              </a:lnSpc>
            </a:pPr>
            <a:r>
              <a:rPr sz="1200" b="1" spc="-65">
                <a:solidFill>
                  <a:schemeClr val="accent1"/>
                </a:solidFill>
                <a:latin typeface="Arial" panose="020B0604020202020204" pitchFamily="34" charset="0"/>
                <a:cs typeface="Arial" panose="020B0604020202020204" pitchFamily="34" charset="0"/>
              </a:rPr>
              <a:t>INCREMENTAL</a:t>
            </a:r>
            <a:r>
              <a:rPr sz="1200" b="1" spc="-105">
                <a:solidFill>
                  <a:schemeClr val="accent1"/>
                </a:solidFill>
                <a:latin typeface="Arial" panose="020B0604020202020204" pitchFamily="34" charset="0"/>
                <a:cs typeface="Arial" panose="020B0604020202020204" pitchFamily="34" charset="0"/>
              </a:rPr>
              <a:t> </a:t>
            </a:r>
            <a:r>
              <a:rPr sz="1200" b="1" spc="-50">
                <a:solidFill>
                  <a:schemeClr val="accent1"/>
                </a:solidFill>
                <a:latin typeface="Arial" panose="020B0604020202020204" pitchFamily="34" charset="0"/>
                <a:cs typeface="Arial" panose="020B0604020202020204" pitchFamily="34" charset="0"/>
              </a:rPr>
              <a:t>HOUSING</a:t>
            </a:r>
            <a:r>
              <a:rPr lang="en-ZA" sz="1200" b="1" spc="-50">
                <a:solidFill>
                  <a:schemeClr val="accent1"/>
                </a:solidFill>
                <a:latin typeface="Arial" panose="020B0604020202020204" pitchFamily="34" charset="0"/>
                <a:cs typeface="Arial" panose="020B0604020202020204" pitchFamily="34" charset="0"/>
              </a:rPr>
              <a:t> FINANCE</a:t>
            </a:r>
            <a:endParaRPr sz="1200">
              <a:solidFill>
                <a:schemeClr val="accent1"/>
              </a:solidFill>
              <a:latin typeface="Arial" panose="020B0604020202020204" pitchFamily="34" charset="0"/>
              <a:cs typeface="Arial" panose="020B0604020202020204" pitchFamily="34" charset="0"/>
            </a:endParaRPr>
          </a:p>
          <a:p>
            <a:pPr marL="12700" marR="304165">
              <a:lnSpc>
                <a:spcPts val="1080"/>
              </a:lnSpc>
              <a:spcBef>
                <a:spcPts val="5"/>
              </a:spcBef>
            </a:pPr>
            <a:r>
              <a:rPr sz="1200" spc="-40">
                <a:solidFill>
                  <a:srgbClr val="303843"/>
                </a:solidFill>
                <a:latin typeface="Arial" panose="020B0604020202020204" pitchFamily="34" charset="0"/>
                <a:cs typeface="Arial" panose="020B0604020202020204" pitchFamily="34" charset="0"/>
              </a:rPr>
              <a:t>We </a:t>
            </a:r>
            <a:r>
              <a:rPr sz="1200">
                <a:solidFill>
                  <a:srgbClr val="303843"/>
                </a:solidFill>
                <a:latin typeface="Arial" panose="020B0604020202020204" pitchFamily="34" charset="0"/>
                <a:cs typeface="Arial" panose="020B0604020202020204" pitchFamily="34" charset="0"/>
              </a:rPr>
              <a:t>provide funding to non-banking intermediaries </a:t>
            </a:r>
            <a:r>
              <a:rPr sz="1200" spc="-5">
                <a:solidFill>
                  <a:srgbClr val="303843"/>
                </a:solidFill>
                <a:latin typeface="Arial" panose="020B0604020202020204" pitchFamily="34" charset="0"/>
                <a:cs typeface="Arial" panose="020B0604020202020204" pitchFamily="34" charset="0"/>
              </a:rPr>
              <a:t>who </a:t>
            </a:r>
            <a:r>
              <a:rPr sz="1200">
                <a:solidFill>
                  <a:srgbClr val="303843"/>
                </a:solidFill>
                <a:latin typeface="Arial" panose="020B0604020202020204" pitchFamily="34" charset="0"/>
                <a:cs typeface="Arial" panose="020B0604020202020204" pitchFamily="34" charset="0"/>
              </a:rPr>
              <a:t>on-lend funding to home owners for incremental</a:t>
            </a:r>
            <a:r>
              <a:rPr sz="1200" spc="-120">
                <a:solidFill>
                  <a:srgbClr val="303843"/>
                </a:solidFill>
                <a:latin typeface="Arial" panose="020B0604020202020204" pitchFamily="34" charset="0"/>
                <a:cs typeface="Arial" panose="020B0604020202020204" pitchFamily="34" charset="0"/>
              </a:rPr>
              <a:t> </a:t>
            </a:r>
            <a:r>
              <a:rPr sz="1200">
                <a:solidFill>
                  <a:srgbClr val="303843"/>
                </a:solidFill>
                <a:latin typeface="Arial" panose="020B0604020202020204" pitchFamily="34" charset="0"/>
                <a:cs typeface="Arial" panose="020B0604020202020204" pitchFamily="34" charset="0"/>
              </a:rPr>
              <a:t>improvements</a:t>
            </a:r>
            <a:r>
              <a:rPr lang="en-ZA" sz="1200">
                <a:solidFill>
                  <a:srgbClr val="303843"/>
                </a:solidFill>
                <a:latin typeface="Arial" panose="020B0604020202020204" pitchFamily="34" charset="0"/>
                <a:cs typeface="Arial" panose="020B0604020202020204" pitchFamily="34" charset="0"/>
              </a:rPr>
              <a:t> (Rural &amp; Urban)</a:t>
            </a:r>
            <a:endParaRPr sz="1200">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3D0D227A-DCE5-4E35-BDB1-84DC6A7D9DA1}"/>
              </a:ext>
            </a:extLst>
          </p:cNvPr>
          <p:cNvPicPr>
            <a:picLocks noChangeAspect="1"/>
          </p:cNvPicPr>
          <p:nvPr/>
        </p:nvPicPr>
        <p:blipFill>
          <a:blip r:embed="rId7"/>
          <a:stretch>
            <a:fillRect/>
          </a:stretch>
        </p:blipFill>
        <p:spPr>
          <a:xfrm>
            <a:off x="4495098" y="4633221"/>
            <a:ext cx="1568795" cy="1203183"/>
          </a:xfrm>
          <a:prstGeom prst="rect">
            <a:avLst/>
          </a:prstGeom>
        </p:spPr>
      </p:pic>
      <p:sp>
        <p:nvSpPr>
          <p:cNvPr id="31" name="object 24">
            <a:extLst>
              <a:ext uri="{FF2B5EF4-FFF2-40B4-BE49-F238E27FC236}">
                <a16:creationId xmlns:a16="http://schemas.microsoft.com/office/drawing/2014/main" id="{103496D7-1C01-4FBB-A2D4-ACFBA0B13FC4}"/>
              </a:ext>
            </a:extLst>
          </p:cNvPr>
          <p:cNvSpPr txBox="1"/>
          <p:nvPr/>
        </p:nvSpPr>
        <p:spPr>
          <a:xfrm>
            <a:off x="6316621" y="4580962"/>
            <a:ext cx="3505840" cy="1064394"/>
          </a:xfrm>
          <a:prstGeom prst="rect">
            <a:avLst/>
          </a:prstGeom>
        </p:spPr>
        <p:txBody>
          <a:bodyPr vert="horz" wrap="square" lIns="0" tIns="0" rIns="0" bIns="0" rtlCol="0">
            <a:spAutoFit/>
          </a:bodyPr>
          <a:lstStyle/>
          <a:p>
            <a:pPr marL="12700">
              <a:lnSpc>
                <a:spcPts val="1410"/>
              </a:lnSpc>
            </a:pPr>
            <a:r>
              <a:rPr lang="en-GB" sz="1200" b="1" spc="-65">
                <a:solidFill>
                  <a:schemeClr val="accent1"/>
                </a:solidFill>
                <a:latin typeface="Arial" panose="020B0604020202020204" pitchFamily="34" charset="0"/>
                <a:cs typeface="Arial" panose="020B0604020202020204" pitchFamily="34" charset="0"/>
              </a:rPr>
              <a:t>FINANCE LINKED INDIVIDUAL SUBSIDY PROGRAMME (FLISP)</a:t>
            </a:r>
          </a:p>
          <a:p>
            <a:pPr marL="12700" marR="304165">
              <a:lnSpc>
                <a:spcPts val="1080"/>
              </a:lnSpc>
              <a:spcBef>
                <a:spcPts val="5"/>
              </a:spcBef>
            </a:pPr>
            <a:r>
              <a:rPr lang="en-GB" sz="1200" spc="-40">
                <a:solidFill>
                  <a:srgbClr val="303843"/>
                </a:solidFill>
                <a:latin typeface="Arial" panose="020B0604020202020204" pitchFamily="34" charset="0"/>
                <a:cs typeface="Arial" panose="020B0604020202020204" pitchFamily="34" charset="0"/>
              </a:rPr>
              <a:t>We are the implementing agent for FLISP nationally. FLISP enables qualifying beneficiaries to reduce the initial home  loan amount or augment the shortfall between the qualifying  loan and the total house price.</a:t>
            </a:r>
          </a:p>
        </p:txBody>
      </p:sp>
      <p:sp>
        <p:nvSpPr>
          <p:cNvPr id="34" name="object 24">
            <a:extLst>
              <a:ext uri="{FF2B5EF4-FFF2-40B4-BE49-F238E27FC236}">
                <a16:creationId xmlns:a16="http://schemas.microsoft.com/office/drawing/2014/main" id="{B15FDC8E-DECB-40CD-9059-31D99C6E13D4}"/>
              </a:ext>
            </a:extLst>
          </p:cNvPr>
          <p:cNvSpPr txBox="1"/>
          <p:nvPr/>
        </p:nvSpPr>
        <p:spPr>
          <a:xfrm>
            <a:off x="9871076" y="2623857"/>
            <a:ext cx="2305852" cy="2021066"/>
          </a:xfrm>
          <a:prstGeom prst="rect">
            <a:avLst/>
          </a:prstGeom>
        </p:spPr>
        <p:txBody>
          <a:bodyPr vert="horz" wrap="square" lIns="0" tIns="0" rIns="0" bIns="0" rtlCol="0">
            <a:spAutoFit/>
          </a:bodyPr>
          <a:lstStyle/>
          <a:p>
            <a:pPr marL="12700">
              <a:lnSpc>
                <a:spcPts val="1410"/>
              </a:lnSpc>
            </a:pPr>
            <a:r>
              <a:rPr lang="en-GB" sz="1200" b="1" spc="-65">
                <a:solidFill>
                  <a:schemeClr val="accent1"/>
                </a:solidFill>
                <a:latin typeface="Arial" panose="020B0604020202020204" pitchFamily="34" charset="0"/>
                <a:cs typeface="Arial" panose="020B0604020202020204" pitchFamily="34" charset="0"/>
              </a:rPr>
              <a:t>PROGRAMME &amp; FUND MANAGEMENT</a:t>
            </a:r>
          </a:p>
          <a:p>
            <a:pPr lvl="0"/>
            <a:r>
              <a:rPr lang="en-ZA" sz="1200">
                <a:latin typeface="Arial" panose="020B0604020202020204" pitchFamily="34" charset="0"/>
                <a:cs typeface="Arial" panose="020B0604020202020204" pitchFamily="34" charset="0"/>
              </a:rPr>
              <a:t>Programme management and project implementation </a:t>
            </a:r>
            <a:r>
              <a:rPr lang="en-GB" sz="1200">
                <a:latin typeface="Arial" panose="020B0604020202020204" pitchFamily="34" charset="0"/>
                <a:cs typeface="Arial" panose="020B0604020202020204" pitchFamily="34" charset="0"/>
              </a:rPr>
              <a:t>services are offered, under this programme, to provincial and local authorities to support the development of project and programme management capacity and enhance service delivery in the human </a:t>
            </a:r>
            <a:r>
              <a:rPr lang="en-ZA" sz="1200">
                <a:latin typeface="Arial" panose="020B0604020202020204" pitchFamily="34" charset="0"/>
                <a:cs typeface="Arial" panose="020B0604020202020204" pitchFamily="34" charset="0"/>
              </a:rPr>
              <a:t>settlement sector. </a:t>
            </a:r>
          </a:p>
        </p:txBody>
      </p:sp>
      <p:pic>
        <p:nvPicPr>
          <p:cNvPr id="35" name="Picture 34">
            <a:extLst>
              <a:ext uri="{FF2B5EF4-FFF2-40B4-BE49-F238E27FC236}">
                <a16:creationId xmlns:a16="http://schemas.microsoft.com/office/drawing/2014/main" id="{B281F3C9-11C2-4539-AE54-0CB35AA676EB}"/>
              </a:ext>
            </a:extLst>
          </p:cNvPr>
          <p:cNvPicPr>
            <a:picLocks noChangeAspect="1"/>
          </p:cNvPicPr>
          <p:nvPr/>
        </p:nvPicPr>
        <p:blipFill>
          <a:blip r:embed="rId8"/>
          <a:stretch>
            <a:fillRect/>
          </a:stretch>
        </p:blipFill>
        <p:spPr>
          <a:xfrm>
            <a:off x="8219326" y="2623857"/>
            <a:ext cx="1603135" cy="1331694"/>
          </a:xfrm>
          <a:prstGeom prst="rect">
            <a:avLst/>
          </a:prstGeom>
        </p:spPr>
      </p:pic>
      <p:pic>
        <p:nvPicPr>
          <p:cNvPr id="2" name="Picture 1">
            <a:extLst>
              <a:ext uri="{FF2B5EF4-FFF2-40B4-BE49-F238E27FC236}">
                <a16:creationId xmlns:a16="http://schemas.microsoft.com/office/drawing/2014/main" id="{AABE724E-256F-4F9D-8EDF-36B4B5112AF7}"/>
              </a:ext>
            </a:extLst>
          </p:cNvPr>
          <p:cNvPicPr>
            <a:picLocks noChangeAspect="1"/>
          </p:cNvPicPr>
          <p:nvPr/>
        </p:nvPicPr>
        <p:blipFill>
          <a:blip r:embed="rId9"/>
          <a:stretch>
            <a:fillRect/>
          </a:stretch>
        </p:blipFill>
        <p:spPr>
          <a:xfrm>
            <a:off x="4500081" y="947288"/>
            <a:ext cx="1777725" cy="1100229"/>
          </a:xfrm>
          <a:prstGeom prst="rect">
            <a:avLst/>
          </a:prstGeom>
        </p:spPr>
      </p:pic>
    </p:spTree>
    <p:extLst>
      <p:ext uri="{BB962C8B-B14F-4D97-AF65-F5344CB8AC3E}">
        <p14:creationId xmlns:p14="http://schemas.microsoft.com/office/powerpoint/2010/main" val="3803433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 y="5646"/>
            <a:ext cx="12192001" cy="805723"/>
          </a:xfrm>
          <a:prstGeom prst="rect">
            <a:avLst/>
          </a:prstGeom>
          <a:solidFill>
            <a:srgbClr val="00266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rtlCol="0" anchor="ctr">
            <a:noAutofit/>
            <a:scene3d>
              <a:camera prst="orthographicFront"/>
              <a:lightRig rig="soft" dir="t"/>
            </a:scene3d>
            <a:sp3d prstMaterial="softEdge">
              <a:bevelT w="25400" h="25400"/>
            </a:sp3d>
          </a:bodyPr>
          <a:lstStyle>
            <a:lvl1pPr algn="r" rtl="0" eaLnBrk="1" latinLnBrk="0" hangingPunct="1">
              <a:spcBef>
                <a:spcPct val="0"/>
              </a:spcBef>
              <a:buNone/>
              <a:defRPr kumimoji="0" sz="3200" b="1" kern="1200">
                <a:solidFill>
                  <a:srgbClr val="9A9B9C"/>
                </a:solidFill>
                <a:effectLst>
                  <a:outerShdw blurRad="31750" dist="25400" dir="5400000" algn="tl" rotWithShape="0">
                    <a:srgbClr val="000000">
                      <a:alpha val="25000"/>
                    </a:srgbClr>
                  </a:outerShdw>
                </a:effectLst>
                <a:latin typeface="+mn-lt"/>
                <a:ea typeface="+mj-ea"/>
                <a:cs typeface="+mj-cs"/>
              </a:defRPr>
            </a:lvl1pPr>
            <a:lvl2pPr>
              <a:defRPr/>
            </a:lvl2pPr>
            <a:lvl3pPr>
              <a:defRPr/>
            </a:lvl3pPr>
            <a:lvl4pPr>
              <a:defRPr/>
            </a:lvl4pPr>
            <a:lvl5pPr>
              <a:defRPr/>
            </a:lvl5pPr>
            <a:lvl6pPr>
              <a:defRPr/>
            </a:lvl6pPr>
            <a:lvl7pPr>
              <a:defRPr/>
            </a:lvl7pPr>
            <a:lvl8pPr>
              <a:defRPr/>
            </a:lvl8pPr>
            <a:lvl9pPr>
              <a:defRPr/>
            </a:lvl9pPr>
            <a:extLst/>
          </a:lstStyle>
          <a:p>
            <a:pPr marL="354013" indent="7938" algn="ctr"/>
            <a:r>
              <a:rPr lang="en-ZA" sz="4000" kern="0">
                <a:solidFill>
                  <a:prstClr val="white"/>
                </a:solidFill>
              </a:rPr>
              <a:t>HSDB Product Offering</a:t>
            </a:r>
            <a:endParaRPr lang="en-GB" sz="4000" kern="0">
              <a:solidFill>
                <a:prstClr val="white"/>
              </a:solidFill>
            </a:endParaRPr>
          </a:p>
        </p:txBody>
      </p:sp>
      <p:sp>
        <p:nvSpPr>
          <p:cNvPr id="8" name="Parallelogram 7"/>
          <p:cNvSpPr/>
          <p:nvPr/>
        </p:nvSpPr>
        <p:spPr>
          <a:xfrm>
            <a:off x="-2" y="6519067"/>
            <a:ext cx="9871077" cy="335757"/>
          </a:xfrm>
          <a:custGeom>
            <a:avLst/>
            <a:gdLst>
              <a:gd name="connsiteX0" fmla="*/ 0 w 10188575"/>
              <a:gd name="connsiteY0" fmla="*/ 166915 h 166915"/>
              <a:gd name="connsiteX1" fmla="*/ 41729 w 10188575"/>
              <a:gd name="connsiteY1" fmla="*/ 0 h 166915"/>
              <a:gd name="connsiteX2" fmla="*/ 10188575 w 10188575"/>
              <a:gd name="connsiteY2" fmla="*/ 0 h 166915"/>
              <a:gd name="connsiteX3" fmla="*/ 10146846 w 10188575"/>
              <a:gd name="connsiteY3" fmla="*/ 166915 h 166915"/>
              <a:gd name="connsiteX4" fmla="*/ 0 w 10188575"/>
              <a:gd name="connsiteY4" fmla="*/ 166915 h 166915"/>
              <a:gd name="connsiteX0" fmla="*/ 17802 w 10146846"/>
              <a:gd name="connsiteY0" fmla="*/ 166915 h 166915"/>
              <a:gd name="connsiteX1" fmla="*/ 0 w 10146846"/>
              <a:gd name="connsiteY1" fmla="*/ 0 h 166915"/>
              <a:gd name="connsiteX2" fmla="*/ 10146846 w 10146846"/>
              <a:gd name="connsiteY2" fmla="*/ 0 h 166915"/>
              <a:gd name="connsiteX3" fmla="*/ 10105117 w 10146846"/>
              <a:gd name="connsiteY3" fmla="*/ 166915 h 166915"/>
              <a:gd name="connsiteX4" fmla="*/ 17802 w 10146846"/>
              <a:gd name="connsiteY4" fmla="*/ 166915 h 166915"/>
              <a:gd name="connsiteX0" fmla="*/ 3514 w 10132558"/>
              <a:gd name="connsiteY0" fmla="*/ 166915 h 166915"/>
              <a:gd name="connsiteX1" fmla="*/ 0 w 10132558"/>
              <a:gd name="connsiteY1" fmla="*/ 2381 h 166915"/>
              <a:gd name="connsiteX2" fmla="*/ 10132558 w 10132558"/>
              <a:gd name="connsiteY2" fmla="*/ 0 h 166915"/>
              <a:gd name="connsiteX3" fmla="*/ 10090829 w 10132558"/>
              <a:gd name="connsiteY3" fmla="*/ 166915 h 166915"/>
              <a:gd name="connsiteX4" fmla="*/ 3514 w 10132558"/>
              <a:gd name="connsiteY4" fmla="*/ 166915 h 166915"/>
              <a:gd name="connsiteX0" fmla="*/ 154 w 10129198"/>
              <a:gd name="connsiteY0" fmla="*/ 166915 h 166915"/>
              <a:gd name="connsiteX1" fmla="*/ 3784 w 10129198"/>
              <a:gd name="connsiteY1" fmla="*/ 0 h 166915"/>
              <a:gd name="connsiteX2" fmla="*/ 10129198 w 10129198"/>
              <a:gd name="connsiteY2" fmla="*/ 0 h 166915"/>
              <a:gd name="connsiteX3" fmla="*/ 10087469 w 10129198"/>
              <a:gd name="connsiteY3" fmla="*/ 166915 h 166915"/>
              <a:gd name="connsiteX4" fmla="*/ 154 w 10129198"/>
              <a:gd name="connsiteY4" fmla="*/ 166915 h 166915"/>
              <a:gd name="connsiteX0" fmla="*/ 239 w 10126902"/>
              <a:gd name="connsiteY0" fmla="*/ 169296 h 169296"/>
              <a:gd name="connsiteX1" fmla="*/ 1488 w 10126902"/>
              <a:gd name="connsiteY1" fmla="*/ 0 h 169296"/>
              <a:gd name="connsiteX2" fmla="*/ 10126902 w 10126902"/>
              <a:gd name="connsiteY2" fmla="*/ 0 h 169296"/>
              <a:gd name="connsiteX3" fmla="*/ 10085173 w 10126902"/>
              <a:gd name="connsiteY3" fmla="*/ 166915 h 169296"/>
              <a:gd name="connsiteX4" fmla="*/ 239 w 10126902"/>
              <a:gd name="connsiteY4" fmla="*/ 169296 h 169296"/>
              <a:gd name="connsiteX0" fmla="*/ 239 w 10425352"/>
              <a:gd name="connsiteY0" fmla="*/ 175887 h 175887"/>
              <a:gd name="connsiteX1" fmla="*/ 1488 w 10425352"/>
              <a:gd name="connsiteY1" fmla="*/ 6591 h 175887"/>
              <a:gd name="connsiteX2" fmla="*/ 10425352 w 10425352"/>
              <a:gd name="connsiteY2" fmla="*/ 0 h 175887"/>
              <a:gd name="connsiteX3" fmla="*/ 10085173 w 10425352"/>
              <a:gd name="connsiteY3" fmla="*/ 173506 h 175887"/>
              <a:gd name="connsiteX4" fmla="*/ 239 w 10425352"/>
              <a:gd name="connsiteY4" fmla="*/ 175887 h 175887"/>
              <a:gd name="connsiteX0" fmla="*/ 239 w 10635515"/>
              <a:gd name="connsiteY0" fmla="*/ 179182 h 179182"/>
              <a:gd name="connsiteX1" fmla="*/ 1488 w 10635515"/>
              <a:gd name="connsiteY1" fmla="*/ 9886 h 179182"/>
              <a:gd name="connsiteX2" fmla="*/ 10635515 w 10635515"/>
              <a:gd name="connsiteY2" fmla="*/ 0 h 179182"/>
              <a:gd name="connsiteX3" fmla="*/ 10085173 w 10635515"/>
              <a:gd name="connsiteY3" fmla="*/ 176801 h 179182"/>
              <a:gd name="connsiteX4" fmla="*/ 239 w 10635515"/>
              <a:gd name="connsiteY4" fmla="*/ 179182 h 179182"/>
              <a:gd name="connsiteX0" fmla="*/ 239 w 10635515"/>
              <a:gd name="connsiteY0" fmla="*/ 179182 h 179182"/>
              <a:gd name="connsiteX1" fmla="*/ 1488 w 10635515"/>
              <a:gd name="connsiteY1" fmla="*/ 9886 h 179182"/>
              <a:gd name="connsiteX2" fmla="*/ 10635515 w 10635515"/>
              <a:gd name="connsiteY2" fmla="*/ 0 h 179182"/>
              <a:gd name="connsiteX3" fmla="*/ 10224620 w 10635515"/>
              <a:gd name="connsiteY3" fmla="*/ 178449 h 179182"/>
              <a:gd name="connsiteX4" fmla="*/ 239 w 10635515"/>
              <a:gd name="connsiteY4" fmla="*/ 179182 h 179182"/>
              <a:gd name="connsiteX0" fmla="*/ 239 w 10635515"/>
              <a:gd name="connsiteY0" fmla="*/ 174239 h 174239"/>
              <a:gd name="connsiteX1" fmla="*/ 1488 w 10635515"/>
              <a:gd name="connsiteY1" fmla="*/ 4943 h 174239"/>
              <a:gd name="connsiteX2" fmla="*/ 10635515 w 10635515"/>
              <a:gd name="connsiteY2" fmla="*/ 0 h 174239"/>
              <a:gd name="connsiteX3" fmla="*/ 10224620 w 10635515"/>
              <a:gd name="connsiteY3" fmla="*/ 173506 h 174239"/>
              <a:gd name="connsiteX4" fmla="*/ 239 w 10635515"/>
              <a:gd name="connsiteY4" fmla="*/ 174239 h 17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5515" h="174239">
                <a:moveTo>
                  <a:pt x="239" y="174239"/>
                </a:moveTo>
                <a:cubicBezTo>
                  <a:pt x="-932" y="119394"/>
                  <a:pt x="2659" y="59788"/>
                  <a:pt x="1488" y="4943"/>
                </a:cubicBezTo>
                <a:lnTo>
                  <a:pt x="10635515" y="0"/>
                </a:lnTo>
                <a:lnTo>
                  <a:pt x="10224620" y="173506"/>
                </a:lnTo>
                <a:lnTo>
                  <a:pt x="239" y="174239"/>
                </a:lnTo>
                <a:close/>
              </a:path>
            </a:pathLst>
          </a:custGeom>
          <a:pattFill prst="pct70">
            <a:fgClr>
              <a:schemeClr val="bg1">
                <a:lumMod val="75000"/>
              </a:schemeClr>
            </a:fgClr>
            <a:bgClr>
              <a:schemeClr val="bg1"/>
            </a:bgClr>
          </a:patt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Parallelogram 10"/>
          <p:cNvSpPr/>
          <p:nvPr/>
        </p:nvSpPr>
        <p:spPr>
          <a:xfrm>
            <a:off x="10360480" y="6519067"/>
            <a:ext cx="1831520" cy="330199"/>
          </a:xfrm>
          <a:custGeom>
            <a:avLst/>
            <a:gdLst>
              <a:gd name="connsiteX0" fmla="*/ 0 w 1983938"/>
              <a:gd name="connsiteY0" fmla="*/ 166914 h 166914"/>
              <a:gd name="connsiteX1" fmla="*/ 41729 w 1983938"/>
              <a:gd name="connsiteY1" fmla="*/ 0 h 166914"/>
              <a:gd name="connsiteX2" fmla="*/ 1983938 w 1983938"/>
              <a:gd name="connsiteY2" fmla="*/ 0 h 166914"/>
              <a:gd name="connsiteX3" fmla="*/ 1942210 w 1983938"/>
              <a:gd name="connsiteY3" fmla="*/ 166914 h 166914"/>
              <a:gd name="connsiteX4" fmla="*/ 0 w 1983938"/>
              <a:gd name="connsiteY4" fmla="*/ 166914 h 166914"/>
              <a:gd name="connsiteX0" fmla="*/ 0 w 1942210"/>
              <a:gd name="connsiteY0" fmla="*/ 166914 h 166914"/>
              <a:gd name="connsiteX1" fmla="*/ 41729 w 1942210"/>
              <a:gd name="connsiteY1" fmla="*/ 0 h 166914"/>
              <a:gd name="connsiteX2" fmla="*/ 1910120 w 1942210"/>
              <a:gd name="connsiteY2" fmla="*/ 0 h 166914"/>
              <a:gd name="connsiteX3" fmla="*/ 1942210 w 1942210"/>
              <a:gd name="connsiteY3" fmla="*/ 166914 h 166914"/>
              <a:gd name="connsiteX4" fmla="*/ 0 w 1942210"/>
              <a:gd name="connsiteY4" fmla="*/ 166914 h 166914"/>
              <a:gd name="connsiteX0" fmla="*/ 0 w 1913635"/>
              <a:gd name="connsiteY0" fmla="*/ 166914 h 166914"/>
              <a:gd name="connsiteX1" fmla="*/ 41729 w 1913635"/>
              <a:gd name="connsiteY1" fmla="*/ 0 h 166914"/>
              <a:gd name="connsiteX2" fmla="*/ 1910120 w 1913635"/>
              <a:gd name="connsiteY2" fmla="*/ 0 h 166914"/>
              <a:gd name="connsiteX3" fmla="*/ 1913635 w 1913635"/>
              <a:gd name="connsiteY3" fmla="*/ 166914 h 166914"/>
              <a:gd name="connsiteX4" fmla="*/ 0 w 1913635"/>
              <a:gd name="connsiteY4" fmla="*/ 166914 h 166914"/>
              <a:gd name="connsiteX0" fmla="*/ 0 w 1913635"/>
              <a:gd name="connsiteY0" fmla="*/ 170187 h 170187"/>
              <a:gd name="connsiteX1" fmla="*/ 352879 w 1913635"/>
              <a:gd name="connsiteY1" fmla="*/ 0 h 170187"/>
              <a:gd name="connsiteX2" fmla="*/ 1910120 w 1913635"/>
              <a:gd name="connsiteY2" fmla="*/ 3273 h 170187"/>
              <a:gd name="connsiteX3" fmla="*/ 1913635 w 1913635"/>
              <a:gd name="connsiteY3" fmla="*/ 170187 h 170187"/>
              <a:gd name="connsiteX4" fmla="*/ 0 w 1913635"/>
              <a:gd name="connsiteY4" fmla="*/ 170187 h 1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635" h="170187">
                <a:moveTo>
                  <a:pt x="0" y="170187"/>
                </a:moveTo>
                <a:lnTo>
                  <a:pt x="352879" y="0"/>
                </a:lnTo>
                <a:lnTo>
                  <a:pt x="1910120" y="3273"/>
                </a:lnTo>
                <a:cubicBezTo>
                  <a:pt x="1911292" y="58911"/>
                  <a:pt x="1912463" y="114549"/>
                  <a:pt x="1913635" y="170187"/>
                </a:cubicBezTo>
                <a:lnTo>
                  <a:pt x="0" y="170187"/>
                </a:lnTo>
                <a:close/>
              </a:path>
            </a:pathLst>
          </a:custGeom>
          <a:pattFill prst="pct70">
            <a:fgClr>
              <a:schemeClr val="accent4"/>
            </a:fgClr>
            <a:bgClr>
              <a:schemeClr val="bg1"/>
            </a:bgClr>
          </a:patt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Parallelogram 12"/>
          <p:cNvSpPr/>
          <p:nvPr/>
        </p:nvSpPr>
        <p:spPr>
          <a:xfrm>
            <a:off x="9680574" y="6524623"/>
            <a:ext cx="841376" cy="330201"/>
          </a:xfrm>
          <a:custGeom>
            <a:avLst/>
            <a:gdLst>
              <a:gd name="connsiteX0" fmla="*/ 0 w 812801"/>
              <a:gd name="connsiteY0" fmla="*/ 333376 h 333376"/>
              <a:gd name="connsiteX1" fmla="*/ 83344 w 812801"/>
              <a:gd name="connsiteY1" fmla="*/ 0 h 333376"/>
              <a:gd name="connsiteX2" fmla="*/ 812801 w 812801"/>
              <a:gd name="connsiteY2" fmla="*/ 0 h 333376"/>
              <a:gd name="connsiteX3" fmla="*/ 729457 w 812801"/>
              <a:gd name="connsiteY3" fmla="*/ 333376 h 333376"/>
              <a:gd name="connsiteX4" fmla="*/ 0 w 812801"/>
              <a:gd name="connsiteY4" fmla="*/ 333376 h 333376"/>
              <a:gd name="connsiteX0" fmla="*/ 0 w 1111251"/>
              <a:gd name="connsiteY0" fmla="*/ 330201 h 333376"/>
              <a:gd name="connsiteX1" fmla="*/ 381794 w 1111251"/>
              <a:gd name="connsiteY1" fmla="*/ 0 h 333376"/>
              <a:gd name="connsiteX2" fmla="*/ 1111251 w 1111251"/>
              <a:gd name="connsiteY2" fmla="*/ 0 h 333376"/>
              <a:gd name="connsiteX3" fmla="*/ 1027907 w 1111251"/>
              <a:gd name="connsiteY3" fmla="*/ 333376 h 333376"/>
              <a:gd name="connsiteX4" fmla="*/ 0 w 1111251"/>
              <a:gd name="connsiteY4" fmla="*/ 330201 h 333376"/>
              <a:gd name="connsiteX0" fmla="*/ 0 w 1111251"/>
              <a:gd name="connsiteY0" fmla="*/ 330201 h 330201"/>
              <a:gd name="connsiteX1" fmla="*/ 381794 w 1111251"/>
              <a:gd name="connsiteY1" fmla="*/ 0 h 330201"/>
              <a:gd name="connsiteX2" fmla="*/ 1111251 w 1111251"/>
              <a:gd name="connsiteY2" fmla="*/ 0 h 330201"/>
              <a:gd name="connsiteX3" fmla="*/ 805657 w 1111251"/>
              <a:gd name="connsiteY3" fmla="*/ 320676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815976"/>
              <a:gd name="connsiteY0" fmla="*/ 330201 h 330201"/>
              <a:gd name="connsiteX1" fmla="*/ 381794 w 815976"/>
              <a:gd name="connsiteY1" fmla="*/ 0 h 330201"/>
              <a:gd name="connsiteX2" fmla="*/ 815976 w 815976"/>
              <a:gd name="connsiteY2" fmla="*/ 0 h 330201"/>
              <a:gd name="connsiteX3" fmla="*/ 450057 w 815976"/>
              <a:gd name="connsiteY3" fmla="*/ 330201 h 330201"/>
              <a:gd name="connsiteX4" fmla="*/ 0 w 815976"/>
              <a:gd name="connsiteY4" fmla="*/ 330201 h 330201"/>
              <a:gd name="connsiteX0" fmla="*/ 0 w 841376"/>
              <a:gd name="connsiteY0" fmla="*/ 330201 h 330201"/>
              <a:gd name="connsiteX1" fmla="*/ 381794 w 841376"/>
              <a:gd name="connsiteY1" fmla="*/ 0 h 330201"/>
              <a:gd name="connsiteX2" fmla="*/ 841376 w 841376"/>
              <a:gd name="connsiteY2" fmla="*/ 0 h 330201"/>
              <a:gd name="connsiteX3" fmla="*/ 450057 w 841376"/>
              <a:gd name="connsiteY3" fmla="*/ 330201 h 330201"/>
              <a:gd name="connsiteX4" fmla="*/ 0 w 841376"/>
              <a:gd name="connsiteY4" fmla="*/ 330201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76" h="330201">
                <a:moveTo>
                  <a:pt x="0" y="330201"/>
                </a:moveTo>
                <a:lnTo>
                  <a:pt x="381794" y="0"/>
                </a:lnTo>
                <a:lnTo>
                  <a:pt x="841376" y="0"/>
                </a:lnTo>
                <a:lnTo>
                  <a:pt x="450057" y="330201"/>
                </a:lnTo>
                <a:lnTo>
                  <a:pt x="0" y="330201"/>
                </a:lnTo>
                <a:close/>
              </a:path>
            </a:pathLst>
          </a:custGeom>
          <a:pattFill prst="pct70">
            <a:fgClr>
              <a:schemeClr val="accent5">
                <a:lumMod val="50000"/>
              </a:schemeClr>
            </a:fgClr>
            <a:bgClr>
              <a:schemeClr val="bg1"/>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06EBDAB-6567-4BB5-A72D-B8C120B081C9}"/>
              </a:ext>
            </a:extLst>
          </p:cNvPr>
          <p:cNvSpPr txBox="1"/>
          <p:nvPr/>
        </p:nvSpPr>
        <p:spPr>
          <a:xfrm>
            <a:off x="30144" y="6484140"/>
            <a:ext cx="12161855" cy="373859"/>
          </a:xfrm>
          <a:prstGeom prst="rect">
            <a:avLst/>
          </a:prstGeom>
          <a:noFill/>
        </p:spPr>
        <p:txBody>
          <a:bodyPr wrap="square" rtlCol="0" anchor="ctr">
            <a:noAutofit/>
          </a:bodyPr>
          <a:lstStyle/>
          <a:p>
            <a:pPr indent="361950"/>
            <a:endParaRPr lang="en-ZA" sz="1000" b="1"/>
          </a:p>
        </p:txBody>
      </p:sp>
      <p:sp>
        <p:nvSpPr>
          <p:cNvPr id="5" name="Slide Number Placeholder 4">
            <a:extLst>
              <a:ext uri="{FF2B5EF4-FFF2-40B4-BE49-F238E27FC236}">
                <a16:creationId xmlns:a16="http://schemas.microsoft.com/office/drawing/2014/main" id="{A987B35D-F68B-4006-AC19-5A526609671C}"/>
              </a:ext>
            </a:extLst>
          </p:cNvPr>
          <p:cNvSpPr>
            <a:spLocks noGrp="1"/>
          </p:cNvSpPr>
          <p:nvPr>
            <p:ph type="sldNum" sz="quarter" idx="12"/>
          </p:nvPr>
        </p:nvSpPr>
        <p:spPr>
          <a:xfrm>
            <a:off x="9448800" y="6484141"/>
            <a:ext cx="2743200" cy="365125"/>
          </a:xfrm>
        </p:spPr>
        <p:txBody>
          <a:bodyPr anchor="ctr"/>
          <a:lstStyle/>
          <a:p>
            <a:fld id="{87102F09-8F7D-4EC1-9AE5-82CA77F49212}" type="slidenum">
              <a:rPr lang="en-ZA" b="1" smtClean="0">
                <a:solidFill>
                  <a:schemeClr val="tx1"/>
                </a:solidFill>
              </a:rPr>
              <a:t>6</a:t>
            </a:fld>
            <a:endParaRPr lang="en-ZA" b="1">
              <a:solidFill>
                <a:schemeClr val="tx1"/>
              </a:solidFill>
            </a:endParaRPr>
          </a:p>
        </p:txBody>
      </p:sp>
      <p:sp>
        <p:nvSpPr>
          <p:cNvPr id="75" name="Rectangle 74">
            <a:extLst>
              <a:ext uri="{FF2B5EF4-FFF2-40B4-BE49-F238E27FC236}">
                <a16:creationId xmlns:a16="http://schemas.microsoft.com/office/drawing/2014/main" id="{F373B2A5-8ECD-4D02-AA9A-635E41B5D5E0}"/>
              </a:ext>
            </a:extLst>
          </p:cNvPr>
          <p:cNvSpPr/>
          <p:nvPr/>
        </p:nvSpPr>
        <p:spPr>
          <a:xfrm>
            <a:off x="491613" y="981860"/>
            <a:ext cx="6793107" cy="32669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a:cs typeface="Segoe UI" panose="020B0502040204020203" pitchFamily="34" charset="0"/>
              </a:rPr>
              <a:t>Product and services</a:t>
            </a:r>
          </a:p>
        </p:txBody>
      </p:sp>
      <p:grpSp>
        <p:nvGrpSpPr>
          <p:cNvPr id="6" name="Group 5">
            <a:extLst>
              <a:ext uri="{FF2B5EF4-FFF2-40B4-BE49-F238E27FC236}">
                <a16:creationId xmlns:a16="http://schemas.microsoft.com/office/drawing/2014/main" id="{80913A2B-7BD1-404C-8327-B039ED8D3F0D}"/>
              </a:ext>
            </a:extLst>
          </p:cNvPr>
          <p:cNvGrpSpPr/>
          <p:nvPr/>
        </p:nvGrpSpPr>
        <p:grpSpPr>
          <a:xfrm>
            <a:off x="491612" y="1402921"/>
            <a:ext cx="6793108" cy="4763356"/>
            <a:chOff x="-222185" y="940907"/>
            <a:chExt cx="7292940" cy="5225541"/>
          </a:xfrm>
        </p:grpSpPr>
        <p:sp>
          <p:nvSpPr>
            <p:cNvPr id="2" name="Rectangle 1">
              <a:extLst>
                <a:ext uri="{FF2B5EF4-FFF2-40B4-BE49-F238E27FC236}">
                  <a16:creationId xmlns:a16="http://schemas.microsoft.com/office/drawing/2014/main" id="{4EA59DD2-69ED-4B8D-AA6C-02962AA4B7E4}"/>
                </a:ext>
              </a:extLst>
            </p:cNvPr>
            <p:cNvSpPr/>
            <p:nvPr/>
          </p:nvSpPr>
          <p:spPr>
            <a:xfrm>
              <a:off x="4877752" y="1928901"/>
              <a:ext cx="2193003" cy="332054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cs typeface="Segoe UI" panose="020B0502040204020203" pitchFamily="34" charset="0"/>
              </a:endParaRPr>
            </a:p>
          </p:txBody>
        </p:sp>
        <p:sp>
          <p:nvSpPr>
            <p:cNvPr id="19" name="Freeform 6">
              <a:extLst>
                <a:ext uri="{FF2B5EF4-FFF2-40B4-BE49-F238E27FC236}">
                  <a16:creationId xmlns:a16="http://schemas.microsoft.com/office/drawing/2014/main" id="{FB888156-0B97-48BA-A343-AB88DEE9CC71}"/>
                </a:ext>
              </a:extLst>
            </p:cNvPr>
            <p:cNvSpPr>
              <a:spLocks/>
            </p:cNvSpPr>
            <p:nvPr/>
          </p:nvSpPr>
          <p:spPr bwMode="auto">
            <a:xfrm>
              <a:off x="3465604" y="4019693"/>
              <a:ext cx="660999" cy="665632"/>
            </a:xfrm>
            <a:custGeom>
              <a:avLst/>
              <a:gdLst>
                <a:gd name="T0" fmla="*/ 66 w 141"/>
                <a:gd name="T1" fmla="*/ 135 h 142"/>
                <a:gd name="T2" fmla="*/ 54 w 141"/>
                <a:gd name="T3" fmla="*/ 140 h 142"/>
                <a:gd name="T4" fmla="*/ 49 w 141"/>
                <a:gd name="T5" fmla="*/ 132 h 142"/>
                <a:gd name="T6" fmla="*/ 42 w 141"/>
                <a:gd name="T7" fmla="*/ 129 h 142"/>
                <a:gd name="T8" fmla="*/ 29 w 141"/>
                <a:gd name="T9" fmla="*/ 128 h 142"/>
                <a:gd name="T10" fmla="*/ 28 w 141"/>
                <a:gd name="T11" fmla="*/ 119 h 142"/>
                <a:gd name="T12" fmla="*/ 22 w 141"/>
                <a:gd name="T13" fmla="*/ 114 h 142"/>
                <a:gd name="T14" fmla="*/ 10 w 141"/>
                <a:gd name="T15" fmla="*/ 108 h 142"/>
                <a:gd name="T16" fmla="*/ 12 w 141"/>
                <a:gd name="T17" fmla="*/ 99 h 142"/>
                <a:gd name="T18" fmla="*/ 10 w 141"/>
                <a:gd name="T19" fmla="*/ 92 h 142"/>
                <a:gd name="T20" fmla="*/ 1 w 141"/>
                <a:gd name="T21" fmla="*/ 82 h 142"/>
                <a:gd name="T22" fmla="*/ 6 w 141"/>
                <a:gd name="T23" fmla="*/ 75 h 142"/>
                <a:gd name="T24" fmla="*/ 6 w 141"/>
                <a:gd name="T25" fmla="*/ 67 h 142"/>
                <a:gd name="T26" fmla="*/ 1 w 141"/>
                <a:gd name="T27" fmla="*/ 60 h 142"/>
                <a:gd name="T28" fmla="*/ 10 w 141"/>
                <a:gd name="T29" fmla="*/ 50 h 142"/>
                <a:gd name="T30" fmla="*/ 12 w 141"/>
                <a:gd name="T31" fmla="*/ 43 h 142"/>
                <a:gd name="T32" fmla="*/ 10 w 141"/>
                <a:gd name="T33" fmla="*/ 34 h 142"/>
                <a:gd name="T34" fmla="*/ 22 w 141"/>
                <a:gd name="T35" fmla="*/ 29 h 142"/>
                <a:gd name="T36" fmla="*/ 28 w 141"/>
                <a:gd name="T37" fmla="*/ 23 h 142"/>
                <a:gd name="T38" fmla="*/ 29 w 141"/>
                <a:gd name="T39" fmla="*/ 14 h 142"/>
                <a:gd name="T40" fmla="*/ 42 w 141"/>
                <a:gd name="T41" fmla="*/ 13 h 142"/>
                <a:gd name="T42" fmla="*/ 49 w 141"/>
                <a:gd name="T43" fmla="*/ 10 h 142"/>
                <a:gd name="T44" fmla="*/ 54 w 141"/>
                <a:gd name="T45" fmla="*/ 2 h 142"/>
                <a:gd name="T46" fmla="*/ 66 w 141"/>
                <a:gd name="T47" fmla="*/ 7 h 142"/>
                <a:gd name="T48" fmla="*/ 73 w 141"/>
                <a:gd name="T49" fmla="*/ 0 h 142"/>
                <a:gd name="T50" fmla="*/ 79 w 141"/>
                <a:gd name="T51" fmla="*/ 7 h 142"/>
                <a:gd name="T52" fmla="*/ 87 w 141"/>
                <a:gd name="T53" fmla="*/ 9 h 142"/>
                <a:gd name="T54" fmla="*/ 100 w 141"/>
                <a:gd name="T55" fmla="*/ 7 h 142"/>
                <a:gd name="T56" fmla="*/ 103 w 141"/>
                <a:gd name="T57" fmla="*/ 16 h 142"/>
                <a:gd name="T58" fmla="*/ 109 w 141"/>
                <a:gd name="T59" fmla="*/ 20 h 142"/>
                <a:gd name="T60" fmla="*/ 122 w 141"/>
                <a:gd name="T61" fmla="*/ 23 h 142"/>
                <a:gd name="T62" fmla="*/ 122 w 141"/>
                <a:gd name="T63" fmla="*/ 32 h 142"/>
                <a:gd name="T64" fmla="*/ 126 w 141"/>
                <a:gd name="T65" fmla="*/ 39 h 142"/>
                <a:gd name="T66" fmla="*/ 137 w 141"/>
                <a:gd name="T67" fmla="*/ 47 h 142"/>
                <a:gd name="T68" fmla="*/ 133 w 141"/>
                <a:gd name="T69" fmla="*/ 55 h 142"/>
                <a:gd name="T70" fmla="*/ 134 w 141"/>
                <a:gd name="T71" fmla="*/ 62 h 142"/>
                <a:gd name="T72" fmla="*/ 141 w 141"/>
                <a:gd name="T73" fmla="*/ 71 h 142"/>
                <a:gd name="T74" fmla="*/ 134 w 141"/>
                <a:gd name="T75" fmla="*/ 80 h 142"/>
                <a:gd name="T76" fmla="*/ 133 w 141"/>
                <a:gd name="T77" fmla="*/ 87 h 142"/>
                <a:gd name="T78" fmla="*/ 137 w 141"/>
                <a:gd name="T79" fmla="*/ 95 h 142"/>
                <a:gd name="T80" fmla="*/ 126 w 141"/>
                <a:gd name="T81" fmla="*/ 103 h 142"/>
                <a:gd name="T82" fmla="*/ 122 w 141"/>
                <a:gd name="T83" fmla="*/ 110 h 142"/>
                <a:gd name="T84" fmla="*/ 122 w 141"/>
                <a:gd name="T85" fmla="*/ 119 h 142"/>
                <a:gd name="T86" fmla="*/ 109 w 141"/>
                <a:gd name="T87" fmla="*/ 122 h 142"/>
                <a:gd name="T88" fmla="*/ 103 w 141"/>
                <a:gd name="T89" fmla="*/ 126 h 142"/>
                <a:gd name="T90" fmla="*/ 100 w 141"/>
                <a:gd name="T91" fmla="*/ 135 h 142"/>
                <a:gd name="T92" fmla="*/ 87 w 141"/>
                <a:gd name="T93" fmla="*/ 133 h 142"/>
                <a:gd name="T94" fmla="*/ 79 w 141"/>
                <a:gd name="T95" fmla="*/ 135 h 142"/>
                <a:gd name="T96" fmla="*/ 73 w 141"/>
                <a:gd name="T9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1" h="142">
                  <a:moveTo>
                    <a:pt x="70" y="142"/>
                  </a:moveTo>
                  <a:cubicBezTo>
                    <a:pt x="69" y="142"/>
                    <a:pt x="68" y="142"/>
                    <a:pt x="67" y="142"/>
                  </a:cubicBezTo>
                  <a:cubicBezTo>
                    <a:pt x="67" y="135"/>
                    <a:pt x="67" y="135"/>
                    <a:pt x="67" y="135"/>
                  </a:cubicBezTo>
                  <a:cubicBezTo>
                    <a:pt x="66" y="135"/>
                    <a:pt x="66" y="135"/>
                    <a:pt x="66" y="135"/>
                  </a:cubicBezTo>
                  <a:cubicBezTo>
                    <a:pt x="65" y="135"/>
                    <a:pt x="63" y="135"/>
                    <a:pt x="62" y="135"/>
                  </a:cubicBezTo>
                  <a:cubicBezTo>
                    <a:pt x="61" y="135"/>
                    <a:pt x="61" y="135"/>
                    <a:pt x="61" y="135"/>
                  </a:cubicBezTo>
                  <a:cubicBezTo>
                    <a:pt x="60" y="141"/>
                    <a:pt x="60" y="141"/>
                    <a:pt x="60" y="141"/>
                  </a:cubicBezTo>
                  <a:cubicBezTo>
                    <a:pt x="58" y="141"/>
                    <a:pt x="56" y="140"/>
                    <a:pt x="54" y="140"/>
                  </a:cubicBezTo>
                  <a:cubicBezTo>
                    <a:pt x="54" y="133"/>
                    <a:pt x="54" y="133"/>
                    <a:pt x="54" y="133"/>
                  </a:cubicBezTo>
                  <a:cubicBezTo>
                    <a:pt x="54" y="133"/>
                    <a:pt x="54" y="133"/>
                    <a:pt x="54" y="133"/>
                  </a:cubicBezTo>
                  <a:cubicBezTo>
                    <a:pt x="52" y="133"/>
                    <a:pt x="51" y="132"/>
                    <a:pt x="50" y="132"/>
                  </a:cubicBezTo>
                  <a:cubicBezTo>
                    <a:pt x="49" y="132"/>
                    <a:pt x="49" y="132"/>
                    <a:pt x="49" y="132"/>
                  </a:cubicBezTo>
                  <a:cubicBezTo>
                    <a:pt x="46" y="137"/>
                    <a:pt x="46" y="137"/>
                    <a:pt x="46" y="137"/>
                  </a:cubicBezTo>
                  <a:cubicBezTo>
                    <a:pt x="44" y="137"/>
                    <a:pt x="42" y="136"/>
                    <a:pt x="41" y="135"/>
                  </a:cubicBezTo>
                  <a:cubicBezTo>
                    <a:pt x="42" y="129"/>
                    <a:pt x="42" y="129"/>
                    <a:pt x="42" y="129"/>
                  </a:cubicBezTo>
                  <a:cubicBezTo>
                    <a:pt x="42" y="129"/>
                    <a:pt x="42" y="129"/>
                    <a:pt x="42" y="129"/>
                  </a:cubicBezTo>
                  <a:cubicBezTo>
                    <a:pt x="41" y="128"/>
                    <a:pt x="39" y="127"/>
                    <a:pt x="38" y="127"/>
                  </a:cubicBezTo>
                  <a:cubicBezTo>
                    <a:pt x="38" y="126"/>
                    <a:pt x="38" y="126"/>
                    <a:pt x="38" y="126"/>
                  </a:cubicBezTo>
                  <a:cubicBezTo>
                    <a:pt x="34" y="131"/>
                    <a:pt x="34" y="131"/>
                    <a:pt x="34" y="131"/>
                  </a:cubicBezTo>
                  <a:cubicBezTo>
                    <a:pt x="32" y="130"/>
                    <a:pt x="30" y="129"/>
                    <a:pt x="29" y="128"/>
                  </a:cubicBezTo>
                  <a:cubicBezTo>
                    <a:pt x="32" y="122"/>
                    <a:pt x="32" y="122"/>
                    <a:pt x="32" y="122"/>
                  </a:cubicBezTo>
                  <a:cubicBezTo>
                    <a:pt x="31" y="122"/>
                    <a:pt x="31" y="122"/>
                    <a:pt x="31" y="122"/>
                  </a:cubicBezTo>
                  <a:cubicBezTo>
                    <a:pt x="30" y="121"/>
                    <a:pt x="29" y="120"/>
                    <a:pt x="28" y="119"/>
                  </a:cubicBezTo>
                  <a:cubicBezTo>
                    <a:pt x="28" y="119"/>
                    <a:pt x="28" y="119"/>
                    <a:pt x="28" y="119"/>
                  </a:cubicBezTo>
                  <a:cubicBezTo>
                    <a:pt x="23" y="123"/>
                    <a:pt x="23" y="123"/>
                    <a:pt x="23" y="123"/>
                  </a:cubicBezTo>
                  <a:cubicBezTo>
                    <a:pt x="21" y="122"/>
                    <a:pt x="20" y="120"/>
                    <a:pt x="18" y="119"/>
                  </a:cubicBezTo>
                  <a:cubicBezTo>
                    <a:pt x="22" y="114"/>
                    <a:pt x="22" y="114"/>
                    <a:pt x="22" y="114"/>
                  </a:cubicBezTo>
                  <a:cubicBezTo>
                    <a:pt x="22" y="114"/>
                    <a:pt x="22" y="114"/>
                    <a:pt x="22" y="114"/>
                  </a:cubicBezTo>
                  <a:cubicBezTo>
                    <a:pt x="21" y="112"/>
                    <a:pt x="20" y="111"/>
                    <a:pt x="19" y="110"/>
                  </a:cubicBezTo>
                  <a:cubicBezTo>
                    <a:pt x="19" y="110"/>
                    <a:pt x="19" y="110"/>
                    <a:pt x="19" y="110"/>
                  </a:cubicBezTo>
                  <a:cubicBezTo>
                    <a:pt x="13" y="113"/>
                    <a:pt x="13" y="113"/>
                    <a:pt x="13" y="113"/>
                  </a:cubicBezTo>
                  <a:cubicBezTo>
                    <a:pt x="12" y="111"/>
                    <a:pt x="11" y="109"/>
                    <a:pt x="10" y="108"/>
                  </a:cubicBezTo>
                  <a:cubicBezTo>
                    <a:pt x="15" y="104"/>
                    <a:pt x="15" y="104"/>
                    <a:pt x="15" y="104"/>
                  </a:cubicBezTo>
                  <a:cubicBezTo>
                    <a:pt x="15" y="103"/>
                    <a:pt x="15" y="103"/>
                    <a:pt x="15" y="103"/>
                  </a:cubicBezTo>
                  <a:cubicBezTo>
                    <a:pt x="14" y="102"/>
                    <a:pt x="13" y="101"/>
                    <a:pt x="13" y="99"/>
                  </a:cubicBezTo>
                  <a:cubicBezTo>
                    <a:pt x="12" y="99"/>
                    <a:pt x="12" y="99"/>
                    <a:pt x="12" y="99"/>
                  </a:cubicBezTo>
                  <a:cubicBezTo>
                    <a:pt x="6" y="101"/>
                    <a:pt x="6" y="101"/>
                    <a:pt x="6" y="101"/>
                  </a:cubicBezTo>
                  <a:cubicBezTo>
                    <a:pt x="5" y="99"/>
                    <a:pt x="5" y="97"/>
                    <a:pt x="4" y="95"/>
                  </a:cubicBezTo>
                  <a:cubicBezTo>
                    <a:pt x="10" y="92"/>
                    <a:pt x="10" y="92"/>
                    <a:pt x="10" y="92"/>
                  </a:cubicBezTo>
                  <a:cubicBezTo>
                    <a:pt x="10" y="92"/>
                    <a:pt x="10" y="92"/>
                    <a:pt x="10" y="92"/>
                  </a:cubicBezTo>
                  <a:cubicBezTo>
                    <a:pt x="9" y="90"/>
                    <a:pt x="9" y="89"/>
                    <a:pt x="8" y="88"/>
                  </a:cubicBezTo>
                  <a:cubicBezTo>
                    <a:pt x="8" y="87"/>
                    <a:pt x="8" y="87"/>
                    <a:pt x="8" y="87"/>
                  </a:cubicBezTo>
                  <a:cubicBezTo>
                    <a:pt x="2" y="88"/>
                    <a:pt x="2" y="88"/>
                    <a:pt x="2" y="88"/>
                  </a:cubicBezTo>
                  <a:cubicBezTo>
                    <a:pt x="1" y="86"/>
                    <a:pt x="1" y="84"/>
                    <a:pt x="1" y="82"/>
                  </a:cubicBezTo>
                  <a:cubicBezTo>
                    <a:pt x="7" y="80"/>
                    <a:pt x="7" y="80"/>
                    <a:pt x="7" y="80"/>
                  </a:cubicBezTo>
                  <a:cubicBezTo>
                    <a:pt x="7" y="80"/>
                    <a:pt x="7" y="80"/>
                    <a:pt x="7" y="80"/>
                  </a:cubicBezTo>
                  <a:cubicBezTo>
                    <a:pt x="6" y="78"/>
                    <a:pt x="6" y="77"/>
                    <a:pt x="6" y="75"/>
                  </a:cubicBezTo>
                  <a:cubicBezTo>
                    <a:pt x="6" y="75"/>
                    <a:pt x="6" y="75"/>
                    <a:pt x="6" y="75"/>
                  </a:cubicBezTo>
                  <a:cubicBezTo>
                    <a:pt x="0" y="74"/>
                    <a:pt x="0" y="74"/>
                    <a:pt x="0" y="74"/>
                  </a:cubicBezTo>
                  <a:cubicBezTo>
                    <a:pt x="0" y="73"/>
                    <a:pt x="0" y="72"/>
                    <a:pt x="0" y="71"/>
                  </a:cubicBezTo>
                  <a:cubicBezTo>
                    <a:pt x="0" y="70"/>
                    <a:pt x="0" y="69"/>
                    <a:pt x="0" y="68"/>
                  </a:cubicBezTo>
                  <a:cubicBezTo>
                    <a:pt x="6" y="67"/>
                    <a:pt x="6" y="67"/>
                    <a:pt x="6" y="67"/>
                  </a:cubicBezTo>
                  <a:cubicBezTo>
                    <a:pt x="6" y="67"/>
                    <a:pt x="6" y="67"/>
                    <a:pt x="6" y="67"/>
                  </a:cubicBezTo>
                  <a:cubicBezTo>
                    <a:pt x="6" y="65"/>
                    <a:pt x="6" y="64"/>
                    <a:pt x="7" y="62"/>
                  </a:cubicBezTo>
                  <a:cubicBezTo>
                    <a:pt x="7" y="62"/>
                    <a:pt x="7" y="62"/>
                    <a:pt x="7" y="62"/>
                  </a:cubicBezTo>
                  <a:cubicBezTo>
                    <a:pt x="1" y="60"/>
                    <a:pt x="1" y="60"/>
                    <a:pt x="1" y="60"/>
                  </a:cubicBezTo>
                  <a:cubicBezTo>
                    <a:pt x="1" y="58"/>
                    <a:pt x="1" y="56"/>
                    <a:pt x="2" y="54"/>
                  </a:cubicBezTo>
                  <a:cubicBezTo>
                    <a:pt x="8" y="55"/>
                    <a:pt x="8" y="55"/>
                    <a:pt x="8" y="55"/>
                  </a:cubicBezTo>
                  <a:cubicBezTo>
                    <a:pt x="8" y="54"/>
                    <a:pt x="8" y="54"/>
                    <a:pt x="8" y="54"/>
                  </a:cubicBezTo>
                  <a:cubicBezTo>
                    <a:pt x="9" y="53"/>
                    <a:pt x="9" y="52"/>
                    <a:pt x="10" y="50"/>
                  </a:cubicBezTo>
                  <a:cubicBezTo>
                    <a:pt x="10" y="50"/>
                    <a:pt x="10" y="50"/>
                    <a:pt x="10" y="50"/>
                  </a:cubicBezTo>
                  <a:cubicBezTo>
                    <a:pt x="4" y="47"/>
                    <a:pt x="4" y="47"/>
                    <a:pt x="4" y="47"/>
                  </a:cubicBezTo>
                  <a:cubicBezTo>
                    <a:pt x="5" y="45"/>
                    <a:pt x="5" y="43"/>
                    <a:pt x="6" y="41"/>
                  </a:cubicBezTo>
                  <a:cubicBezTo>
                    <a:pt x="12" y="43"/>
                    <a:pt x="12" y="43"/>
                    <a:pt x="12" y="43"/>
                  </a:cubicBezTo>
                  <a:cubicBezTo>
                    <a:pt x="13" y="43"/>
                    <a:pt x="13" y="43"/>
                    <a:pt x="13" y="43"/>
                  </a:cubicBezTo>
                  <a:cubicBezTo>
                    <a:pt x="13" y="41"/>
                    <a:pt x="14" y="40"/>
                    <a:pt x="15" y="39"/>
                  </a:cubicBezTo>
                  <a:cubicBezTo>
                    <a:pt x="15" y="38"/>
                    <a:pt x="15" y="38"/>
                    <a:pt x="15" y="38"/>
                  </a:cubicBezTo>
                  <a:cubicBezTo>
                    <a:pt x="10" y="34"/>
                    <a:pt x="10" y="34"/>
                    <a:pt x="10" y="34"/>
                  </a:cubicBezTo>
                  <a:cubicBezTo>
                    <a:pt x="11" y="33"/>
                    <a:pt x="12" y="31"/>
                    <a:pt x="13" y="29"/>
                  </a:cubicBezTo>
                  <a:cubicBezTo>
                    <a:pt x="19" y="32"/>
                    <a:pt x="19" y="32"/>
                    <a:pt x="19" y="32"/>
                  </a:cubicBezTo>
                  <a:cubicBezTo>
                    <a:pt x="19" y="32"/>
                    <a:pt x="19" y="32"/>
                    <a:pt x="19" y="32"/>
                  </a:cubicBezTo>
                  <a:cubicBezTo>
                    <a:pt x="20" y="31"/>
                    <a:pt x="21" y="30"/>
                    <a:pt x="22" y="29"/>
                  </a:cubicBezTo>
                  <a:cubicBezTo>
                    <a:pt x="22" y="28"/>
                    <a:pt x="22" y="28"/>
                    <a:pt x="22" y="28"/>
                  </a:cubicBezTo>
                  <a:cubicBezTo>
                    <a:pt x="18" y="23"/>
                    <a:pt x="18" y="23"/>
                    <a:pt x="18" y="23"/>
                  </a:cubicBezTo>
                  <a:cubicBezTo>
                    <a:pt x="20" y="22"/>
                    <a:pt x="21" y="20"/>
                    <a:pt x="23" y="19"/>
                  </a:cubicBezTo>
                  <a:cubicBezTo>
                    <a:pt x="28" y="23"/>
                    <a:pt x="28" y="23"/>
                    <a:pt x="28" y="23"/>
                  </a:cubicBezTo>
                  <a:cubicBezTo>
                    <a:pt x="28" y="23"/>
                    <a:pt x="28" y="23"/>
                    <a:pt x="28" y="23"/>
                  </a:cubicBezTo>
                  <a:cubicBezTo>
                    <a:pt x="29" y="22"/>
                    <a:pt x="30" y="21"/>
                    <a:pt x="31" y="20"/>
                  </a:cubicBezTo>
                  <a:cubicBezTo>
                    <a:pt x="32" y="20"/>
                    <a:pt x="32" y="20"/>
                    <a:pt x="32" y="20"/>
                  </a:cubicBezTo>
                  <a:cubicBezTo>
                    <a:pt x="29" y="14"/>
                    <a:pt x="29" y="14"/>
                    <a:pt x="29" y="14"/>
                  </a:cubicBezTo>
                  <a:cubicBezTo>
                    <a:pt x="30" y="13"/>
                    <a:pt x="32" y="12"/>
                    <a:pt x="34" y="11"/>
                  </a:cubicBezTo>
                  <a:cubicBezTo>
                    <a:pt x="38" y="16"/>
                    <a:pt x="38" y="16"/>
                    <a:pt x="38" y="16"/>
                  </a:cubicBezTo>
                  <a:cubicBezTo>
                    <a:pt x="38" y="15"/>
                    <a:pt x="38" y="15"/>
                    <a:pt x="38" y="15"/>
                  </a:cubicBezTo>
                  <a:cubicBezTo>
                    <a:pt x="39" y="15"/>
                    <a:pt x="41" y="14"/>
                    <a:pt x="42" y="13"/>
                  </a:cubicBezTo>
                  <a:cubicBezTo>
                    <a:pt x="42" y="13"/>
                    <a:pt x="42" y="13"/>
                    <a:pt x="42" y="13"/>
                  </a:cubicBezTo>
                  <a:cubicBezTo>
                    <a:pt x="41" y="7"/>
                    <a:pt x="41" y="7"/>
                    <a:pt x="41" y="7"/>
                  </a:cubicBezTo>
                  <a:cubicBezTo>
                    <a:pt x="42" y="6"/>
                    <a:pt x="44" y="5"/>
                    <a:pt x="46" y="5"/>
                  </a:cubicBezTo>
                  <a:cubicBezTo>
                    <a:pt x="49" y="10"/>
                    <a:pt x="49" y="10"/>
                    <a:pt x="49" y="10"/>
                  </a:cubicBezTo>
                  <a:cubicBezTo>
                    <a:pt x="50" y="10"/>
                    <a:pt x="50" y="10"/>
                    <a:pt x="50" y="10"/>
                  </a:cubicBezTo>
                  <a:cubicBezTo>
                    <a:pt x="51" y="10"/>
                    <a:pt x="52" y="9"/>
                    <a:pt x="54" y="9"/>
                  </a:cubicBezTo>
                  <a:cubicBezTo>
                    <a:pt x="54" y="9"/>
                    <a:pt x="54" y="9"/>
                    <a:pt x="54" y="9"/>
                  </a:cubicBezTo>
                  <a:cubicBezTo>
                    <a:pt x="54" y="2"/>
                    <a:pt x="54" y="2"/>
                    <a:pt x="54" y="2"/>
                  </a:cubicBezTo>
                  <a:cubicBezTo>
                    <a:pt x="56" y="2"/>
                    <a:pt x="58" y="1"/>
                    <a:pt x="60" y="1"/>
                  </a:cubicBezTo>
                  <a:cubicBezTo>
                    <a:pt x="61" y="7"/>
                    <a:pt x="61" y="7"/>
                    <a:pt x="61" y="7"/>
                  </a:cubicBezTo>
                  <a:cubicBezTo>
                    <a:pt x="62" y="7"/>
                    <a:pt x="62" y="7"/>
                    <a:pt x="62" y="7"/>
                  </a:cubicBezTo>
                  <a:cubicBezTo>
                    <a:pt x="63" y="7"/>
                    <a:pt x="65" y="7"/>
                    <a:pt x="66" y="7"/>
                  </a:cubicBezTo>
                  <a:cubicBezTo>
                    <a:pt x="67" y="7"/>
                    <a:pt x="67" y="7"/>
                    <a:pt x="67" y="7"/>
                  </a:cubicBezTo>
                  <a:cubicBezTo>
                    <a:pt x="67" y="0"/>
                    <a:pt x="67" y="0"/>
                    <a:pt x="67" y="0"/>
                  </a:cubicBezTo>
                  <a:cubicBezTo>
                    <a:pt x="68" y="0"/>
                    <a:pt x="69" y="0"/>
                    <a:pt x="70" y="0"/>
                  </a:cubicBezTo>
                  <a:cubicBezTo>
                    <a:pt x="71" y="0"/>
                    <a:pt x="72" y="0"/>
                    <a:pt x="73" y="0"/>
                  </a:cubicBezTo>
                  <a:cubicBezTo>
                    <a:pt x="74" y="7"/>
                    <a:pt x="74" y="7"/>
                    <a:pt x="74" y="7"/>
                  </a:cubicBezTo>
                  <a:cubicBezTo>
                    <a:pt x="74" y="7"/>
                    <a:pt x="74" y="7"/>
                    <a:pt x="74" y="7"/>
                  </a:cubicBezTo>
                  <a:cubicBezTo>
                    <a:pt x="76" y="7"/>
                    <a:pt x="77" y="7"/>
                    <a:pt x="79" y="7"/>
                  </a:cubicBezTo>
                  <a:cubicBezTo>
                    <a:pt x="79" y="7"/>
                    <a:pt x="79" y="7"/>
                    <a:pt x="79" y="7"/>
                  </a:cubicBezTo>
                  <a:cubicBezTo>
                    <a:pt x="81" y="1"/>
                    <a:pt x="81" y="1"/>
                    <a:pt x="81" y="1"/>
                  </a:cubicBezTo>
                  <a:cubicBezTo>
                    <a:pt x="83" y="1"/>
                    <a:pt x="85" y="2"/>
                    <a:pt x="87" y="2"/>
                  </a:cubicBezTo>
                  <a:cubicBezTo>
                    <a:pt x="87" y="9"/>
                    <a:pt x="87" y="9"/>
                    <a:pt x="87" y="9"/>
                  </a:cubicBezTo>
                  <a:cubicBezTo>
                    <a:pt x="87" y="9"/>
                    <a:pt x="87" y="9"/>
                    <a:pt x="87" y="9"/>
                  </a:cubicBezTo>
                  <a:cubicBezTo>
                    <a:pt x="88" y="9"/>
                    <a:pt x="90" y="10"/>
                    <a:pt x="91" y="10"/>
                  </a:cubicBezTo>
                  <a:cubicBezTo>
                    <a:pt x="92" y="10"/>
                    <a:pt x="92" y="10"/>
                    <a:pt x="92" y="10"/>
                  </a:cubicBezTo>
                  <a:cubicBezTo>
                    <a:pt x="95" y="5"/>
                    <a:pt x="95" y="5"/>
                    <a:pt x="95" y="5"/>
                  </a:cubicBezTo>
                  <a:cubicBezTo>
                    <a:pt x="96" y="5"/>
                    <a:pt x="98" y="6"/>
                    <a:pt x="100" y="7"/>
                  </a:cubicBezTo>
                  <a:cubicBezTo>
                    <a:pt x="98" y="13"/>
                    <a:pt x="98" y="13"/>
                    <a:pt x="98" y="13"/>
                  </a:cubicBezTo>
                  <a:cubicBezTo>
                    <a:pt x="99" y="13"/>
                    <a:pt x="99" y="13"/>
                    <a:pt x="99" y="13"/>
                  </a:cubicBezTo>
                  <a:cubicBezTo>
                    <a:pt x="100" y="14"/>
                    <a:pt x="101" y="15"/>
                    <a:pt x="103" y="15"/>
                  </a:cubicBezTo>
                  <a:cubicBezTo>
                    <a:pt x="103" y="16"/>
                    <a:pt x="103" y="16"/>
                    <a:pt x="103" y="16"/>
                  </a:cubicBezTo>
                  <a:cubicBezTo>
                    <a:pt x="107" y="11"/>
                    <a:pt x="107" y="11"/>
                    <a:pt x="107" y="11"/>
                  </a:cubicBezTo>
                  <a:cubicBezTo>
                    <a:pt x="109" y="12"/>
                    <a:pt x="111" y="13"/>
                    <a:pt x="112" y="14"/>
                  </a:cubicBezTo>
                  <a:cubicBezTo>
                    <a:pt x="109" y="20"/>
                    <a:pt x="109" y="20"/>
                    <a:pt x="109" y="20"/>
                  </a:cubicBezTo>
                  <a:cubicBezTo>
                    <a:pt x="109" y="20"/>
                    <a:pt x="109" y="20"/>
                    <a:pt x="109" y="20"/>
                  </a:cubicBezTo>
                  <a:cubicBezTo>
                    <a:pt x="111" y="21"/>
                    <a:pt x="112" y="22"/>
                    <a:pt x="113" y="23"/>
                  </a:cubicBezTo>
                  <a:cubicBezTo>
                    <a:pt x="113" y="23"/>
                    <a:pt x="113" y="23"/>
                    <a:pt x="113" y="23"/>
                  </a:cubicBezTo>
                  <a:cubicBezTo>
                    <a:pt x="118" y="19"/>
                    <a:pt x="118" y="19"/>
                    <a:pt x="118" y="19"/>
                  </a:cubicBezTo>
                  <a:cubicBezTo>
                    <a:pt x="120" y="20"/>
                    <a:pt x="121" y="22"/>
                    <a:pt x="122" y="23"/>
                  </a:cubicBezTo>
                  <a:cubicBezTo>
                    <a:pt x="118" y="28"/>
                    <a:pt x="118" y="28"/>
                    <a:pt x="118" y="28"/>
                  </a:cubicBezTo>
                  <a:cubicBezTo>
                    <a:pt x="119" y="29"/>
                    <a:pt x="119" y="29"/>
                    <a:pt x="119" y="29"/>
                  </a:cubicBezTo>
                  <a:cubicBezTo>
                    <a:pt x="120" y="30"/>
                    <a:pt x="121" y="31"/>
                    <a:pt x="121" y="32"/>
                  </a:cubicBezTo>
                  <a:cubicBezTo>
                    <a:pt x="122" y="32"/>
                    <a:pt x="122" y="32"/>
                    <a:pt x="122" y="32"/>
                  </a:cubicBezTo>
                  <a:cubicBezTo>
                    <a:pt x="127" y="29"/>
                    <a:pt x="127" y="29"/>
                    <a:pt x="127" y="29"/>
                  </a:cubicBezTo>
                  <a:cubicBezTo>
                    <a:pt x="129" y="31"/>
                    <a:pt x="130" y="33"/>
                    <a:pt x="131" y="34"/>
                  </a:cubicBezTo>
                  <a:cubicBezTo>
                    <a:pt x="126" y="38"/>
                    <a:pt x="126" y="38"/>
                    <a:pt x="126" y="38"/>
                  </a:cubicBezTo>
                  <a:cubicBezTo>
                    <a:pt x="126" y="39"/>
                    <a:pt x="126" y="39"/>
                    <a:pt x="126" y="39"/>
                  </a:cubicBezTo>
                  <a:cubicBezTo>
                    <a:pt x="127" y="40"/>
                    <a:pt x="128" y="41"/>
                    <a:pt x="128" y="43"/>
                  </a:cubicBezTo>
                  <a:cubicBezTo>
                    <a:pt x="128" y="43"/>
                    <a:pt x="128" y="43"/>
                    <a:pt x="128" y="43"/>
                  </a:cubicBezTo>
                  <a:cubicBezTo>
                    <a:pt x="134" y="41"/>
                    <a:pt x="134" y="41"/>
                    <a:pt x="134" y="41"/>
                  </a:cubicBezTo>
                  <a:cubicBezTo>
                    <a:pt x="135" y="43"/>
                    <a:pt x="136" y="45"/>
                    <a:pt x="137" y="47"/>
                  </a:cubicBezTo>
                  <a:cubicBezTo>
                    <a:pt x="131" y="50"/>
                    <a:pt x="131" y="50"/>
                    <a:pt x="131" y="50"/>
                  </a:cubicBezTo>
                  <a:cubicBezTo>
                    <a:pt x="131" y="50"/>
                    <a:pt x="131" y="50"/>
                    <a:pt x="131" y="50"/>
                  </a:cubicBezTo>
                  <a:cubicBezTo>
                    <a:pt x="132" y="52"/>
                    <a:pt x="132" y="53"/>
                    <a:pt x="133" y="54"/>
                  </a:cubicBezTo>
                  <a:cubicBezTo>
                    <a:pt x="133" y="55"/>
                    <a:pt x="133" y="55"/>
                    <a:pt x="133" y="55"/>
                  </a:cubicBezTo>
                  <a:cubicBezTo>
                    <a:pt x="139" y="54"/>
                    <a:pt x="139" y="54"/>
                    <a:pt x="139" y="54"/>
                  </a:cubicBezTo>
                  <a:cubicBezTo>
                    <a:pt x="140" y="56"/>
                    <a:pt x="140" y="58"/>
                    <a:pt x="140" y="60"/>
                  </a:cubicBezTo>
                  <a:cubicBezTo>
                    <a:pt x="134" y="62"/>
                    <a:pt x="134" y="62"/>
                    <a:pt x="134" y="62"/>
                  </a:cubicBezTo>
                  <a:cubicBezTo>
                    <a:pt x="134" y="62"/>
                    <a:pt x="134" y="62"/>
                    <a:pt x="134" y="62"/>
                  </a:cubicBezTo>
                  <a:cubicBezTo>
                    <a:pt x="134" y="64"/>
                    <a:pt x="134" y="65"/>
                    <a:pt x="135" y="67"/>
                  </a:cubicBezTo>
                  <a:cubicBezTo>
                    <a:pt x="135" y="67"/>
                    <a:pt x="135" y="67"/>
                    <a:pt x="135" y="67"/>
                  </a:cubicBezTo>
                  <a:cubicBezTo>
                    <a:pt x="141" y="68"/>
                    <a:pt x="141" y="68"/>
                    <a:pt x="141" y="68"/>
                  </a:cubicBezTo>
                  <a:cubicBezTo>
                    <a:pt x="141" y="69"/>
                    <a:pt x="141" y="70"/>
                    <a:pt x="141" y="71"/>
                  </a:cubicBezTo>
                  <a:cubicBezTo>
                    <a:pt x="141" y="72"/>
                    <a:pt x="141" y="73"/>
                    <a:pt x="141" y="74"/>
                  </a:cubicBezTo>
                  <a:cubicBezTo>
                    <a:pt x="135" y="75"/>
                    <a:pt x="135" y="75"/>
                    <a:pt x="135" y="75"/>
                  </a:cubicBezTo>
                  <a:cubicBezTo>
                    <a:pt x="135" y="75"/>
                    <a:pt x="135" y="75"/>
                    <a:pt x="135" y="75"/>
                  </a:cubicBezTo>
                  <a:cubicBezTo>
                    <a:pt x="134" y="77"/>
                    <a:pt x="134" y="78"/>
                    <a:pt x="134" y="80"/>
                  </a:cubicBezTo>
                  <a:cubicBezTo>
                    <a:pt x="134" y="80"/>
                    <a:pt x="134" y="80"/>
                    <a:pt x="134" y="80"/>
                  </a:cubicBezTo>
                  <a:cubicBezTo>
                    <a:pt x="140" y="82"/>
                    <a:pt x="140" y="82"/>
                    <a:pt x="140" y="82"/>
                  </a:cubicBezTo>
                  <a:cubicBezTo>
                    <a:pt x="140" y="84"/>
                    <a:pt x="140" y="86"/>
                    <a:pt x="139" y="88"/>
                  </a:cubicBezTo>
                  <a:cubicBezTo>
                    <a:pt x="133" y="87"/>
                    <a:pt x="133" y="87"/>
                    <a:pt x="133" y="87"/>
                  </a:cubicBezTo>
                  <a:cubicBezTo>
                    <a:pt x="133" y="88"/>
                    <a:pt x="133" y="88"/>
                    <a:pt x="133" y="88"/>
                  </a:cubicBezTo>
                  <a:cubicBezTo>
                    <a:pt x="132" y="89"/>
                    <a:pt x="132" y="90"/>
                    <a:pt x="131" y="92"/>
                  </a:cubicBezTo>
                  <a:cubicBezTo>
                    <a:pt x="131" y="92"/>
                    <a:pt x="131" y="92"/>
                    <a:pt x="131" y="92"/>
                  </a:cubicBezTo>
                  <a:cubicBezTo>
                    <a:pt x="137" y="95"/>
                    <a:pt x="137" y="95"/>
                    <a:pt x="137" y="95"/>
                  </a:cubicBezTo>
                  <a:cubicBezTo>
                    <a:pt x="136" y="97"/>
                    <a:pt x="135" y="99"/>
                    <a:pt x="134" y="101"/>
                  </a:cubicBezTo>
                  <a:cubicBezTo>
                    <a:pt x="128" y="99"/>
                    <a:pt x="128" y="99"/>
                    <a:pt x="128" y="99"/>
                  </a:cubicBezTo>
                  <a:cubicBezTo>
                    <a:pt x="128" y="99"/>
                    <a:pt x="128" y="99"/>
                    <a:pt x="128" y="99"/>
                  </a:cubicBezTo>
                  <a:cubicBezTo>
                    <a:pt x="128" y="101"/>
                    <a:pt x="127" y="102"/>
                    <a:pt x="126" y="103"/>
                  </a:cubicBezTo>
                  <a:cubicBezTo>
                    <a:pt x="126" y="104"/>
                    <a:pt x="126" y="104"/>
                    <a:pt x="126" y="104"/>
                  </a:cubicBezTo>
                  <a:cubicBezTo>
                    <a:pt x="131" y="108"/>
                    <a:pt x="131" y="108"/>
                    <a:pt x="131" y="108"/>
                  </a:cubicBezTo>
                  <a:cubicBezTo>
                    <a:pt x="130" y="109"/>
                    <a:pt x="129" y="111"/>
                    <a:pt x="127" y="113"/>
                  </a:cubicBezTo>
                  <a:cubicBezTo>
                    <a:pt x="122" y="110"/>
                    <a:pt x="122" y="110"/>
                    <a:pt x="122" y="110"/>
                  </a:cubicBezTo>
                  <a:cubicBezTo>
                    <a:pt x="121" y="110"/>
                    <a:pt x="121" y="110"/>
                    <a:pt x="121" y="110"/>
                  </a:cubicBezTo>
                  <a:cubicBezTo>
                    <a:pt x="121" y="111"/>
                    <a:pt x="120" y="112"/>
                    <a:pt x="119" y="114"/>
                  </a:cubicBezTo>
                  <a:cubicBezTo>
                    <a:pt x="118" y="114"/>
                    <a:pt x="118" y="114"/>
                    <a:pt x="118" y="114"/>
                  </a:cubicBezTo>
                  <a:cubicBezTo>
                    <a:pt x="122" y="119"/>
                    <a:pt x="122" y="119"/>
                    <a:pt x="122" y="119"/>
                  </a:cubicBezTo>
                  <a:cubicBezTo>
                    <a:pt x="121" y="120"/>
                    <a:pt x="120" y="122"/>
                    <a:pt x="118" y="123"/>
                  </a:cubicBezTo>
                  <a:cubicBezTo>
                    <a:pt x="113" y="119"/>
                    <a:pt x="113" y="119"/>
                    <a:pt x="113" y="119"/>
                  </a:cubicBezTo>
                  <a:cubicBezTo>
                    <a:pt x="113" y="119"/>
                    <a:pt x="113" y="119"/>
                    <a:pt x="113" y="119"/>
                  </a:cubicBezTo>
                  <a:cubicBezTo>
                    <a:pt x="112" y="120"/>
                    <a:pt x="111" y="121"/>
                    <a:pt x="109" y="122"/>
                  </a:cubicBezTo>
                  <a:cubicBezTo>
                    <a:pt x="109" y="122"/>
                    <a:pt x="109" y="122"/>
                    <a:pt x="109" y="122"/>
                  </a:cubicBezTo>
                  <a:cubicBezTo>
                    <a:pt x="112" y="128"/>
                    <a:pt x="112" y="128"/>
                    <a:pt x="112" y="128"/>
                  </a:cubicBezTo>
                  <a:cubicBezTo>
                    <a:pt x="111" y="129"/>
                    <a:pt x="109" y="130"/>
                    <a:pt x="107" y="131"/>
                  </a:cubicBezTo>
                  <a:cubicBezTo>
                    <a:pt x="103" y="126"/>
                    <a:pt x="103" y="126"/>
                    <a:pt x="103" y="126"/>
                  </a:cubicBezTo>
                  <a:cubicBezTo>
                    <a:pt x="103" y="127"/>
                    <a:pt x="103" y="127"/>
                    <a:pt x="103" y="127"/>
                  </a:cubicBezTo>
                  <a:cubicBezTo>
                    <a:pt x="101" y="127"/>
                    <a:pt x="100" y="128"/>
                    <a:pt x="99" y="129"/>
                  </a:cubicBezTo>
                  <a:cubicBezTo>
                    <a:pt x="98" y="129"/>
                    <a:pt x="98" y="129"/>
                    <a:pt x="98" y="129"/>
                  </a:cubicBezTo>
                  <a:cubicBezTo>
                    <a:pt x="100" y="135"/>
                    <a:pt x="100" y="135"/>
                    <a:pt x="100" y="135"/>
                  </a:cubicBezTo>
                  <a:cubicBezTo>
                    <a:pt x="98" y="136"/>
                    <a:pt x="96" y="137"/>
                    <a:pt x="95" y="137"/>
                  </a:cubicBezTo>
                  <a:cubicBezTo>
                    <a:pt x="92" y="132"/>
                    <a:pt x="92" y="132"/>
                    <a:pt x="92" y="132"/>
                  </a:cubicBezTo>
                  <a:cubicBezTo>
                    <a:pt x="91" y="132"/>
                    <a:pt x="91" y="132"/>
                    <a:pt x="91" y="132"/>
                  </a:cubicBezTo>
                  <a:cubicBezTo>
                    <a:pt x="90" y="132"/>
                    <a:pt x="88" y="133"/>
                    <a:pt x="87" y="133"/>
                  </a:cubicBezTo>
                  <a:cubicBezTo>
                    <a:pt x="87" y="133"/>
                    <a:pt x="87" y="133"/>
                    <a:pt x="87" y="133"/>
                  </a:cubicBezTo>
                  <a:cubicBezTo>
                    <a:pt x="87" y="140"/>
                    <a:pt x="87" y="140"/>
                    <a:pt x="87" y="140"/>
                  </a:cubicBezTo>
                  <a:cubicBezTo>
                    <a:pt x="85" y="140"/>
                    <a:pt x="83" y="141"/>
                    <a:pt x="81" y="141"/>
                  </a:cubicBezTo>
                  <a:cubicBezTo>
                    <a:pt x="79" y="135"/>
                    <a:pt x="79" y="135"/>
                    <a:pt x="79" y="135"/>
                  </a:cubicBezTo>
                  <a:cubicBezTo>
                    <a:pt x="79" y="135"/>
                    <a:pt x="79" y="135"/>
                    <a:pt x="79" y="135"/>
                  </a:cubicBezTo>
                  <a:cubicBezTo>
                    <a:pt x="77" y="135"/>
                    <a:pt x="76" y="135"/>
                    <a:pt x="74" y="135"/>
                  </a:cubicBezTo>
                  <a:cubicBezTo>
                    <a:pt x="74" y="135"/>
                    <a:pt x="74" y="135"/>
                    <a:pt x="74" y="135"/>
                  </a:cubicBezTo>
                  <a:cubicBezTo>
                    <a:pt x="73" y="142"/>
                    <a:pt x="73" y="142"/>
                    <a:pt x="73" y="142"/>
                  </a:cubicBezTo>
                  <a:cubicBezTo>
                    <a:pt x="72" y="142"/>
                    <a:pt x="71" y="142"/>
                    <a:pt x="70" y="142"/>
                  </a:cubicBezTo>
                  <a:close/>
                </a:path>
              </a:pathLst>
            </a:custGeom>
            <a:solidFill>
              <a:schemeClr val="accent3">
                <a:lumMod val="90000"/>
                <a:lumOff val="10000"/>
              </a:schemeClr>
            </a:solid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cs typeface="Segoe UI" panose="020B0502040204020203" pitchFamily="34" charset="0"/>
              </a:endParaRPr>
            </a:p>
          </p:txBody>
        </p:sp>
        <p:sp>
          <p:nvSpPr>
            <p:cNvPr id="20" name="Freeform 7">
              <a:extLst>
                <a:ext uri="{FF2B5EF4-FFF2-40B4-BE49-F238E27FC236}">
                  <a16:creationId xmlns:a16="http://schemas.microsoft.com/office/drawing/2014/main" id="{A6FFF884-C87C-48C2-8596-355457A11C5C}"/>
                </a:ext>
              </a:extLst>
            </p:cNvPr>
            <p:cNvSpPr>
              <a:spLocks/>
            </p:cNvSpPr>
            <p:nvPr/>
          </p:nvSpPr>
          <p:spPr bwMode="auto">
            <a:xfrm>
              <a:off x="4040496" y="3052158"/>
              <a:ext cx="1051018" cy="1058385"/>
            </a:xfrm>
            <a:custGeom>
              <a:avLst/>
              <a:gdLst>
                <a:gd name="T0" fmla="*/ 66 w 141"/>
                <a:gd name="T1" fmla="*/ 135 h 142"/>
                <a:gd name="T2" fmla="*/ 54 w 141"/>
                <a:gd name="T3" fmla="*/ 140 h 142"/>
                <a:gd name="T4" fmla="*/ 49 w 141"/>
                <a:gd name="T5" fmla="*/ 132 h 142"/>
                <a:gd name="T6" fmla="*/ 42 w 141"/>
                <a:gd name="T7" fmla="*/ 129 h 142"/>
                <a:gd name="T8" fmla="*/ 29 w 141"/>
                <a:gd name="T9" fmla="*/ 128 h 142"/>
                <a:gd name="T10" fmla="*/ 28 w 141"/>
                <a:gd name="T11" fmla="*/ 119 h 142"/>
                <a:gd name="T12" fmla="*/ 22 w 141"/>
                <a:gd name="T13" fmla="*/ 114 h 142"/>
                <a:gd name="T14" fmla="*/ 10 w 141"/>
                <a:gd name="T15" fmla="*/ 108 h 142"/>
                <a:gd name="T16" fmla="*/ 12 w 141"/>
                <a:gd name="T17" fmla="*/ 99 h 142"/>
                <a:gd name="T18" fmla="*/ 10 w 141"/>
                <a:gd name="T19" fmla="*/ 92 h 142"/>
                <a:gd name="T20" fmla="*/ 1 w 141"/>
                <a:gd name="T21" fmla="*/ 82 h 142"/>
                <a:gd name="T22" fmla="*/ 6 w 141"/>
                <a:gd name="T23" fmla="*/ 75 h 142"/>
                <a:gd name="T24" fmla="*/ 6 w 141"/>
                <a:gd name="T25" fmla="*/ 67 h 142"/>
                <a:gd name="T26" fmla="*/ 1 w 141"/>
                <a:gd name="T27" fmla="*/ 60 h 142"/>
                <a:gd name="T28" fmla="*/ 10 w 141"/>
                <a:gd name="T29" fmla="*/ 50 h 142"/>
                <a:gd name="T30" fmla="*/ 12 w 141"/>
                <a:gd name="T31" fmla="*/ 43 h 142"/>
                <a:gd name="T32" fmla="*/ 10 w 141"/>
                <a:gd name="T33" fmla="*/ 34 h 142"/>
                <a:gd name="T34" fmla="*/ 22 w 141"/>
                <a:gd name="T35" fmla="*/ 29 h 142"/>
                <a:gd name="T36" fmla="*/ 28 w 141"/>
                <a:gd name="T37" fmla="*/ 23 h 142"/>
                <a:gd name="T38" fmla="*/ 29 w 141"/>
                <a:gd name="T39" fmla="*/ 14 h 142"/>
                <a:gd name="T40" fmla="*/ 42 w 141"/>
                <a:gd name="T41" fmla="*/ 13 h 142"/>
                <a:gd name="T42" fmla="*/ 49 w 141"/>
                <a:gd name="T43" fmla="*/ 10 h 142"/>
                <a:gd name="T44" fmla="*/ 54 w 141"/>
                <a:gd name="T45" fmla="*/ 2 h 142"/>
                <a:gd name="T46" fmla="*/ 66 w 141"/>
                <a:gd name="T47" fmla="*/ 7 h 142"/>
                <a:gd name="T48" fmla="*/ 73 w 141"/>
                <a:gd name="T49" fmla="*/ 0 h 142"/>
                <a:gd name="T50" fmla="*/ 79 w 141"/>
                <a:gd name="T51" fmla="*/ 7 h 142"/>
                <a:gd name="T52" fmla="*/ 87 w 141"/>
                <a:gd name="T53" fmla="*/ 9 h 142"/>
                <a:gd name="T54" fmla="*/ 100 w 141"/>
                <a:gd name="T55" fmla="*/ 7 h 142"/>
                <a:gd name="T56" fmla="*/ 103 w 141"/>
                <a:gd name="T57" fmla="*/ 16 h 142"/>
                <a:gd name="T58" fmla="*/ 109 w 141"/>
                <a:gd name="T59" fmla="*/ 20 h 142"/>
                <a:gd name="T60" fmla="*/ 122 w 141"/>
                <a:gd name="T61" fmla="*/ 23 h 142"/>
                <a:gd name="T62" fmla="*/ 122 w 141"/>
                <a:gd name="T63" fmla="*/ 32 h 142"/>
                <a:gd name="T64" fmla="*/ 126 w 141"/>
                <a:gd name="T65" fmla="*/ 39 h 142"/>
                <a:gd name="T66" fmla="*/ 137 w 141"/>
                <a:gd name="T67" fmla="*/ 47 h 142"/>
                <a:gd name="T68" fmla="*/ 133 w 141"/>
                <a:gd name="T69" fmla="*/ 55 h 142"/>
                <a:gd name="T70" fmla="*/ 134 w 141"/>
                <a:gd name="T71" fmla="*/ 62 h 142"/>
                <a:gd name="T72" fmla="*/ 141 w 141"/>
                <a:gd name="T73" fmla="*/ 71 h 142"/>
                <a:gd name="T74" fmla="*/ 134 w 141"/>
                <a:gd name="T75" fmla="*/ 80 h 142"/>
                <a:gd name="T76" fmla="*/ 133 w 141"/>
                <a:gd name="T77" fmla="*/ 87 h 142"/>
                <a:gd name="T78" fmla="*/ 137 w 141"/>
                <a:gd name="T79" fmla="*/ 95 h 142"/>
                <a:gd name="T80" fmla="*/ 126 w 141"/>
                <a:gd name="T81" fmla="*/ 103 h 142"/>
                <a:gd name="T82" fmla="*/ 122 w 141"/>
                <a:gd name="T83" fmla="*/ 110 h 142"/>
                <a:gd name="T84" fmla="*/ 122 w 141"/>
                <a:gd name="T85" fmla="*/ 119 h 142"/>
                <a:gd name="T86" fmla="*/ 109 w 141"/>
                <a:gd name="T87" fmla="*/ 122 h 142"/>
                <a:gd name="T88" fmla="*/ 103 w 141"/>
                <a:gd name="T89" fmla="*/ 126 h 142"/>
                <a:gd name="T90" fmla="*/ 100 w 141"/>
                <a:gd name="T91" fmla="*/ 135 h 142"/>
                <a:gd name="T92" fmla="*/ 87 w 141"/>
                <a:gd name="T93" fmla="*/ 133 h 142"/>
                <a:gd name="T94" fmla="*/ 79 w 141"/>
                <a:gd name="T95" fmla="*/ 135 h 142"/>
                <a:gd name="T96" fmla="*/ 73 w 141"/>
                <a:gd name="T9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1" h="142">
                  <a:moveTo>
                    <a:pt x="70" y="142"/>
                  </a:moveTo>
                  <a:cubicBezTo>
                    <a:pt x="69" y="142"/>
                    <a:pt x="68" y="142"/>
                    <a:pt x="67" y="142"/>
                  </a:cubicBezTo>
                  <a:cubicBezTo>
                    <a:pt x="67" y="135"/>
                    <a:pt x="67" y="135"/>
                    <a:pt x="67" y="135"/>
                  </a:cubicBezTo>
                  <a:cubicBezTo>
                    <a:pt x="66" y="135"/>
                    <a:pt x="66" y="135"/>
                    <a:pt x="66" y="135"/>
                  </a:cubicBezTo>
                  <a:cubicBezTo>
                    <a:pt x="65" y="135"/>
                    <a:pt x="63" y="135"/>
                    <a:pt x="62" y="135"/>
                  </a:cubicBezTo>
                  <a:cubicBezTo>
                    <a:pt x="61" y="135"/>
                    <a:pt x="61" y="135"/>
                    <a:pt x="61" y="135"/>
                  </a:cubicBezTo>
                  <a:cubicBezTo>
                    <a:pt x="60" y="141"/>
                    <a:pt x="60" y="141"/>
                    <a:pt x="60" y="141"/>
                  </a:cubicBezTo>
                  <a:cubicBezTo>
                    <a:pt x="58" y="141"/>
                    <a:pt x="56" y="140"/>
                    <a:pt x="54" y="140"/>
                  </a:cubicBezTo>
                  <a:cubicBezTo>
                    <a:pt x="54" y="133"/>
                    <a:pt x="54" y="133"/>
                    <a:pt x="54" y="133"/>
                  </a:cubicBezTo>
                  <a:cubicBezTo>
                    <a:pt x="54" y="133"/>
                    <a:pt x="54" y="133"/>
                    <a:pt x="54" y="133"/>
                  </a:cubicBezTo>
                  <a:cubicBezTo>
                    <a:pt x="52" y="133"/>
                    <a:pt x="51" y="132"/>
                    <a:pt x="50" y="132"/>
                  </a:cubicBezTo>
                  <a:cubicBezTo>
                    <a:pt x="49" y="132"/>
                    <a:pt x="49" y="132"/>
                    <a:pt x="49" y="132"/>
                  </a:cubicBezTo>
                  <a:cubicBezTo>
                    <a:pt x="46" y="137"/>
                    <a:pt x="46" y="137"/>
                    <a:pt x="46" y="137"/>
                  </a:cubicBezTo>
                  <a:cubicBezTo>
                    <a:pt x="44" y="137"/>
                    <a:pt x="42" y="136"/>
                    <a:pt x="41" y="135"/>
                  </a:cubicBezTo>
                  <a:cubicBezTo>
                    <a:pt x="42" y="129"/>
                    <a:pt x="42" y="129"/>
                    <a:pt x="42" y="129"/>
                  </a:cubicBezTo>
                  <a:cubicBezTo>
                    <a:pt x="42" y="129"/>
                    <a:pt x="42" y="129"/>
                    <a:pt x="42" y="129"/>
                  </a:cubicBezTo>
                  <a:cubicBezTo>
                    <a:pt x="41" y="128"/>
                    <a:pt x="39" y="127"/>
                    <a:pt x="38" y="127"/>
                  </a:cubicBezTo>
                  <a:cubicBezTo>
                    <a:pt x="38" y="126"/>
                    <a:pt x="38" y="126"/>
                    <a:pt x="38" y="126"/>
                  </a:cubicBezTo>
                  <a:cubicBezTo>
                    <a:pt x="34" y="131"/>
                    <a:pt x="34" y="131"/>
                    <a:pt x="34" y="131"/>
                  </a:cubicBezTo>
                  <a:cubicBezTo>
                    <a:pt x="32" y="130"/>
                    <a:pt x="30" y="129"/>
                    <a:pt x="29" y="128"/>
                  </a:cubicBezTo>
                  <a:cubicBezTo>
                    <a:pt x="32" y="122"/>
                    <a:pt x="32" y="122"/>
                    <a:pt x="32" y="122"/>
                  </a:cubicBezTo>
                  <a:cubicBezTo>
                    <a:pt x="31" y="122"/>
                    <a:pt x="31" y="122"/>
                    <a:pt x="31" y="122"/>
                  </a:cubicBezTo>
                  <a:cubicBezTo>
                    <a:pt x="30" y="121"/>
                    <a:pt x="29" y="120"/>
                    <a:pt x="28" y="119"/>
                  </a:cubicBezTo>
                  <a:cubicBezTo>
                    <a:pt x="28" y="119"/>
                    <a:pt x="28" y="119"/>
                    <a:pt x="28" y="119"/>
                  </a:cubicBezTo>
                  <a:cubicBezTo>
                    <a:pt x="23" y="123"/>
                    <a:pt x="23" y="123"/>
                    <a:pt x="23" y="123"/>
                  </a:cubicBezTo>
                  <a:cubicBezTo>
                    <a:pt x="21" y="122"/>
                    <a:pt x="20" y="120"/>
                    <a:pt x="18" y="119"/>
                  </a:cubicBezTo>
                  <a:cubicBezTo>
                    <a:pt x="22" y="114"/>
                    <a:pt x="22" y="114"/>
                    <a:pt x="22" y="114"/>
                  </a:cubicBezTo>
                  <a:cubicBezTo>
                    <a:pt x="22" y="114"/>
                    <a:pt x="22" y="114"/>
                    <a:pt x="22" y="114"/>
                  </a:cubicBezTo>
                  <a:cubicBezTo>
                    <a:pt x="21" y="112"/>
                    <a:pt x="20" y="111"/>
                    <a:pt x="19" y="110"/>
                  </a:cubicBezTo>
                  <a:cubicBezTo>
                    <a:pt x="19" y="110"/>
                    <a:pt x="19" y="110"/>
                    <a:pt x="19" y="110"/>
                  </a:cubicBezTo>
                  <a:cubicBezTo>
                    <a:pt x="13" y="113"/>
                    <a:pt x="13" y="113"/>
                    <a:pt x="13" y="113"/>
                  </a:cubicBezTo>
                  <a:cubicBezTo>
                    <a:pt x="12" y="111"/>
                    <a:pt x="11" y="109"/>
                    <a:pt x="10" y="108"/>
                  </a:cubicBezTo>
                  <a:cubicBezTo>
                    <a:pt x="15" y="104"/>
                    <a:pt x="15" y="104"/>
                    <a:pt x="15" y="104"/>
                  </a:cubicBezTo>
                  <a:cubicBezTo>
                    <a:pt x="15" y="103"/>
                    <a:pt x="15" y="103"/>
                    <a:pt x="15" y="103"/>
                  </a:cubicBezTo>
                  <a:cubicBezTo>
                    <a:pt x="14" y="102"/>
                    <a:pt x="13" y="101"/>
                    <a:pt x="13" y="99"/>
                  </a:cubicBezTo>
                  <a:cubicBezTo>
                    <a:pt x="12" y="99"/>
                    <a:pt x="12" y="99"/>
                    <a:pt x="12" y="99"/>
                  </a:cubicBezTo>
                  <a:cubicBezTo>
                    <a:pt x="6" y="101"/>
                    <a:pt x="6" y="101"/>
                    <a:pt x="6" y="101"/>
                  </a:cubicBezTo>
                  <a:cubicBezTo>
                    <a:pt x="5" y="99"/>
                    <a:pt x="5" y="97"/>
                    <a:pt x="4" y="95"/>
                  </a:cubicBezTo>
                  <a:cubicBezTo>
                    <a:pt x="10" y="92"/>
                    <a:pt x="10" y="92"/>
                    <a:pt x="10" y="92"/>
                  </a:cubicBezTo>
                  <a:cubicBezTo>
                    <a:pt x="10" y="92"/>
                    <a:pt x="10" y="92"/>
                    <a:pt x="10" y="92"/>
                  </a:cubicBezTo>
                  <a:cubicBezTo>
                    <a:pt x="9" y="90"/>
                    <a:pt x="9" y="89"/>
                    <a:pt x="8" y="88"/>
                  </a:cubicBezTo>
                  <a:cubicBezTo>
                    <a:pt x="8" y="87"/>
                    <a:pt x="8" y="87"/>
                    <a:pt x="8" y="87"/>
                  </a:cubicBezTo>
                  <a:cubicBezTo>
                    <a:pt x="2" y="88"/>
                    <a:pt x="2" y="88"/>
                    <a:pt x="2" y="88"/>
                  </a:cubicBezTo>
                  <a:cubicBezTo>
                    <a:pt x="1" y="86"/>
                    <a:pt x="1" y="84"/>
                    <a:pt x="1" y="82"/>
                  </a:cubicBezTo>
                  <a:cubicBezTo>
                    <a:pt x="7" y="80"/>
                    <a:pt x="7" y="80"/>
                    <a:pt x="7" y="80"/>
                  </a:cubicBezTo>
                  <a:cubicBezTo>
                    <a:pt x="7" y="80"/>
                    <a:pt x="7" y="80"/>
                    <a:pt x="7" y="80"/>
                  </a:cubicBezTo>
                  <a:cubicBezTo>
                    <a:pt x="6" y="78"/>
                    <a:pt x="6" y="77"/>
                    <a:pt x="6" y="75"/>
                  </a:cubicBezTo>
                  <a:cubicBezTo>
                    <a:pt x="6" y="75"/>
                    <a:pt x="6" y="75"/>
                    <a:pt x="6" y="75"/>
                  </a:cubicBezTo>
                  <a:cubicBezTo>
                    <a:pt x="0" y="74"/>
                    <a:pt x="0" y="74"/>
                    <a:pt x="0" y="74"/>
                  </a:cubicBezTo>
                  <a:cubicBezTo>
                    <a:pt x="0" y="73"/>
                    <a:pt x="0" y="72"/>
                    <a:pt x="0" y="71"/>
                  </a:cubicBezTo>
                  <a:cubicBezTo>
                    <a:pt x="0" y="70"/>
                    <a:pt x="0" y="69"/>
                    <a:pt x="0" y="68"/>
                  </a:cubicBezTo>
                  <a:cubicBezTo>
                    <a:pt x="6" y="67"/>
                    <a:pt x="6" y="67"/>
                    <a:pt x="6" y="67"/>
                  </a:cubicBezTo>
                  <a:cubicBezTo>
                    <a:pt x="6" y="67"/>
                    <a:pt x="6" y="67"/>
                    <a:pt x="6" y="67"/>
                  </a:cubicBezTo>
                  <a:cubicBezTo>
                    <a:pt x="6" y="65"/>
                    <a:pt x="6" y="64"/>
                    <a:pt x="7" y="62"/>
                  </a:cubicBezTo>
                  <a:cubicBezTo>
                    <a:pt x="7" y="62"/>
                    <a:pt x="7" y="62"/>
                    <a:pt x="7" y="62"/>
                  </a:cubicBezTo>
                  <a:cubicBezTo>
                    <a:pt x="1" y="60"/>
                    <a:pt x="1" y="60"/>
                    <a:pt x="1" y="60"/>
                  </a:cubicBezTo>
                  <a:cubicBezTo>
                    <a:pt x="1" y="58"/>
                    <a:pt x="1" y="56"/>
                    <a:pt x="2" y="54"/>
                  </a:cubicBezTo>
                  <a:cubicBezTo>
                    <a:pt x="8" y="55"/>
                    <a:pt x="8" y="55"/>
                    <a:pt x="8" y="55"/>
                  </a:cubicBezTo>
                  <a:cubicBezTo>
                    <a:pt x="8" y="54"/>
                    <a:pt x="8" y="54"/>
                    <a:pt x="8" y="54"/>
                  </a:cubicBezTo>
                  <a:cubicBezTo>
                    <a:pt x="9" y="53"/>
                    <a:pt x="9" y="52"/>
                    <a:pt x="10" y="50"/>
                  </a:cubicBezTo>
                  <a:cubicBezTo>
                    <a:pt x="10" y="50"/>
                    <a:pt x="10" y="50"/>
                    <a:pt x="10" y="50"/>
                  </a:cubicBezTo>
                  <a:cubicBezTo>
                    <a:pt x="4" y="47"/>
                    <a:pt x="4" y="47"/>
                    <a:pt x="4" y="47"/>
                  </a:cubicBezTo>
                  <a:cubicBezTo>
                    <a:pt x="5" y="45"/>
                    <a:pt x="5" y="43"/>
                    <a:pt x="6" y="41"/>
                  </a:cubicBezTo>
                  <a:cubicBezTo>
                    <a:pt x="12" y="43"/>
                    <a:pt x="12" y="43"/>
                    <a:pt x="12" y="43"/>
                  </a:cubicBezTo>
                  <a:cubicBezTo>
                    <a:pt x="13" y="43"/>
                    <a:pt x="13" y="43"/>
                    <a:pt x="13" y="43"/>
                  </a:cubicBezTo>
                  <a:cubicBezTo>
                    <a:pt x="13" y="41"/>
                    <a:pt x="14" y="40"/>
                    <a:pt x="15" y="39"/>
                  </a:cubicBezTo>
                  <a:cubicBezTo>
                    <a:pt x="15" y="38"/>
                    <a:pt x="15" y="38"/>
                    <a:pt x="15" y="38"/>
                  </a:cubicBezTo>
                  <a:cubicBezTo>
                    <a:pt x="10" y="34"/>
                    <a:pt x="10" y="34"/>
                    <a:pt x="10" y="34"/>
                  </a:cubicBezTo>
                  <a:cubicBezTo>
                    <a:pt x="11" y="33"/>
                    <a:pt x="12" y="31"/>
                    <a:pt x="13" y="29"/>
                  </a:cubicBezTo>
                  <a:cubicBezTo>
                    <a:pt x="19" y="32"/>
                    <a:pt x="19" y="32"/>
                    <a:pt x="19" y="32"/>
                  </a:cubicBezTo>
                  <a:cubicBezTo>
                    <a:pt x="19" y="32"/>
                    <a:pt x="19" y="32"/>
                    <a:pt x="19" y="32"/>
                  </a:cubicBezTo>
                  <a:cubicBezTo>
                    <a:pt x="20" y="31"/>
                    <a:pt x="21" y="30"/>
                    <a:pt x="22" y="29"/>
                  </a:cubicBezTo>
                  <a:cubicBezTo>
                    <a:pt x="22" y="28"/>
                    <a:pt x="22" y="28"/>
                    <a:pt x="22" y="28"/>
                  </a:cubicBezTo>
                  <a:cubicBezTo>
                    <a:pt x="18" y="23"/>
                    <a:pt x="18" y="23"/>
                    <a:pt x="18" y="23"/>
                  </a:cubicBezTo>
                  <a:cubicBezTo>
                    <a:pt x="20" y="22"/>
                    <a:pt x="21" y="20"/>
                    <a:pt x="23" y="19"/>
                  </a:cubicBezTo>
                  <a:cubicBezTo>
                    <a:pt x="28" y="23"/>
                    <a:pt x="28" y="23"/>
                    <a:pt x="28" y="23"/>
                  </a:cubicBezTo>
                  <a:cubicBezTo>
                    <a:pt x="28" y="23"/>
                    <a:pt x="28" y="23"/>
                    <a:pt x="28" y="23"/>
                  </a:cubicBezTo>
                  <a:cubicBezTo>
                    <a:pt x="29" y="22"/>
                    <a:pt x="30" y="21"/>
                    <a:pt x="31" y="20"/>
                  </a:cubicBezTo>
                  <a:cubicBezTo>
                    <a:pt x="32" y="20"/>
                    <a:pt x="32" y="20"/>
                    <a:pt x="32" y="20"/>
                  </a:cubicBezTo>
                  <a:cubicBezTo>
                    <a:pt x="29" y="14"/>
                    <a:pt x="29" y="14"/>
                    <a:pt x="29" y="14"/>
                  </a:cubicBezTo>
                  <a:cubicBezTo>
                    <a:pt x="30" y="13"/>
                    <a:pt x="32" y="12"/>
                    <a:pt x="34" y="11"/>
                  </a:cubicBezTo>
                  <a:cubicBezTo>
                    <a:pt x="38" y="16"/>
                    <a:pt x="38" y="16"/>
                    <a:pt x="38" y="16"/>
                  </a:cubicBezTo>
                  <a:cubicBezTo>
                    <a:pt x="38" y="15"/>
                    <a:pt x="38" y="15"/>
                    <a:pt x="38" y="15"/>
                  </a:cubicBezTo>
                  <a:cubicBezTo>
                    <a:pt x="39" y="15"/>
                    <a:pt x="41" y="14"/>
                    <a:pt x="42" y="13"/>
                  </a:cubicBezTo>
                  <a:cubicBezTo>
                    <a:pt x="42" y="13"/>
                    <a:pt x="42" y="13"/>
                    <a:pt x="42" y="13"/>
                  </a:cubicBezTo>
                  <a:cubicBezTo>
                    <a:pt x="41" y="7"/>
                    <a:pt x="41" y="7"/>
                    <a:pt x="41" y="7"/>
                  </a:cubicBezTo>
                  <a:cubicBezTo>
                    <a:pt x="42" y="6"/>
                    <a:pt x="44" y="5"/>
                    <a:pt x="46" y="5"/>
                  </a:cubicBezTo>
                  <a:cubicBezTo>
                    <a:pt x="49" y="10"/>
                    <a:pt x="49" y="10"/>
                    <a:pt x="49" y="10"/>
                  </a:cubicBezTo>
                  <a:cubicBezTo>
                    <a:pt x="50" y="10"/>
                    <a:pt x="50" y="10"/>
                    <a:pt x="50" y="10"/>
                  </a:cubicBezTo>
                  <a:cubicBezTo>
                    <a:pt x="51" y="10"/>
                    <a:pt x="52" y="9"/>
                    <a:pt x="54" y="9"/>
                  </a:cubicBezTo>
                  <a:cubicBezTo>
                    <a:pt x="54" y="9"/>
                    <a:pt x="54" y="9"/>
                    <a:pt x="54" y="9"/>
                  </a:cubicBezTo>
                  <a:cubicBezTo>
                    <a:pt x="54" y="2"/>
                    <a:pt x="54" y="2"/>
                    <a:pt x="54" y="2"/>
                  </a:cubicBezTo>
                  <a:cubicBezTo>
                    <a:pt x="56" y="2"/>
                    <a:pt x="58" y="1"/>
                    <a:pt x="60" y="1"/>
                  </a:cubicBezTo>
                  <a:cubicBezTo>
                    <a:pt x="61" y="7"/>
                    <a:pt x="61" y="7"/>
                    <a:pt x="61" y="7"/>
                  </a:cubicBezTo>
                  <a:cubicBezTo>
                    <a:pt x="62" y="7"/>
                    <a:pt x="62" y="7"/>
                    <a:pt x="62" y="7"/>
                  </a:cubicBezTo>
                  <a:cubicBezTo>
                    <a:pt x="63" y="7"/>
                    <a:pt x="65" y="7"/>
                    <a:pt x="66" y="7"/>
                  </a:cubicBezTo>
                  <a:cubicBezTo>
                    <a:pt x="67" y="7"/>
                    <a:pt x="67" y="7"/>
                    <a:pt x="67" y="7"/>
                  </a:cubicBezTo>
                  <a:cubicBezTo>
                    <a:pt x="67" y="0"/>
                    <a:pt x="67" y="0"/>
                    <a:pt x="67" y="0"/>
                  </a:cubicBezTo>
                  <a:cubicBezTo>
                    <a:pt x="68" y="0"/>
                    <a:pt x="69" y="0"/>
                    <a:pt x="70" y="0"/>
                  </a:cubicBezTo>
                  <a:cubicBezTo>
                    <a:pt x="71" y="0"/>
                    <a:pt x="72" y="0"/>
                    <a:pt x="73" y="0"/>
                  </a:cubicBezTo>
                  <a:cubicBezTo>
                    <a:pt x="74" y="7"/>
                    <a:pt x="74" y="7"/>
                    <a:pt x="74" y="7"/>
                  </a:cubicBezTo>
                  <a:cubicBezTo>
                    <a:pt x="74" y="7"/>
                    <a:pt x="74" y="7"/>
                    <a:pt x="74" y="7"/>
                  </a:cubicBezTo>
                  <a:cubicBezTo>
                    <a:pt x="76" y="7"/>
                    <a:pt x="77" y="7"/>
                    <a:pt x="79" y="7"/>
                  </a:cubicBezTo>
                  <a:cubicBezTo>
                    <a:pt x="79" y="7"/>
                    <a:pt x="79" y="7"/>
                    <a:pt x="79" y="7"/>
                  </a:cubicBezTo>
                  <a:cubicBezTo>
                    <a:pt x="81" y="1"/>
                    <a:pt x="81" y="1"/>
                    <a:pt x="81" y="1"/>
                  </a:cubicBezTo>
                  <a:cubicBezTo>
                    <a:pt x="83" y="1"/>
                    <a:pt x="85" y="2"/>
                    <a:pt x="87" y="2"/>
                  </a:cubicBezTo>
                  <a:cubicBezTo>
                    <a:pt x="87" y="9"/>
                    <a:pt x="87" y="9"/>
                    <a:pt x="87" y="9"/>
                  </a:cubicBezTo>
                  <a:cubicBezTo>
                    <a:pt x="87" y="9"/>
                    <a:pt x="87" y="9"/>
                    <a:pt x="87" y="9"/>
                  </a:cubicBezTo>
                  <a:cubicBezTo>
                    <a:pt x="88" y="9"/>
                    <a:pt x="90" y="10"/>
                    <a:pt x="91" y="10"/>
                  </a:cubicBezTo>
                  <a:cubicBezTo>
                    <a:pt x="92" y="10"/>
                    <a:pt x="92" y="10"/>
                    <a:pt x="92" y="10"/>
                  </a:cubicBezTo>
                  <a:cubicBezTo>
                    <a:pt x="95" y="5"/>
                    <a:pt x="95" y="5"/>
                    <a:pt x="95" y="5"/>
                  </a:cubicBezTo>
                  <a:cubicBezTo>
                    <a:pt x="96" y="5"/>
                    <a:pt x="98" y="6"/>
                    <a:pt x="100" y="7"/>
                  </a:cubicBezTo>
                  <a:cubicBezTo>
                    <a:pt x="98" y="13"/>
                    <a:pt x="98" y="13"/>
                    <a:pt x="98" y="13"/>
                  </a:cubicBezTo>
                  <a:cubicBezTo>
                    <a:pt x="99" y="13"/>
                    <a:pt x="99" y="13"/>
                    <a:pt x="99" y="13"/>
                  </a:cubicBezTo>
                  <a:cubicBezTo>
                    <a:pt x="100" y="14"/>
                    <a:pt x="101" y="15"/>
                    <a:pt x="103" y="15"/>
                  </a:cubicBezTo>
                  <a:cubicBezTo>
                    <a:pt x="103" y="16"/>
                    <a:pt x="103" y="16"/>
                    <a:pt x="103" y="16"/>
                  </a:cubicBezTo>
                  <a:cubicBezTo>
                    <a:pt x="107" y="11"/>
                    <a:pt x="107" y="11"/>
                    <a:pt x="107" y="11"/>
                  </a:cubicBezTo>
                  <a:cubicBezTo>
                    <a:pt x="109" y="12"/>
                    <a:pt x="111" y="13"/>
                    <a:pt x="112" y="14"/>
                  </a:cubicBezTo>
                  <a:cubicBezTo>
                    <a:pt x="109" y="20"/>
                    <a:pt x="109" y="20"/>
                    <a:pt x="109" y="20"/>
                  </a:cubicBezTo>
                  <a:cubicBezTo>
                    <a:pt x="109" y="20"/>
                    <a:pt x="109" y="20"/>
                    <a:pt x="109" y="20"/>
                  </a:cubicBezTo>
                  <a:cubicBezTo>
                    <a:pt x="111" y="21"/>
                    <a:pt x="112" y="22"/>
                    <a:pt x="113" y="23"/>
                  </a:cubicBezTo>
                  <a:cubicBezTo>
                    <a:pt x="113" y="23"/>
                    <a:pt x="113" y="23"/>
                    <a:pt x="113" y="23"/>
                  </a:cubicBezTo>
                  <a:cubicBezTo>
                    <a:pt x="118" y="19"/>
                    <a:pt x="118" y="19"/>
                    <a:pt x="118" y="19"/>
                  </a:cubicBezTo>
                  <a:cubicBezTo>
                    <a:pt x="120" y="20"/>
                    <a:pt x="121" y="22"/>
                    <a:pt x="122" y="23"/>
                  </a:cubicBezTo>
                  <a:cubicBezTo>
                    <a:pt x="118" y="28"/>
                    <a:pt x="118" y="28"/>
                    <a:pt x="118" y="28"/>
                  </a:cubicBezTo>
                  <a:cubicBezTo>
                    <a:pt x="119" y="29"/>
                    <a:pt x="119" y="29"/>
                    <a:pt x="119" y="29"/>
                  </a:cubicBezTo>
                  <a:cubicBezTo>
                    <a:pt x="120" y="30"/>
                    <a:pt x="121" y="31"/>
                    <a:pt x="121" y="32"/>
                  </a:cubicBezTo>
                  <a:cubicBezTo>
                    <a:pt x="122" y="32"/>
                    <a:pt x="122" y="32"/>
                    <a:pt x="122" y="32"/>
                  </a:cubicBezTo>
                  <a:cubicBezTo>
                    <a:pt x="127" y="29"/>
                    <a:pt x="127" y="29"/>
                    <a:pt x="127" y="29"/>
                  </a:cubicBezTo>
                  <a:cubicBezTo>
                    <a:pt x="129" y="31"/>
                    <a:pt x="130" y="33"/>
                    <a:pt x="131" y="34"/>
                  </a:cubicBezTo>
                  <a:cubicBezTo>
                    <a:pt x="126" y="38"/>
                    <a:pt x="126" y="38"/>
                    <a:pt x="126" y="38"/>
                  </a:cubicBezTo>
                  <a:cubicBezTo>
                    <a:pt x="126" y="39"/>
                    <a:pt x="126" y="39"/>
                    <a:pt x="126" y="39"/>
                  </a:cubicBezTo>
                  <a:cubicBezTo>
                    <a:pt x="127" y="40"/>
                    <a:pt x="128" y="41"/>
                    <a:pt x="128" y="43"/>
                  </a:cubicBezTo>
                  <a:cubicBezTo>
                    <a:pt x="128" y="43"/>
                    <a:pt x="128" y="43"/>
                    <a:pt x="128" y="43"/>
                  </a:cubicBezTo>
                  <a:cubicBezTo>
                    <a:pt x="134" y="41"/>
                    <a:pt x="134" y="41"/>
                    <a:pt x="134" y="41"/>
                  </a:cubicBezTo>
                  <a:cubicBezTo>
                    <a:pt x="135" y="43"/>
                    <a:pt x="136" y="45"/>
                    <a:pt x="137" y="47"/>
                  </a:cubicBezTo>
                  <a:cubicBezTo>
                    <a:pt x="131" y="50"/>
                    <a:pt x="131" y="50"/>
                    <a:pt x="131" y="50"/>
                  </a:cubicBezTo>
                  <a:cubicBezTo>
                    <a:pt x="131" y="50"/>
                    <a:pt x="131" y="50"/>
                    <a:pt x="131" y="50"/>
                  </a:cubicBezTo>
                  <a:cubicBezTo>
                    <a:pt x="132" y="52"/>
                    <a:pt x="132" y="53"/>
                    <a:pt x="133" y="54"/>
                  </a:cubicBezTo>
                  <a:cubicBezTo>
                    <a:pt x="133" y="55"/>
                    <a:pt x="133" y="55"/>
                    <a:pt x="133" y="55"/>
                  </a:cubicBezTo>
                  <a:cubicBezTo>
                    <a:pt x="139" y="54"/>
                    <a:pt x="139" y="54"/>
                    <a:pt x="139" y="54"/>
                  </a:cubicBezTo>
                  <a:cubicBezTo>
                    <a:pt x="140" y="56"/>
                    <a:pt x="140" y="58"/>
                    <a:pt x="140" y="60"/>
                  </a:cubicBezTo>
                  <a:cubicBezTo>
                    <a:pt x="134" y="62"/>
                    <a:pt x="134" y="62"/>
                    <a:pt x="134" y="62"/>
                  </a:cubicBezTo>
                  <a:cubicBezTo>
                    <a:pt x="134" y="62"/>
                    <a:pt x="134" y="62"/>
                    <a:pt x="134" y="62"/>
                  </a:cubicBezTo>
                  <a:cubicBezTo>
                    <a:pt x="134" y="64"/>
                    <a:pt x="134" y="65"/>
                    <a:pt x="135" y="67"/>
                  </a:cubicBezTo>
                  <a:cubicBezTo>
                    <a:pt x="135" y="67"/>
                    <a:pt x="135" y="67"/>
                    <a:pt x="135" y="67"/>
                  </a:cubicBezTo>
                  <a:cubicBezTo>
                    <a:pt x="141" y="68"/>
                    <a:pt x="141" y="68"/>
                    <a:pt x="141" y="68"/>
                  </a:cubicBezTo>
                  <a:cubicBezTo>
                    <a:pt x="141" y="69"/>
                    <a:pt x="141" y="70"/>
                    <a:pt x="141" y="71"/>
                  </a:cubicBezTo>
                  <a:cubicBezTo>
                    <a:pt x="141" y="72"/>
                    <a:pt x="141" y="73"/>
                    <a:pt x="141" y="74"/>
                  </a:cubicBezTo>
                  <a:cubicBezTo>
                    <a:pt x="135" y="75"/>
                    <a:pt x="135" y="75"/>
                    <a:pt x="135" y="75"/>
                  </a:cubicBezTo>
                  <a:cubicBezTo>
                    <a:pt x="135" y="75"/>
                    <a:pt x="135" y="75"/>
                    <a:pt x="135" y="75"/>
                  </a:cubicBezTo>
                  <a:cubicBezTo>
                    <a:pt x="134" y="77"/>
                    <a:pt x="134" y="78"/>
                    <a:pt x="134" y="80"/>
                  </a:cubicBezTo>
                  <a:cubicBezTo>
                    <a:pt x="134" y="80"/>
                    <a:pt x="134" y="80"/>
                    <a:pt x="134" y="80"/>
                  </a:cubicBezTo>
                  <a:cubicBezTo>
                    <a:pt x="140" y="82"/>
                    <a:pt x="140" y="82"/>
                    <a:pt x="140" y="82"/>
                  </a:cubicBezTo>
                  <a:cubicBezTo>
                    <a:pt x="140" y="84"/>
                    <a:pt x="140" y="86"/>
                    <a:pt x="139" y="88"/>
                  </a:cubicBezTo>
                  <a:cubicBezTo>
                    <a:pt x="133" y="87"/>
                    <a:pt x="133" y="87"/>
                    <a:pt x="133" y="87"/>
                  </a:cubicBezTo>
                  <a:cubicBezTo>
                    <a:pt x="133" y="88"/>
                    <a:pt x="133" y="88"/>
                    <a:pt x="133" y="88"/>
                  </a:cubicBezTo>
                  <a:cubicBezTo>
                    <a:pt x="132" y="89"/>
                    <a:pt x="132" y="90"/>
                    <a:pt x="131" y="92"/>
                  </a:cubicBezTo>
                  <a:cubicBezTo>
                    <a:pt x="131" y="92"/>
                    <a:pt x="131" y="92"/>
                    <a:pt x="131" y="92"/>
                  </a:cubicBezTo>
                  <a:cubicBezTo>
                    <a:pt x="137" y="95"/>
                    <a:pt x="137" y="95"/>
                    <a:pt x="137" y="95"/>
                  </a:cubicBezTo>
                  <a:cubicBezTo>
                    <a:pt x="136" y="97"/>
                    <a:pt x="135" y="99"/>
                    <a:pt x="134" y="101"/>
                  </a:cubicBezTo>
                  <a:cubicBezTo>
                    <a:pt x="128" y="99"/>
                    <a:pt x="128" y="99"/>
                    <a:pt x="128" y="99"/>
                  </a:cubicBezTo>
                  <a:cubicBezTo>
                    <a:pt x="128" y="99"/>
                    <a:pt x="128" y="99"/>
                    <a:pt x="128" y="99"/>
                  </a:cubicBezTo>
                  <a:cubicBezTo>
                    <a:pt x="128" y="101"/>
                    <a:pt x="127" y="102"/>
                    <a:pt x="126" y="103"/>
                  </a:cubicBezTo>
                  <a:cubicBezTo>
                    <a:pt x="126" y="104"/>
                    <a:pt x="126" y="104"/>
                    <a:pt x="126" y="104"/>
                  </a:cubicBezTo>
                  <a:cubicBezTo>
                    <a:pt x="131" y="108"/>
                    <a:pt x="131" y="108"/>
                    <a:pt x="131" y="108"/>
                  </a:cubicBezTo>
                  <a:cubicBezTo>
                    <a:pt x="130" y="109"/>
                    <a:pt x="129" y="111"/>
                    <a:pt x="127" y="113"/>
                  </a:cubicBezTo>
                  <a:cubicBezTo>
                    <a:pt x="122" y="110"/>
                    <a:pt x="122" y="110"/>
                    <a:pt x="122" y="110"/>
                  </a:cubicBezTo>
                  <a:cubicBezTo>
                    <a:pt x="121" y="110"/>
                    <a:pt x="121" y="110"/>
                    <a:pt x="121" y="110"/>
                  </a:cubicBezTo>
                  <a:cubicBezTo>
                    <a:pt x="121" y="111"/>
                    <a:pt x="120" y="112"/>
                    <a:pt x="119" y="114"/>
                  </a:cubicBezTo>
                  <a:cubicBezTo>
                    <a:pt x="118" y="114"/>
                    <a:pt x="118" y="114"/>
                    <a:pt x="118" y="114"/>
                  </a:cubicBezTo>
                  <a:cubicBezTo>
                    <a:pt x="122" y="119"/>
                    <a:pt x="122" y="119"/>
                    <a:pt x="122" y="119"/>
                  </a:cubicBezTo>
                  <a:cubicBezTo>
                    <a:pt x="121" y="120"/>
                    <a:pt x="120" y="122"/>
                    <a:pt x="118" y="123"/>
                  </a:cubicBezTo>
                  <a:cubicBezTo>
                    <a:pt x="113" y="119"/>
                    <a:pt x="113" y="119"/>
                    <a:pt x="113" y="119"/>
                  </a:cubicBezTo>
                  <a:cubicBezTo>
                    <a:pt x="113" y="119"/>
                    <a:pt x="113" y="119"/>
                    <a:pt x="113" y="119"/>
                  </a:cubicBezTo>
                  <a:cubicBezTo>
                    <a:pt x="112" y="120"/>
                    <a:pt x="111" y="121"/>
                    <a:pt x="109" y="122"/>
                  </a:cubicBezTo>
                  <a:cubicBezTo>
                    <a:pt x="109" y="122"/>
                    <a:pt x="109" y="122"/>
                    <a:pt x="109" y="122"/>
                  </a:cubicBezTo>
                  <a:cubicBezTo>
                    <a:pt x="112" y="128"/>
                    <a:pt x="112" y="128"/>
                    <a:pt x="112" y="128"/>
                  </a:cubicBezTo>
                  <a:cubicBezTo>
                    <a:pt x="111" y="129"/>
                    <a:pt x="109" y="130"/>
                    <a:pt x="107" y="131"/>
                  </a:cubicBezTo>
                  <a:cubicBezTo>
                    <a:pt x="103" y="126"/>
                    <a:pt x="103" y="126"/>
                    <a:pt x="103" y="126"/>
                  </a:cubicBezTo>
                  <a:cubicBezTo>
                    <a:pt x="103" y="127"/>
                    <a:pt x="103" y="127"/>
                    <a:pt x="103" y="127"/>
                  </a:cubicBezTo>
                  <a:cubicBezTo>
                    <a:pt x="101" y="127"/>
                    <a:pt x="100" y="128"/>
                    <a:pt x="99" y="129"/>
                  </a:cubicBezTo>
                  <a:cubicBezTo>
                    <a:pt x="98" y="129"/>
                    <a:pt x="98" y="129"/>
                    <a:pt x="98" y="129"/>
                  </a:cubicBezTo>
                  <a:cubicBezTo>
                    <a:pt x="100" y="135"/>
                    <a:pt x="100" y="135"/>
                    <a:pt x="100" y="135"/>
                  </a:cubicBezTo>
                  <a:cubicBezTo>
                    <a:pt x="98" y="136"/>
                    <a:pt x="96" y="137"/>
                    <a:pt x="95" y="137"/>
                  </a:cubicBezTo>
                  <a:cubicBezTo>
                    <a:pt x="92" y="132"/>
                    <a:pt x="92" y="132"/>
                    <a:pt x="92" y="132"/>
                  </a:cubicBezTo>
                  <a:cubicBezTo>
                    <a:pt x="91" y="132"/>
                    <a:pt x="91" y="132"/>
                    <a:pt x="91" y="132"/>
                  </a:cubicBezTo>
                  <a:cubicBezTo>
                    <a:pt x="90" y="132"/>
                    <a:pt x="88" y="133"/>
                    <a:pt x="87" y="133"/>
                  </a:cubicBezTo>
                  <a:cubicBezTo>
                    <a:pt x="87" y="133"/>
                    <a:pt x="87" y="133"/>
                    <a:pt x="87" y="133"/>
                  </a:cubicBezTo>
                  <a:cubicBezTo>
                    <a:pt x="87" y="140"/>
                    <a:pt x="87" y="140"/>
                    <a:pt x="87" y="140"/>
                  </a:cubicBezTo>
                  <a:cubicBezTo>
                    <a:pt x="85" y="140"/>
                    <a:pt x="83" y="141"/>
                    <a:pt x="81" y="141"/>
                  </a:cubicBezTo>
                  <a:cubicBezTo>
                    <a:pt x="79" y="135"/>
                    <a:pt x="79" y="135"/>
                    <a:pt x="79" y="135"/>
                  </a:cubicBezTo>
                  <a:cubicBezTo>
                    <a:pt x="79" y="135"/>
                    <a:pt x="79" y="135"/>
                    <a:pt x="79" y="135"/>
                  </a:cubicBezTo>
                  <a:cubicBezTo>
                    <a:pt x="77" y="135"/>
                    <a:pt x="76" y="135"/>
                    <a:pt x="74" y="135"/>
                  </a:cubicBezTo>
                  <a:cubicBezTo>
                    <a:pt x="74" y="135"/>
                    <a:pt x="74" y="135"/>
                    <a:pt x="74" y="135"/>
                  </a:cubicBezTo>
                  <a:cubicBezTo>
                    <a:pt x="73" y="142"/>
                    <a:pt x="73" y="142"/>
                    <a:pt x="73" y="142"/>
                  </a:cubicBezTo>
                  <a:cubicBezTo>
                    <a:pt x="72" y="142"/>
                    <a:pt x="71" y="142"/>
                    <a:pt x="70" y="142"/>
                  </a:cubicBezTo>
                  <a:close/>
                </a:path>
              </a:pathLst>
            </a:custGeom>
            <a:solidFill>
              <a:schemeClr val="accent4"/>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cs typeface="Segoe UI" panose="020B0502040204020203" pitchFamily="34" charset="0"/>
              </a:endParaRPr>
            </a:p>
          </p:txBody>
        </p:sp>
        <p:sp>
          <p:nvSpPr>
            <p:cNvPr id="21" name="Freeform 8">
              <a:extLst>
                <a:ext uri="{FF2B5EF4-FFF2-40B4-BE49-F238E27FC236}">
                  <a16:creationId xmlns:a16="http://schemas.microsoft.com/office/drawing/2014/main" id="{F3CF7DE0-73FF-4D39-8FE6-ECA351DF0295}"/>
                </a:ext>
              </a:extLst>
            </p:cNvPr>
            <p:cNvSpPr>
              <a:spLocks/>
            </p:cNvSpPr>
            <p:nvPr/>
          </p:nvSpPr>
          <p:spPr bwMode="auto">
            <a:xfrm>
              <a:off x="4040494" y="1786536"/>
              <a:ext cx="1137124" cy="1145097"/>
            </a:xfrm>
            <a:custGeom>
              <a:avLst/>
              <a:gdLst>
                <a:gd name="T0" fmla="*/ 66 w 141"/>
                <a:gd name="T1" fmla="*/ 135 h 142"/>
                <a:gd name="T2" fmla="*/ 54 w 141"/>
                <a:gd name="T3" fmla="*/ 140 h 142"/>
                <a:gd name="T4" fmla="*/ 49 w 141"/>
                <a:gd name="T5" fmla="*/ 132 h 142"/>
                <a:gd name="T6" fmla="*/ 42 w 141"/>
                <a:gd name="T7" fmla="*/ 129 h 142"/>
                <a:gd name="T8" fmla="*/ 29 w 141"/>
                <a:gd name="T9" fmla="*/ 128 h 142"/>
                <a:gd name="T10" fmla="*/ 28 w 141"/>
                <a:gd name="T11" fmla="*/ 119 h 142"/>
                <a:gd name="T12" fmla="*/ 22 w 141"/>
                <a:gd name="T13" fmla="*/ 114 h 142"/>
                <a:gd name="T14" fmla="*/ 10 w 141"/>
                <a:gd name="T15" fmla="*/ 108 h 142"/>
                <a:gd name="T16" fmla="*/ 12 w 141"/>
                <a:gd name="T17" fmla="*/ 99 h 142"/>
                <a:gd name="T18" fmla="*/ 10 w 141"/>
                <a:gd name="T19" fmla="*/ 92 h 142"/>
                <a:gd name="T20" fmla="*/ 1 w 141"/>
                <a:gd name="T21" fmla="*/ 82 h 142"/>
                <a:gd name="T22" fmla="*/ 6 w 141"/>
                <a:gd name="T23" fmla="*/ 75 h 142"/>
                <a:gd name="T24" fmla="*/ 6 w 141"/>
                <a:gd name="T25" fmla="*/ 67 h 142"/>
                <a:gd name="T26" fmla="*/ 1 w 141"/>
                <a:gd name="T27" fmla="*/ 60 h 142"/>
                <a:gd name="T28" fmla="*/ 10 w 141"/>
                <a:gd name="T29" fmla="*/ 50 h 142"/>
                <a:gd name="T30" fmla="*/ 12 w 141"/>
                <a:gd name="T31" fmla="*/ 43 h 142"/>
                <a:gd name="T32" fmla="*/ 10 w 141"/>
                <a:gd name="T33" fmla="*/ 34 h 142"/>
                <a:gd name="T34" fmla="*/ 22 w 141"/>
                <a:gd name="T35" fmla="*/ 29 h 142"/>
                <a:gd name="T36" fmla="*/ 28 w 141"/>
                <a:gd name="T37" fmla="*/ 23 h 142"/>
                <a:gd name="T38" fmla="*/ 29 w 141"/>
                <a:gd name="T39" fmla="*/ 14 h 142"/>
                <a:gd name="T40" fmla="*/ 42 w 141"/>
                <a:gd name="T41" fmla="*/ 13 h 142"/>
                <a:gd name="T42" fmla="*/ 49 w 141"/>
                <a:gd name="T43" fmla="*/ 10 h 142"/>
                <a:gd name="T44" fmla="*/ 54 w 141"/>
                <a:gd name="T45" fmla="*/ 2 h 142"/>
                <a:gd name="T46" fmla="*/ 66 w 141"/>
                <a:gd name="T47" fmla="*/ 7 h 142"/>
                <a:gd name="T48" fmla="*/ 73 w 141"/>
                <a:gd name="T49" fmla="*/ 0 h 142"/>
                <a:gd name="T50" fmla="*/ 79 w 141"/>
                <a:gd name="T51" fmla="*/ 7 h 142"/>
                <a:gd name="T52" fmla="*/ 87 w 141"/>
                <a:gd name="T53" fmla="*/ 9 h 142"/>
                <a:gd name="T54" fmla="*/ 100 w 141"/>
                <a:gd name="T55" fmla="*/ 7 h 142"/>
                <a:gd name="T56" fmla="*/ 103 w 141"/>
                <a:gd name="T57" fmla="*/ 16 h 142"/>
                <a:gd name="T58" fmla="*/ 109 w 141"/>
                <a:gd name="T59" fmla="*/ 20 h 142"/>
                <a:gd name="T60" fmla="*/ 122 w 141"/>
                <a:gd name="T61" fmla="*/ 23 h 142"/>
                <a:gd name="T62" fmla="*/ 122 w 141"/>
                <a:gd name="T63" fmla="*/ 32 h 142"/>
                <a:gd name="T64" fmla="*/ 126 w 141"/>
                <a:gd name="T65" fmla="*/ 39 h 142"/>
                <a:gd name="T66" fmla="*/ 137 w 141"/>
                <a:gd name="T67" fmla="*/ 47 h 142"/>
                <a:gd name="T68" fmla="*/ 133 w 141"/>
                <a:gd name="T69" fmla="*/ 55 h 142"/>
                <a:gd name="T70" fmla="*/ 134 w 141"/>
                <a:gd name="T71" fmla="*/ 62 h 142"/>
                <a:gd name="T72" fmla="*/ 141 w 141"/>
                <a:gd name="T73" fmla="*/ 71 h 142"/>
                <a:gd name="T74" fmla="*/ 134 w 141"/>
                <a:gd name="T75" fmla="*/ 80 h 142"/>
                <a:gd name="T76" fmla="*/ 133 w 141"/>
                <a:gd name="T77" fmla="*/ 87 h 142"/>
                <a:gd name="T78" fmla="*/ 137 w 141"/>
                <a:gd name="T79" fmla="*/ 95 h 142"/>
                <a:gd name="T80" fmla="*/ 126 w 141"/>
                <a:gd name="T81" fmla="*/ 103 h 142"/>
                <a:gd name="T82" fmla="*/ 122 w 141"/>
                <a:gd name="T83" fmla="*/ 110 h 142"/>
                <a:gd name="T84" fmla="*/ 122 w 141"/>
                <a:gd name="T85" fmla="*/ 119 h 142"/>
                <a:gd name="T86" fmla="*/ 109 w 141"/>
                <a:gd name="T87" fmla="*/ 122 h 142"/>
                <a:gd name="T88" fmla="*/ 103 w 141"/>
                <a:gd name="T89" fmla="*/ 126 h 142"/>
                <a:gd name="T90" fmla="*/ 100 w 141"/>
                <a:gd name="T91" fmla="*/ 135 h 142"/>
                <a:gd name="T92" fmla="*/ 87 w 141"/>
                <a:gd name="T93" fmla="*/ 133 h 142"/>
                <a:gd name="T94" fmla="*/ 79 w 141"/>
                <a:gd name="T95" fmla="*/ 135 h 142"/>
                <a:gd name="T96" fmla="*/ 73 w 141"/>
                <a:gd name="T9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1" h="142">
                  <a:moveTo>
                    <a:pt x="70" y="142"/>
                  </a:moveTo>
                  <a:cubicBezTo>
                    <a:pt x="69" y="142"/>
                    <a:pt x="68" y="142"/>
                    <a:pt x="67" y="142"/>
                  </a:cubicBezTo>
                  <a:cubicBezTo>
                    <a:pt x="67" y="135"/>
                    <a:pt x="67" y="135"/>
                    <a:pt x="67" y="135"/>
                  </a:cubicBezTo>
                  <a:cubicBezTo>
                    <a:pt x="66" y="135"/>
                    <a:pt x="66" y="135"/>
                    <a:pt x="66" y="135"/>
                  </a:cubicBezTo>
                  <a:cubicBezTo>
                    <a:pt x="65" y="135"/>
                    <a:pt x="63" y="135"/>
                    <a:pt x="62" y="135"/>
                  </a:cubicBezTo>
                  <a:cubicBezTo>
                    <a:pt x="61" y="135"/>
                    <a:pt x="61" y="135"/>
                    <a:pt x="61" y="135"/>
                  </a:cubicBezTo>
                  <a:cubicBezTo>
                    <a:pt x="60" y="141"/>
                    <a:pt x="60" y="141"/>
                    <a:pt x="60" y="141"/>
                  </a:cubicBezTo>
                  <a:cubicBezTo>
                    <a:pt x="58" y="141"/>
                    <a:pt x="56" y="140"/>
                    <a:pt x="54" y="140"/>
                  </a:cubicBezTo>
                  <a:cubicBezTo>
                    <a:pt x="54" y="133"/>
                    <a:pt x="54" y="133"/>
                    <a:pt x="54" y="133"/>
                  </a:cubicBezTo>
                  <a:cubicBezTo>
                    <a:pt x="54" y="133"/>
                    <a:pt x="54" y="133"/>
                    <a:pt x="54" y="133"/>
                  </a:cubicBezTo>
                  <a:cubicBezTo>
                    <a:pt x="52" y="133"/>
                    <a:pt x="51" y="132"/>
                    <a:pt x="50" y="132"/>
                  </a:cubicBezTo>
                  <a:cubicBezTo>
                    <a:pt x="49" y="132"/>
                    <a:pt x="49" y="132"/>
                    <a:pt x="49" y="132"/>
                  </a:cubicBezTo>
                  <a:cubicBezTo>
                    <a:pt x="46" y="137"/>
                    <a:pt x="46" y="137"/>
                    <a:pt x="46" y="137"/>
                  </a:cubicBezTo>
                  <a:cubicBezTo>
                    <a:pt x="44" y="137"/>
                    <a:pt x="42" y="136"/>
                    <a:pt x="41" y="135"/>
                  </a:cubicBezTo>
                  <a:cubicBezTo>
                    <a:pt x="42" y="129"/>
                    <a:pt x="42" y="129"/>
                    <a:pt x="42" y="129"/>
                  </a:cubicBezTo>
                  <a:cubicBezTo>
                    <a:pt x="42" y="129"/>
                    <a:pt x="42" y="129"/>
                    <a:pt x="42" y="129"/>
                  </a:cubicBezTo>
                  <a:cubicBezTo>
                    <a:pt x="41" y="128"/>
                    <a:pt x="39" y="127"/>
                    <a:pt x="38" y="127"/>
                  </a:cubicBezTo>
                  <a:cubicBezTo>
                    <a:pt x="38" y="126"/>
                    <a:pt x="38" y="126"/>
                    <a:pt x="38" y="126"/>
                  </a:cubicBezTo>
                  <a:cubicBezTo>
                    <a:pt x="34" y="131"/>
                    <a:pt x="34" y="131"/>
                    <a:pt x="34" y="131"/>
                  </a:cubicBezTo>
                  <a:cubicBezTo>
                    <a:pt x="32" y="130"/>
                    <a:pt x="30" y="129"/>
                    <a:pt x="29" y="128"/>
                  </a:cubicBezTo>
                  <a:cubicBezTo>
                    <a:pt x="32" y="122"/>
                    <a:pt x="32" y="122"/>
                    <a:pt x="32" y="122"/>
                  </a:cubicBezTo>
                  <a:cubicBezTo>
                    <a:pt x="31" y="122"/>
                    <a:pt x="31" y="122"/>
                    <a:pt x="31" y="122"/>
                  </a:cubicBezTo>
                  <a:cubicBezTo>
                    <a:pt x="30" y="121"/>
                    <a:pt x="29" y="120"/>
                    <a:pt x="28" y="119"/>
                  </a:cubicBezTo>
                  <a:cubicBezTo>
                    <a:pt x="28" y="119"/>
                    <a:pt x="28" y="119"/>
                    <a:pt x="28" y="119"/>
                  </a:cubicBezTo>
                  <a:cubicBezTo>
                    <a:pt x="23" y="123"/>
                    <a:pt x="23" y="123"/>
                    <a:pt x="23" y="123"/>
                  </a:cubicBezTo>
                  <a:cubicBezTo>
                    <a:pt x="21" y="122"/>
                    <a:pt x="20" y="120"/>
                    <a:pt x="18" y="119"/>
                  </a:cubicBezTo>
                  <a:cubicBezTo>
                    <a:pt x="22" y="114"/>
                    <a:pt x="22" y="114"/>
                    <a:pt x="22" y="114"/>
                  </a:cubicBezTo>
                  <a:cubicBezTo>
                    <a:pt x="22" y="114"/>
                    <a:pt x="22" y="114"/>
                    <a:pt x="22" y="114"/>
                  </a:cubicBezTo>
                  <a:cubicBezTo>
                    <a:pt x="21" y="112"/>
                    <a:pt x="20" y="111"/>
                    <a:pt x="19" y="110"/>
                  </a:cubicBezTo>
                  <a:cubicBezTo>
                    <a:pt x="19" y="110"/>
                    <a:pt x="19" y="110"/>
                    <a:pt x="19" y="110"/>
                  </a:cubicBezTo>
                  <a:cubicBezTo>
                    <a:pt x="13" y="113"/>
                    <a:pt x="13" y="113"/>
                    <a:pt x="13" y="113"/>
                  </a:cubicBezTo>
                  <a:cubicBezTo>
                    <a:pt x="12" y="111"/>
                    <a:pt x="11" y="109"/>
                    <a:pt x="10" y="108"/>
                  </a:cubicBezTo>
                  <a:cubicBezTo>
                    <a:pt x="15" y="104"/>
                    <a:pt x="15" y="104"/>
                    <a:pt x="15" y="104"/>
                  </a:cubicBezTo>
                  <a:cubicBezTo>
                    <a:pt x="15" y="103"/>
                    <a:pt x="15" y="103"/>
                    <a:pt x="15" y="103"/>
                  </a:cubicBezTo>
                  <a:cubicBezTo>
                    <a:pt x="14" y="102"/>
                    <a:pt x="13" y="101"/>
                    <a:pt x="13" y="99"/>
                  </a:cubicBezTo>
                  <a:cubicBezTo>
                    <a:pt x="12" y="99"/>
                    <a:pt x="12" y="99"/>
                    <a:pt x="12" y="99"/>
                  </a:cubicBezTo>
                  <a:cubicBezTo>
                    <a:pt x="6" y="101"/>
                    <a:pt x="6" y="101"/>
                    <a:pt x="6" y="101"/>
                  </a:cubicBezTo>
                  <a:cubicBezTo>
                    <a:pt x="5" y="99"/>
                    <a:pt x="5" y="97"/>
                    <a:pt x="4" y="95"/>
                  </a:cubicBezTo>
                  <a:cubicBezTo>
                    <a:pt x="10" y="92"/>
                    <a:pt x="10" y="92"/>
                    <a:pt x="10" y="92"/>
                  </a:cubicBezTo>
                  <a:cubicBezTo>
                    <a:pt x="10" y="92"/>
                    <a:pt x="10" y="92"/>
                    <a:pt x="10" y="92"/>
                  </a:cubicBezTo>
                  <a:cubicBezTo>
                    <a:pt x="9" y="90"/>
                    <a:pt x="9" y="89"/>
                    <a:pt x="8" y="88"/>
                  </a:cubicBezTo>
                  <a:cubicBezTo>
                    <a:pt x="8" y="87"/>
                    <a:pt x="8" y="87"/>
                    <a:pt x="8" y="87"/>
                  </a:cubicBezTo>
                  <a:cubicBezTo>
                    <a:pt x="2" y="88"/>
                    <a:pt x="2" y="88"/>
                    <a:pt x="2" y="88"/>
                  </a:cubicBezTo>
                  <a:cubicBezTo>
                    <a:pt x="1" y="86"/>
                    <a:pt x="1" y="84"/>
                    <a:pt x="1" y="82"/>
                  </a:cubicBezTo>
                  <a:cubicBezTo>
                    <a:pt x="7" y="80"/>
                    <a:pt x="7" y="80"/>
                    <a:pt x="7" y="80"/>
                  </a:cubicBezTo>
                  <a:cubicBezTo>
                    <a:pt x="7" y="80"/>
                    <a:pt x="7" y="80"/>
                    <a:pt x="7" y="80"/>
                  </a:cubicBezTo>
                  <a:cubicBezTo>
                    <a:pt x="6" y="78"/>
                    <a:pt x="6" y="77"/>
                    <a:pt x="6" y="75"/>
                  </a:cubicBezTo>
                  <a:cubicBezTo>
                    <a:pt x="6" y="75"/>
                    <a:pt x="6" y="75"/>
                    <a:pt x="6" y="75"/>
                  </a:cubicBezTo>
                  <a:cubicBezTo>
                    <a:pt x="0" y="74"/>
                    <a:pt x="0" y="74"/>
                    <a:pt x="0" y="74"/>
                  </a:cubicBezTo>
                  <a:cubicBezTo>
                    <a:pt x="0" y="73"/>
                    <a:pt x="0" y="72"/>
                    <a:pt x="0" y="71"/>
                  </a:cubicBezTo>
                  <a:cubicBezTo>
                    <a:pt x="0" y="70"/>
                    <a:pt x="0" y="69"/>
                    <a:pt x="0" y="68"/>
                  </a:cubicBezTo>
                  <a:cubicBezTo>
                    <a:pt x="6" y="67"/>
                    <a:pt x="6" y="67"/>
                    <a:pt x="6" y="67"/>
                  </a:cubicBezTo>
                  <a:cubicBezTo>
                    <a:pt x="6" y="67"/>
                    <a:pt x="6" y="67"/>
                    <a:pt x="6" y="67"/>
                  </a:cubicBezTo>
                  <a:cubicBezTo>
                    <a:pt x="6" y="65"/>
                    <a:pt x="6" y="64"/>
                    <a:pt x="7" y="62"/>
                  </a:cubicBezTo>
                  <a:cubicBezTo>
                    <a:pt x="7" y="62"/>
                    <a:pt x="7" y="62"/>
                    <a:pt x="7" y="62"/>
                  </a:cubicBezTo>
                  <a:cubicBezTo>
                    <a:pt x="1" y="60"/>
                    <a:pt x="1" y="60"/>
                    <a:pt x="1" y="60"/>
                  </a:cubicBezTo>
                  <a:cubicBezTo>
                    <a:pt x="1" y="58"/>
                    <a:pt x="1" y="56"/>
                    <a:pt x="2" y="54"/>
                  </a:cubicBezTo>
                  <a:cubicBezTo>
                    <a:pt x="8" y="55"/>
                    <a:pt x="8" y="55"/>
                    <a:pt x="8" y="55"/>
                  </a:cubicBezTo>
                  <a:cubicBezTo>
                    <a:pt x="8" y="54"/>
                    <a:pt x="8" y="54"/>
                    <a:pt x="8" y="54"/>
                  </a:cubicBezTo>
                  <a:cubicBezTo>
                    <a:pt x="9" y="53"/>
                    <a:pt x="9" y="52"/>
                    <a:pt x="10" y="50"/>
                  </a:cubicBezTo>
                  <a:cubicBezTo>
                    <a:pt x="10" y="50"/>
                    <a:pt x="10" y="50"/>
                    <a:pt x="10" y="50"/>
                  </a:cubicBezTo>
                  <a:cubicBezTo>
                    <a:pt x="4" y="47"/>
                    <a:pt x="4" y="47"/>
                    <a:pt x="4" y="47"/>
                  </a:cubicBezTo>
                  <a:cubicBezTo>
                    <a:pt x="5" y="45"/>
                    <a:pt x="5" y="43"/>
                    <a:pt x="6" y="41"/>
                  </a:cubicBezTo>
                  <a:cubicBezTo>
                    <a:pt x="12" y="43"/>
                    <a:pt x="12" y="43"/>
                    <a:pt x="12" y="43"/>
                  </a:cubicBezTo>
                  <a:cubicBezTo>
                    <a:pt x="13" y="43"/>
                    <a:pt x="13" y="43"/>
                    <a:pt x="13" y="43"/>
                  </a:cubicBezTo>
                  <a:cubicBezTo>
                    <a:pt x="13" y="41"/>
                    <a:pt x="14" y="40"/>
                    <a:pt x="15" y="39"/>
                  </a:cubicBezTo>
                  <a:cubicBezTo>
                    <a:pt x="15" y="38"/>
                    <a:pt x="15" y="38"/>
                    <a:pt x="15" y="38"/>
                  </a:cubicBezTo>
                  <a:cubicBezTo>
                    <a:pt x="10" y="34"/>
                    <a:pt x="10" y="34"/>
                    <a:pt x="10" y="34"/>
                  </a:cubicBezTo>
                  <a:cubicBezTo>
                    <a:pt x="11" y="33"/>
                    <a:pt x="12" y="31"/>
                    <a:pt x="13" y="29"/>
                  </a:cubicBezTo>
                  <a:cubicBezTo>
                    <a:pt x="19" y="32"/>
                    <a:pt x="19" y="32"/>
                    <a:pt x="19" y="32"/>
                  </a:cubicBezTo>
                  <a:cubicBezTo>
                    <a:pt x="19" y="32"/>
                    <a:pt x="19" y="32"/>
                    <a:pt x="19" y="32"/>
                  </a:cubicBezTo>
                  <a:cubicBezTo>
                    <a:pt x="20" y="31"/>
                    <a:pt x="21" y="30"/>
                    <a:pt x="22" y="29"/>
                  </a:cubicBezTo>
                  <a:cubicBezTo>
                    <a:pt x="22" y="28"/>
                    <a:pt x="22" y="28"/>
                    <a:pt x="22" y="28"/>
                  </a:cubicBezTo>
                  <a:cubicBezTo>
                    <a:pt x="18" y="23"/>
                    <a:pt x="18" y="23"/>
                    <a:pt x="18" y="23"/>
                  </a:cubicBezTo>
                  <a:cubicBezTo>
                    <a:pt x="20" y="22"/>
                    <a:pt x="21" y="20"/>
                    <a:pt x="23" y="19"/>
                  </a:cubicBezTo>
                  <a:cubicBezTo>
                    <a:pt x="28" y="23"/>
                    <a:pt x="28" y="23"/>
                    <a:pt x="28" y="23"/>
                  </a:cubicBezTo>
                  <a:cubicBezTo>
                    <a:pt x="28" y="23"/>
                    <a:pt x="28" y="23"/>
                    <a:pt x="28" y="23"/>
                  </a:cubicBezTo>
                  <a:cubicBezTo>
                    <a:pt x="29" y="22"/>
                    <a:pt x="30" y="21"/>
                    <a:pt x="31" y="20"/>
                  </a:cubicBezTo>
                  <a:cubicBezTo>
                    <a:pt x="32" y="20"/>
                    <a:pt x="32" y="20"/>
                    <a:pt x="32" y="20"/>
                  </a:cubicBezTo>
                  <a:cubicBezTo>
                    <a:pt x="29" y="14"/>
                    <a:pt x="29" y="14"/>
                    <a:pt x="29" y="14"/>
                  </a:cubicBezTo>
                  <a:cubicBezTo>
                    <a:pt x="30" y="13"/>
                    <a:pt x="32" y="12"/>
                    <a:pt x="34" y="11"/>
                  </a:cubicBezTo>
                  <a:cubicBezTo>
                    <a:pt x="38" y="16"/>
                    <a:pt x="38" y="16"/>
                    <a:pt x="38" y="16"/>
                  </a:cubicBezTo>
                  <a:cubicBezTo>
                    <a:pt x="38" y="15"/>
                    <a:pt x="38" y="15"/>
                    <a:pt x="38" y="15"/>
                  </a:cubicBezTo>
                  <a:cubicBezTo>
                    <a:pt x="39" y="15"/>
                    <a:pt x="41" y="14"/>
                    <a:pt x="42" y="13"/>
                  </a:cubicBezTo>
                  <a:cubicBezTo>
                    <a:pt x="42" y="13"/>
                    <a:pt x="42" y="13"/>
                    <a:pt x="42" y="13"/>
                  </a:cubicBezTo>
                  <a:cubicBezTo>
                    <a:pt x="41" y="7"/>
                    <a:pt x="41" y="7"/>
                    <a:pt x="41" y="7"/>
                  </a:cubicBezTo>
                  <a:cubicBezTo>
                    <a:pt x="42" y="6"/>
                    <a:pt x="44" y="5"/>
                    <a:pt x="46" y="5"/>
                  </a:cubicBezTo>
                  <a:cubicBezTo>
                    <a:pt x="49" y="10"/>
                    <a:pt x="49" y="10"/>
                    <a:pt x="49" y="10"/>
                  </a:cubicBezTo>
                  <a:cubicBezTo>
                    <a:pt x="50" y="10"/>
                    <a:pt x="50" y="10"/>
                    <a:pt x="50" y="10"/>
                  </a:cubicBezTo>
                  <a:cubicBezTo>
                    <a:pt x="51" y="10"/>
                    <a:pt x="52" y="9"/>
                    <a:pt x="54" y="9"/>
                  </a:cubicBezTo>
                  <a:cubicBezTo>
                    <a:pt x="54" y="9"/>
                    <a:pt x="54" y="9"/>
                    <a:pt x="54" y="9"/>
                  </a:cubicBezTo>
                  <a:cubicBezTo>
                    <a:pt x="54" y="2"/>
                    <a:pt x="54" y="2"/>
                    <a:pt x="54" y="2"/>
                  </a:cubicBezTo>
                  <a:cubicBezTo>
                    <a:pt x="56" y="2"/>
                    <a:pt x="58" y="1"/>
                    <a:pt x="60" y="1"/>
                  </a:cubicBezTo>
                  <a:cubicBezTo>
                    <a:pt x="61" y="7"/>
                    <a:pt x="61" y="7"/>
                    <a:pt x="61" y="7"/>
                  </a:cubicBezTo>
                  <a:cubicBezTo>
                    <a:pt x="62" y="7"/>
                    <a:pt x="62" y="7"/>
                    <a:pt x="62" y="7"/>
                  </a:cubicBezTo>
                  <a:cubicBezTo>
                    <a:pt x="63" y="7"/>
                    <a:pt x="65" y="7"/>
                    <a:pt x="66" y="7"/>
                  </a:cubicBezTo>
                  <a:cubicBezTo>
                    <a:pt x="67" y="7"/>
                    <a:pt x="67" y="7"/>
                    <a:pt x="67" y="7"/>
                  </a:cubicBezTo>
                  <a:cubicBezTo>
                    <a:pt x="67" y="0"/>
                    <a:pt x="67" y="0"/>
                    <a:pt x="67" y="0"/>
                  </a:cubicBezTo>
                  <a:cubicBezTo>
                    <a:pt x="68" y="0"/>
                    <a:pt x="69" y="0"/>
                    <a:pt x="70" y="0"/>
                  </a:cubicBezTo>
                  <a:cubicBezTo>
                    <a:pt x="71" y="0"/>
                    <a:pt x="72" y="0"/>
                    <a:pt x="73" y="0"/>
                  </a:cubicBezTo>
                  <a:cubicBezTo>
                    <a:pt x="74" y="7"/>
                    <a:pt x="74" y="7"/>
                    <a:pt x="74" y="7"/>
                  </a:cubicBezTo>
                  <a:cubicBezTo>
                    <a:pt x="74" y="7"/>
                    <a:pt x="74" y="7"/>
                    <a:pt x="74" y="7"/>
                  </a:cubicBezTo>
                  <a:cubicBezTo>
                    <a:pt x="76" y="7"/>
                    <a:pt x="77" y="7"/>
                    <a:pt x="79" y="7"/>
                  </a:cubicBezTo>
                  <a:cubicBezTo>
                    <a:pt x="79" y="7"/>
                    <a:pt x="79" y="7"/>
                    <a:pt x="79" y="7"/>
                  </a:cubicBezTo>
                  <a:cubicBezTo>
                    <a:pt x="81" y="1"/>
                    <a:pt x="81" y="1"/>
                    <a:pt x="81" y="1"/>
                  </a:cubicBezTo>
                  <a:cubicBezTo>
                    <a:pt x="83" y="1"/>
                    <a:pt x="85" y="2"/>
                    <a:pt x="87" y="2"/>
                  </a:cubicBezTo>
                  <a:cubicBezTo>
                    <a:pt x="87" y="9"/>
                    <a:pt x="87" y="9"/>
                    <a:pt x="87" y="9"/>
                  </a:cubicBezTo>
                  <a:cubicBezTo>
                    <a:pt x="87" y="9"/>
                    <a:pt x="87" y="9"/>
                    <a:pt x="87" y="9"/>
                  </a:cubicBezTo>
                  <a:cubicBezTo>
                    <a:pt x="88" y="9"/>
                    <a:pt x="90" y="10"/>
                    <a:pt x="91" y="10"/>
                  </a:cubicBezTo>
                  <a:cubicBezTo>
                    <a:pt x="92" y="10"/>
                    <a:pt x="92" y="10"/>
                    <a:pt x="92" y="10"/>
                  </a:cubicBezTo>
                  <a:cubicBezTo>
                    <a:pt x="95" y="5"/>
                    <a:pt x="95" y="5"/>
                    <a:pt x="95" y="5"/>
                  </a:cubicBezTo>
                  <a:cubicBezTo>
                    <a:pt x="96" y="5"/>
                    <a:pt x="98" y="6"/>
                    <a:pt x="100" y="7"/>
                  </a:cubicBezTo>
                  <a:cubicBezTo>
                    <a:pt x="98" y="13"/>
                    <a:pt x="98" y="13"/>
                    <a:pt x="98" y="13"/>
                  </a:cubicBezTo>
                  <a:cubicBezTo>
                    <a:pt x="99" y="13"/>
                    <a:pt x="99" y="13"/>
                    <a:pt x="99" y="13"/>
                  </a:cubicBezTo>
                  <a:cubicBezTo>
                    <a:pt x="100" y="14"/>
                    <a:pt x="101" y="15"/>
                    <a:pt x="103" y="15"/>
                  </a:cubicBezTo>
                  <a:cubicBezTo>
                    <a:pt x="103" y="16"/>
                    <a:pt x="103" y="16"/>
                    <a:pt x="103" y="16"/>
                  </a:cubicBezTo>
                  <a:cubicBezTo>
                    <a:pt x="107" y="11"/>
                    <a:pt x="107" y="11"/>
                    <a:pt x="107" y="11"/>
                  </a:cubicBezTo>
                  <a:cubicBezTo>
                    <a:pt x="109" y="12"/>
                    <a:pt x="111" y="13"/>
                    <a:pt x="112" y="14"/>
                  </a:cubicBezTo>
                  <a:cubicBezTo>
                    <a:pt x="109" y="20"/>
                    <a:pt x="109" y="20"/>
                    <a:pt x="109" y="20"/>
                  </a:cubicBezTo>
                  <a:cubicBezTo>
                    <a:pt x="109" y="20"/>
                    <a:pt x="109" y="20"/>
                    <a:pt x="109" y="20"/>
                  </a:cubicBezTo>
                  <a:cubicBezTo>
                    <a:pt x="111" y="21"/>
                    <a:pt x="112" y="22"/>
                    <a:pt x="113" y="23"/>
                  </a:cubicBezTo>
                  <a:cubicBezTo>
                    <a:pt x="113" y="23"/>
                    <a:pt x="113" y="23"/>
                    <a:pt x="113" y="23"/>
                  </a:cubicBezTo>
                  <a:cubicBezTo>
                    <a:pt x="118" y="19"/>
                    <a:pt x="118" y="19"/>
                    <a:pt x="118" y="19"/>
                  </a:cubicBezTo>
                  <a:cubicBezTo>
                    <a:pt x="120" y="20"/>
                    <a:pt x="121" y="22"/>
                    <a:pt x="122" y="23"/>
                  </a:cubicBezTo>
                  <a:cubicBezTo>
                    <a:pt x="118" y="28"/>
                    <a:pt x="118" y="28"/>
                    <a:pt x="118" y="28"/>
                  </a:cubicBezTo>
                  <a:cubicBezTo>
                    <a:pt x="119" y="29"/>
                    <a:pt x="119" y="29"/>
                    <a:pt x="119" y="29"/>
                  </a:cubicBezTo>
                  <a:cubicBezTo>
                    <a:pt x="120" y="30"/>
                    <a:pt x="121" y="31"/>
                    <a:pt x="121" y="32"/>
                  </a:cubicBezTo>
                  <a:cubicBezTo>
                    <a:pt x="122" y="32"/>
                    <a:pt x="122" y="32"/>
                    <a:pt x="122" y="32"/>
                  </a:cubicBezTo>
                  <a:cubicBezTo>
                    <a:pt x="127" y="29"/>
                    <a:pt x="127" y="29"/>
                    <a:pt x="127" y="29"/>
                  </a:cubicBezTo>
                  <a:cubicBezTo>
                    <a:pt x="129" y="31"/>
                    <a:pt x="130" y="33"/>
                    <a:pt x="131" y="34"/>
                  </a:cubicBezTo>
                  <a:cubicBezTo>
                    <a:pt x="126" y="38"/>
                    <a:pt x="126" y="38"/>
                    <a:pt x="126" y="38"/>
                  </a:cubicBezTo>
                  <a:cubicBezTo>
                    <a:pt x="126" y="39"/>
                    <a:pt x="126" y="39"/>
                    <a:pt x="126" y="39"/>
                  </a:cubicBezTo>
                  <a:cubicBezTo>
                    <a:pt x="127" y="40"/>
                    <a:pt x="128" y="41"/>
                    <a:pt x="128" y="43"/>
                  </a:cubicBezTo>
                  <a:cubicBezTo>
                    <a:pt x="128" y="43"/>
                    <a:pt x="128" y="43"/>
                    <a:pt x="128" y="43"/>
                  </a:cubicBezTo>
                  <a:cubicBezTo>
                    <a:pt x="134" y="41"/>
                    <a:pt x="134" y="41"/>
                    <a:pt x="134" y="41"/>
                  </a:cubicBezTo>
                  <a:cubicBezTo>
                    <a:pt x="135" y="43"/>
                    <a:pt x="136" y="45"/>
                    <a:pt x="137" y="47"/>
                  </a:cubicBezTo>
                  <a:cubicBezTo>
                    <a:pt x="131" y="50"/>
                    <a:pt x="131" y="50"/>
                    <a:pt x="131" y="50"/>
                  </a:cubicBezTo>
                  <a:cubicBezTo>
                    <a:pt x="131" y="50"/>
                    <a:pt x="131" y="50"/>
                    <a:pt x="131" y="50"/>
                  </a:cubicBezTo>
                  <a:cubicBezTo>
                    <a:pt x="132" y="52"/>
                    <a:pt x="132" y="53"/>
                    <a:pt x="133" y="54"/>
                  </a:cubicBezTo>
                  <a:cubicBezTo>
                    <a:pt x="133" y="55"/>
                    <a:pt x="133" y="55"/>
                    <a:pt x="133" y="55"/>
                  </a:cubicBezTo>
                  <a:cubicBezTo>
                    <a:pt x="139" y="54"/>
                    <a:pt x="139" y="54"/>
                    <a:pt x="139" y="54"/>
                  </a:cubicBezTo>
                  <a:cubicBezTo>
                    <a:pt x="140" y="56"/>
                    <a:pt x="140" y="58"/>
                    <a:pt x="140" y="60"/>
                  </a:cubicBezTo>
                  <a:cubicBezTo>
                    <a:pt x="134" y="62"/>
                    <a:pt x="134" y="62"/>
                    <a:pt x="134" y="62"/>
                  </a:cubicBezTo>
                  <a:cubicBezTo>
                    <a:pt x="134" y="62"/>
                    <a:pt x="134" y="62"/>
                    <a:pt x="134" y="62"/>
                  </a:cubicBezTo>
                  <a:cubicBezTo>
                    <a:pt x="134" y="64"/>
                    <a:pt x="134" y="65"/>
                    <a:pt x="135" y="67"/>
                  </a:cubicBezTo>
                  <a:cubicBezTo>
                    <a:pt x="135" y="67"/>
                    <a:pt x="135" y="67"/>
                    <a:pt x="135" y="67"/>
                  </a:cubicBezTo>
                  <a:cubicBezTo>
                    <a:pt x="141" y="68"/>
                    <a:pt x="141" y="68"/>
                    <a:pt x="141" y="68"/>
                  </a:cubicBezTo>
                  <a:cubicBezTo>
                    <a:pt x="141" y="69"/>
                    <a:pt x="141" y="70"/>
                    <a:pt x="141" y="71"/>
                  </a:cubicBezTo>
                  <a:cubicBezTo>
                    <a:pt x="141" y="72"/>
                    <a:pt x="141" y="73"/>
                    <a:pt x="141" y="74"/>
                  </a:cubicBezTo>
                  <a:cubicBezTo>
                    <a:pt x="135" y="75"/>
                    <a:pt x="135" y="75"/>
                    <a:pt x="135" y="75"/>
                  </a:cubicBezTo>
                  <a:cubicBezTo>
                    <a:pt x="135" y="75"/>
                    <a:pt x="135" y="75"/>
                    <a:pt x="135" y="75"/>
                  </a:cubicBezTo>
                  <a:cubicBezTo>
                    <a:pt x="134" y="77"/>
                    <a:pt x="134" y="78"/>
                    <a:pt x="134" y="80"/>
                  </a:cubicBezTo>
                  <a:cubicBezTo>
                    <a:pt x="134" y="80"/>
                    <a:pt x="134" y="80"/>
                    <a:pt x="134" y="80"/>
                  </a:cubicBezTo>
                  <a:cubicBezTo>
                    <a:pt x="140" y="82"/>
                    <a:pt x="140" y="82"/>
                    <a:pt x="140" y="82"/>
                  </a:cubicBezTo>
                  <a:cubicBezTo>
                    <a:pt x="140" y="84"/>
                    <a:pt x="140" y="86"/>
                    <a:pt x="139" y="88"/>
                  </a:cubicBezTo>
                  <a:cubicBezTo>
                    <a:pt x="133" y="87"/>
                    <a:pt x="133" y="87"/>
                    <a:pt x="133" y="87"/>
                  </a:cubicBezTo>
                  <a:cubicBezTo>
                    <a:pt x="133" y="88"/>
                    <a:pt x="133" y="88"/>
                    <a:pt x="133" y="88"/>
                  </a:cubicBezTo>
                  <a:cubicBezTo>
                    <a:pt x="132" y="89"/>
                    <a:pt x="132" y="90"/>
                    <a:pt x="131" y="92"/>
                  </a:cubicBezTo>
                  <a:cubicBezTo>
                    <a:pt x="131" y="92"/>
                    <a:pt x="131" y="92"/>
                    <a:pt x="131" y="92"/>
                  </a:cubicBezTo>
                  <a:cubicBezTo>
                    <a:pt x="137" y="95"/>
                    <a:pt x="137" y="95"/>
                    <a:pt x="137" y="95"/>
                  </a:cubicBezTo>
                  <a:cubicBezTo>
                    <a:pt x="136" y="97"/>
                    <a:pt x="135" y="99"/>
                    <a:pt x="134" y="101"/>
                  </a:cubicBezTo>
                  <a:cubicBezTo>
                    <a:pt x="128" y="99"/>
                    <a:pt x="128" y="99"/>
                    <a:pt x="128" y="99"/>
                  </a:cubicBezTo>
                  <a:cubicBezTo>
                    <a:pt x="128" y="99"/>
                    <a:pt x="128" y="99"/>
                    <a:pt x="128" y="99"/>
                  </a:cubicBezTo>
                  <a:cubicBezTo>
                    <a:pt x="128" y="101"/>
                    <a:pt x="127" y="102"/>
                    <a:pt x="126" y="103"/>
                  </a:cubicBezTo>
                  <a:cubicBezTo>
                    <a:pt x="126" y="104"/>
                    <a:pt x="126" y="104"/>
                    <a:pt x="126" y="104"/>
                  </a:cubicBezTo>
                  <a:cubicBezTo>
                    <a:pt x="131" y="108"/>
                    <a:pt x="131" y="108"/>
                    <a:pt x="131" y="108"/>
                  </a:cubicBezTo>
                  <a:cubicBezTo>
                    <a:pt x="130" y="109"/>
                    <a:pt x="129" y="111"/>
                    <a:pt x="127" y="113"/>
                  </a:cubicBezTo>
                  <a:cubicBezTo>
                    <a:pt x="122" y="110"/>
                    <a:pt x="122" y="110"/>
                    <a:pt x="122" y="110"/>
                  </a:cubicBezTo>
                  <a:cubicBezTo>
                    <a:pt x="121" y="110"/>
                    <a:pt x="121" y="110"/>
                    <a:pt x="121" y="110"/>
                  </a:cubicBezTo>
                  <a:cubicBezTo>
                    <a:pt x="121" y="111"/>
                    <a:pt x="120" y="112"/>
                    <a:pt x="119" y="114"/>
                  </a:cubicBezTo>
                  <a:cubicBezTo>
                    <a:pt x="118" y="114"/>
                    <a:pt x="118" y="114"/>
                    <a:pt x="118" y="114"/>
                  </a:cubicBezTo>
                  <a:cubicBezTo>
                    <a:pt x="122" y="119"/>
                    <a:pt x="122" y="119"/>
                    <a:pt x="122" y="119"/>
                  </a:cubicBezTo>
                  <a:cubicBezTo>
                    <a:pt x="121" y="120"/>
                    <a:pt x="120" y="122"/>
                    <a:pt x="118" y="123"/>
                  </a:cubicBezTo>
                  <a:cubicBezTo>
                    <a:pt x="113" y="119"/>
                    <a:pt x="113" y="119"/>
                    <a:pt x="113" y="119"/>
                  </a:cubicBezTo>
                  <a:cubicBezTo>
                    <a:pt x="113" y="119"/>
                    <a:pt x="113" y="119"/>
                    <a:pt x="113" y="119"/>
                  </a:cubicBezTo>
                  <a:cubicBezTo>
                    <a:pt x="112" y="120"/>
                    <a:pt x="111" y="121"/>
                    <a:pt x="109" y="122"/>
                  </a:cubicBezTo>
                  <a:cubicBezTo>
                    <a:pt x="109" y="122"/>
                    <a:pt x="109" y="122"/>
                    <a:pt x="109" y="122"/>
                  </a:cubicBezTo>
                  <a:cubicBezTo>
                    <a:pt x="112" y="128"/>
                    <a:pt x="112" y="128"/>
                    <a:pt x="112" y="128"/>
                  </a:cubicBezTo>
                  <a:cubicBezTo>
                    <a:pt x="111" y="129"/>
                    <a:pt x="109" y="130"/>
                    <a:pt x="107" y="131"/>
                  </a:cubicBezTo>
                  <a:cubicBezTo>
                    <a:pt x="103" y="126"/>
                    <a:pt x="103" y="126"/>
                    <a:pt x="103" y="126"/>
                  </a:cubicBezTo>
                  <a:cubicBezTo>
                    <a:pt x="103" y="127"/>
                    <a:pt x="103" y="127"/>
                    <a:pt x="103" y="127"/>
                  </a:cubicBezTo>
                  <a:cubicBezTo>
                    <a:pt x="101" y="127"/>
                    <a:pt x="100" y="128"/>
                    <a:pt x="99" y="129"/>
                  </a:cubicBezTo>
                  <a:cubicBezTo>
                    <a:pt x="98" y="129"/>
                    <a:pt x="98" y="129"/>
                    <a:pt x="98" y="129"/>
                  </a:cubicBezTo>
                  <a:cubicBezTo>
                    <a:pt x="100" y="135"/>
                    <a:pt x="100" y="135"/>
                    <a:pt x="100" y="135"/>
                  </a:cubicBezTo>
                  <a:cubicBezTo>
                    <a:pt x="98" y="136"/>
                    <a:pt x="96" y="137"/>
                    <a:pt x="95" y="137"/>
                  </a:cubicBezTo>
                  <a:cubicBezTo>
                    <a:pt x="92" y="132"/>
                    <a:pt x="92" y="132"/>
                    <a:pt x="92" y="132"/>
                  </a:cubicBezTo>
                  <a:cubicBezTo>
                    <a:pt x="91" y="132"/>
                    <a:pt x="91" y="132"/>
                    <a:pt x="91" y="132"/>
                  </a:cubicBezTo>
                  <a:cubicBezTo>
                    <a:pt x="90" y="132"/>
                    <a:pt x="88" y="133"/>
                    <a:pt x="87" y="133"/>
                  </a:cubicBezTo>
                  <a:cubicBezTo>
                    <a:pt x="87" y="133"/>
                    <a:pt x="87" y="133"/>
                    <a:pt x="87" y="133"/>
                  </a:cubicBezTo>
                  <a:cubicBezTo>
                    <a:pt x="87" y="140"/>
                    <a:pt x="87" y="140"/>
                    <a:pt x="87" y="140"/>
                  </a:cubicBezTo>
                  <a:cubicBezTo>
                    <a:pt x="85" y="140"/>
                    <a:pt x="83" y="141"/>
                    <a:pt x="81" y="141"/>
                  </a:cubicBezTo>
                  <a:cubicBezTo>
                    <a:pt x="79" y="135"/>
                    <a:pt x="79" y="135"/>
                    <a:pt x="79" y="135"/>
                  </a:cubicBezTo>
                  <a:cubicBezTo>
                    <a:pt x="79" y="135"/>
                    <a:pt x="79" y="135"/>
                    <a:pt x="79" y="135"/>
                  </a:cubicBezTo>
                  <a:cubicBezTo>
                    <a:pt x="77" y="135"/>
                    <a:pt x="76" y="135"/>
                    <a:pt x="74" y="135"/>
                  </a:cubicBezTo>
                  <a:cubicBezTo>
                    <a:pt x="74" y="135"/>
                    <a:pt x="74" y="135"/>
                    <a:pt x="74" y="135"/>
                  </a:cubicBezTo>
                  <a:cubicBezTo>
                    <a:pt x="73" y="142"/>
                    <a:pt x="73" y="142"/>
                    <a:pt x="73" y="142"/>
                  </a:cubicBezTo>
                  <a:cubicBezTo>
                    <a:pt x="72" y="142"/>
                    <a:pt x="71" y="142"/>
                    <a:pt x="70" y="142"/>
                  </a:cubicBezTo>
                  <a:close/>
                </a:path>
              </a:pathLst>
            </a:custGeom>
            <a:solidFill>
              <a:schemeClr val="accent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cs typeface="Segoe UI" panose="020B0502040204020203" pitchFamily="34" charset="0"/>
              </a:endParaRPr>
            </a:p>
          </p:txBody>
        </p:sp>
        <p:sp>
          <p:nvSpPr>
            <p:cNvPr id="22" name="Freeform 9">
              <a:extLst>
                <a:ext uri="{FF2B5EF4-FFF2-40B4-BE49-F238E27FC236}">
                  <a16:creationId xmlns:a16="http://schemas.microsoft.com/office/drawing/2014/main" id="{B36FE2F7-E611-48F0-9141-30D86C19D2D3}"/>
                </a:ext>
              </a:extLst>
            </p:cNvPr>
            <p:cNvSpPr>
              <a:spLocks/>
            </p:cNvSpPr>
            <p:nvPr/>
          </p:nvSpPr>
          <p:spPr bwMode="auto">
            <a:xfrm>
              <a:off x="2695143" y="940907"/>
              <a:ext cx="1341130" cy="1350533"/>
            </a:xfrm>
            <a:custGeom>
              <a:avLst/>
              <a:gdLst>
                <a:gd name="T0" fmla="*/ 66 w 141"/>
                <a:gd name="T1" fmla="*/ 135 h 142"/>
                <a:gd name="T2" fmla="*/ 54 w 141"/>
                <a:gd name="T3" fmla="*/ 140 h 142"/>
                <a:gd name="T4" fmla="*/ 49 w 141"/>
                <a:gd name="T5" fmla="*/ 132 h 142"/>
                <a:gd name="T6" fmla="*/ 42 w 141"/>
                <a:gd name="T7" fmla="*/ 129 h 142"/>
                <a:gd name="T8" fmla="*/ 29 w 141"/>
                <a:gd name="T9" fmla="*/ 128 h 142"/>
                <a:gd name="T10" fmla="*/ 28 w 141"/>
                <a:gd name="T11" fmla="*/ 119 h 142"/>
                <a:gd name="T12" fmla="*/ 22 w 141"/>
                <a:gd name="T13" fmla="*/ 114 h 142"/>
                <a:gd name="T14" fmla="*/ 10 w 141"/>
                <a:gd name="T15" fmla="*/ 108 h 142"/>
                <a:gd name="T16" fmla="*/ 12 w 141"/>
                <a:gd name="T17" fmla="*/ 99 h 142"/>
                <a:gd name="T18" fmla="*/ 10 w 141"/>
                <a:gd name="T19" fmla="*/ 92 h 142"/>
                <a:gd name="T20" fmla="*/ 1 w 141"/>
                <a:gd name="T21" fmla="*/ 82 h 142"/>
                <a:gd name="T22" fmla="*/ 6 w 141"/>
                <a:gd name="T23" fmla="*/ 75 h 142"/>
                <a:gd name="T24" fmla="*/ 6 w 141"/>
                <a:gd name="T25" fmla="*/ 67 h 142"/>
                <a:gd name="T26" fmla="*/ 1 w 141"/>
                <a:gd name="T27" fmla="*/ 60 h 142"/>
                <a:gd name="T28" fmla="*/ 10 w 141"/>
                <a:gd name="T29" fmla="*/ 50 h 142"/>
                <a:gd name="T30" fmla="*/ 12 w 141"/>
                <a:gd name="T31" fmla="*/ 43 h 142"/>
                <a:gd name="T32" fmla="*/ 10 w 141"/>
                <a:gd name="T33" fmla="*/ 34 h 142"/>
                <a:gd name="T34" fmla="*/ 22 w 141"/>
                <a:gd name="T35" fmla="*/ 29 h 142"/>
                <a:gd name="T36" fmla="*/ 28 w 141"/>
                <a:gd name="T37" fmla="*/ 23 h 142"/>
                <a:gd name="T38" fmla="*/ 29 w 141"/>
                <a:gd name="T39" fmla="*/ 14 h 142"/>
                <a:gd name="T40" fmla="*/ 42 w 141"/>
                <a:gd name="T41" fmla="*/ 13 h 142"/>
                <a:gd name="T42" fmla="*/ 49 w 141"/>
                <a:gd name="T43" fmla="*/ 10 h 142"/>
                <a:gd name="T44" fmla="*/ 54 w 141"/>
                <a:gd name="T45" fmla="*/ 2 h 142"/>
                <a:gd name="T46" fmla="*/ 66 w 141"/>
                <a:gd name="T47" fmla="*/ 7 h 142"/>
                <a:gd name="T48" fmla="*/ 73 w 141"/>
                <a:gd name="T49" fmla="*/ 0 h 142"/>
                <a:gd name="T50" fmla="*/ 79 w 141"/>
                <a:gd name="T51" fmla="*/ 7 h 142"/>
                <a:gd name="T52" fmla="*/ 87 w 141"/>
                <a:gd name="T53" fmla="*/ 9 h 142"/>
                <a:gd name="T54" fmla="*/ 100 w 141"/>
                <a:gd name="T55" fmla="*/ 7 h 142"/>
                <a:gd name="T56" fmla="*/ 103 w 141"/>
                <a:gd name="T57" fmla="*/ 16 h 142"/>
                <a:gd name="T58" fmla="*/ 109 w 141"/>
                <a:gd name="T59" fmla="*/ 20 h 142"/>
                <a:gd name="T60" fmla="*/ 122 w 141"/>
                <a:gd name="T61" fmla="*/ 23 h 142"/>
                <a:gd name="T62" fmla="*/ 122 w 141"/>
                <a:gd name="T63" fmla="*/ 32 h 142"/>
                <a:gd name="T64" fmla="*/ 126 w 141"/>
                <a:gd name="T65" fmla="*/ 39 h 142"/>
                <a:gd name="T66" fmla="*/ 137 w 141"/>
                <a:gd name="T67" fmla="*/ 47 h 142"/>
                <a:gd name="T68" fmla="*/ 133 w 141"/>
                <a:gd name="T69" fmla="*/ 55 h 142"/>
                <a:gd name="T70" fmla="*/ 134 w 141"/>
                <a:gd name="T71" fmla="*/ 62 h 142"/>
                <a:gd name="T72" fmla="*/ 141 w 141"/>
                <a:gd name="T73" fmla="*/ 71 h 142"/>
                <a:gd name="T74" fmla="*/ 134 w 141"/>
                <a:gd name="T75" fmla="*/ 80 h 142"/>
                <a:gd name="T76" fmla="*/ 133 w 141"/>
                <a:gd name="T77" fmla="*/ 87 h 142"/>
                <a:gd name="T78" fmla="*/ 137 w 141"/>
                <a:gd name="T79" fmla="*/ 95 h 142"/>
                <a:gd name="T80" fmla="*/ 126 w 141"/>
                <a:gd name="T81" fmla="*/ 103 h 142"/>
                <a:gd name="T82" fmla="*/ 122 w 141"/>
                <a:gd name="T83" fmla="*/ 110 h 142"/>
                <a:gd name="T84" fmla="*/ 122 w 141"/>
                <a:gd name="T85" fmla="*/ 119 h 142"/>
                <a:gd name="T86" fmla="*/ 109 w 141"/>
                <a:gd name="T87" fmla="*/ 122 h 142"/>
                <a:gd name="T88" fmla="*/ 103 w 141"/>
                <a:gd name="T89" fmla="*/ 126 h 142"/>
                <a:gd name="T90" fmla="*/ 100 w 141"/>
                <a:gd name="T91" fmla="*/ 135 h 142"/>
                <a:gd name="T92" fmla="*/ 87 w 141"/>
                <a:gd name="T93" fmla="*/ 133 h 142"/>
                <a:gd name="T94" fmla="*/ 79 w 141"/>
                <a:gd name="T95" fmla="*/ 135 h 142"/>
                <a:gd name="T96" fmla="*/ 73 w 141"/>
                <a:gd name="T9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1" h="142">
                  <a:moveTo>
                    <a:pt x="70" y="142"/>
                  </a:moveTo>
                  <a:cubicBezTo>
                    <a:pt x="69" y="142"/>
                    <a:pt x="68" y="142"/>
                    <a:pt x="67" y="142"/>
                  </a:cubicBezTo>
                  <a:cubicBezTo>
                    <a:pt x="67" y="135"/>
                    <a:pt x="67" y="135"/>
                    <a:pt x="67" y="135"/>
                  </a:cubicBezTo>
                  <a:cubicBezTo>
                    <a:pt x="66" y="135"/>
                    <a:pt x="66" y="135"/>
                    <a:pt x="66" y="135"/>
                  </a:cubicBezTo>
                  <a:cubicBezTo>
                    <a:pt x="65" y="135"/>
                    <a:pt x="63" y="135"/>
                    <a:pt x="62" y="135"/>
                  </a:cubicBezTo>
                  <a:cubicBezTo>
                    <a:pt x="61" y="135"/>
                    <a:pt x="61" y="135"/>
                    <a:pt x="61" y="135"/>
                  </a:cubicBezTo>
                  <a:cubicBezTo>
                    <a:pt x="60" y="141"/>
                    <a:pt x="60" y="141"/>
                    <a:pt x="60" y="141"/>
                  </a:cubicBezTo>
                  <a:cubicBezTo>
                    <a:pt x="58" y="141"/>
                    <a:pt x="56" y="140"/>
                    <a:pt x="54" y="140"/>
                  </a:cubicBezTo>
                  <a:cubicBezTo>
                    <a:pt x="54" y="133"/>
                    <a:pt x="54" y="133"/>
                    <a:pt x="54" y="133"/>
                  </a:cubicBezTo>
                  <a:cubicBezTo>
                    <a:pt x="54" y="133"/>
                    <a:pt x="54" y="133"/>
                    <a:pt x="54" y="133"/>
                  </a:cubicBezTo>
                  <a:cubicBezTo>
                    <a:pt x="52" y="133"/>
                    <a:pt x="51" y="132"/>
                    <a:pt x="50" y="132"/>
                  </a:cubicBezTo>
                  <a:cubicBezTo>
                    <a:pt x="49" y="132"/>
                    <a:pt x="49" y="132"/>
                    <a:pt x="49" y="132"/>
                  </a:cubicBezTo>
                  <a:cubicBezTo>
                    <a:pt x="46" y="137"/>
                    <a:pt x="46" y="137"/>
                    <a:pt x="46" y="137"/>
                  </a:cubicBezTo>
                  <a:cubicBezTo>
                    <a:pt x="44" y="137"/>
                    <a:pt x="42" y="136"/>
                    <a:pt x="41" y="135"/>
                  </a:cubicBezTo>
                  <a:cubicBezTo>
                    <a:pt x="42" y="129"/>
                    <a:pt x="42" y="129"/>
                    <a:pt x="42" y="129"/>
                  </a:cubicBezTo>
                  <a:cubicBezTo>
                    <a:pt x="42" y="129"/>
                    <a:pt x="42" y="129"/>
                    <a:pt x="42" y="129"/>
                  </a:cubicBezTo>
                  <a:cubicBezTo>
                    <a:pt x="41" y="128"/>
                    <a:pt x="39" y="127"/>
                    <a:pt x="38" y="127"/>
                  </a:cubicBezTo>
                  <a:cubicBezTo>
                    <a:pt x="38" y="126"/>
                    <a:pt x="38" y="126"/>
                    <a:pt x="38" y="126"/>
                  </a:cubicBezTo>
                  <a:cubicBezTo>
                    <a:pt x="34" y="131"/>
                    <a:pt x="34" y="131"/>
                    <a:pt x="34" y="131"/>
                  </a:cubicBezTo>
                  <a:cubicBezTo>
                    <a:pt x="32" y="130"/>
                    <a:pt x="30" y="129"/>
                    <a:pt x="29" y="128"/>
                  </a:cubicBezTo>
                  <a:cubicBezTo>
                    <a:pt x="32" y="122"/>
                    <a:pt x="32" y="122"/>
                    <a:pt x="32" y="122"/>
                  </a:cubicBezTo>
                  <a:cubicBezTo>
                    <a:pt x="31" y="122"/>
                    <a:pt x="31" y="122"/>
                    <a:pt x="31" y="122"/>
                  </a:cubicBezTo>
                  <a:cubicBezTo>
                    <a:pt x="30" y="121"/>
                    <a:pt x="29" y="120"/>
                    <a:pt x="28" y="119"/>
                  </a:cubicBezTo>
                  <a:cubicBezTo>
                    <a:pt x="28" y="119"/>
                    <a:pt x="28" y="119"/>
                    <a:pt x="28" y="119"/>
                  </a:cubicBezTo>
                  <a:cubicBezTo>
                    <a:pt x="23" y="123"/>
                    <a:pt x="23" y="123"/>
                    <a:pt x="23" y="123"/>
                  </a:cubicBezTo>
                  <a:cubicBezTo>
                    <a:pt x="21" y="122"/>
                    <a:pt x="20" y="120"/>
                    <a:pt x="18" y="119"/>
                  </a:cubicBezTo>
                  <a:cubicBezTo>
                    <a:pt x="22" y="114"/>
                    <a:pt x="22" y="114"/>
                    <a:pt x="22" y="114"/>
                  </a:cubicBezTo>
                  <a:cubicBezTo>
                    <a:pt x="22" y="114"/>
                    <a:pt x="22" y="114"/>
                    <a:pt x="22" y="114"/>
                  </a:cubicBezTo>
                  <a:cubicBezTo>
                    <a:pt x="21" y="112"/>
                    <a:pt x="20" y="111"/>
                    <a:pt x="19" y="110"/>
                  </a:cubicBezTo>
                  <a:cubicBezTo>
                    <a:pt x="19" y="110"/>
                    <a:pt x="19" y="110"/>
                    <a:pt x="19" y="110"/>
                  </a:cubicBezTo>
                  <a:cubicBezTo>
                    <a:pt x="13" y="113"/>
                    <a:pt x="13" y="113"/>
                    <a:pt x="13" y="113"/>
                  </a:cubicBezTo>
                  <a:cubicBezTo>
                    <a:pt x="12" y="111"/>
                    <a:pt x="11" y="109"/>
                    <a:pt x="10" y="108"/>
                  </a:cubicBezTo>
                  <a:cubicBezTo>
                    <a:pt x="15" y="104"/>
                    <a:pt x="15" y="104"/>
                    <a:pt x="15" y="104"/>
                  </a:cubicBezTo>
                  <a:cubicBezTo>
                    <a:pt x="15" y="103"/>
                    <a:pt x="15" y="103"/>
                    <a:pt x="15" y="103"/>
                  </a:cubicBezTo>
                  <a:cubicBezTo>
                    <a:pt x="14" y="102"/>
                    <a:pt x="13" y="101"/>
                    <a:pt x="13" y="99"/>
                  </a:cubicBezTo>
                  <a:cubicBezTo>
                    <a:pt x="12" y="99"/>
                    <a:pt x="12" y="99"/>
                    <a:pt x="12" y="99"/>
                  </a:cubicBezTo>
                  <a:cubicBezTo>
                    <a:pt x="6" y="101"/>
                    <a:pt x="6" y="101"/>
                    <a:pt x="6" y="101"/>
                  </a:cubicBezTo>
                  <a:cubicBezTo>
                    <a:pt x="5" y="99"/>
                    <a:pt x="5" y="97"/>
                    <a:pt x="4" y="95"/>
                  </a:cubicBezTo>
                  <a:cubicBezTo>
                    <a:pt x="10" y="92"/>
                    <a:pt x="10" y="92"/>
                    <a:pt x="10" y="92"/>
                  </a:cubicBezTo>
                  <a:cubicBezTo>
                    <a:pt x="10" y="92"/>
                    <a:pt x="10" y="92"/>
                    <a:pt x="10" y="92"/>
                  </a:cubicBezTo>
                  <a:cubicBezTo>
                    <a:pt x="9" y="90"/>
                    <a:pt x="9" y="89"/>
                    <a:pt x="8" y="88"/>
                  </a:cubicBezTo>
                  <a:cubicBezTo>
                    <a:pt x="8" y="87"/>
                    <a:pt x="8" y="87"/>
                    <a:pt x="8" y="87"/>
                  </a:cubicBezTo>
                  <a:cubicBezTo>
                    <a:pt x="2" y="88"/>
                    <a:pt x="2" y="88"/>
                    <a:pt x="2" y="88"/>
                  </a:cubicBezTo>
                  <a:cubicBezTo>
                    <a:pt x="1" y="86"/>
                    <a:pt x="1" y="84"/>
                    <a:pt x="1" y="82"/>
                  </a:cubicBezTo>
                  <a:cubicBezTo>
                    <a:pt x="7" y="80"/>
                    <a:pt x="7" y="80"/>
                    <a:pt x="7" y="80"/>
                  </a:cubicBezTo>
                  <a:cubicBezTo>
                    <a:pt x="7" y="80"/>
                    <a:pt x="7" y="80"/>
                    <a:pt x="7" y="80"/>
                  </a:cubicBezTo>
                  <a:cubicBezTo>
                    <a:pt x="6" y="78"/>
                    <a:pt x="6" y="77"/>
                    <a:pt x="6" y="75"/>
                  </a:cubicBezTo>
                  <a:cubicBezTo>
                    <a:pt x="6" y="75"/>
                    <a:pt x="6" y="75"/>
                    <a:pt x="6" y="75"/>
                  </a:cubicBezTo>
                  <a:cubicBezTo>
                    <a:pt x="0" y="74"/>
                    <a:pt x="0" y="74"/>
                    <a:pt x="0" y="74"/>
                  </a:cubicBezTo>
                  <a:cubicBezTo>
                    <a:pt x="0" y="73"/>
                    <a:pt x="0" y="72"/>
                    <a:pt x="0" y="71"/>
                  </a:cubicBezTo>
                  <a:cubicBezTo>
                    <a:pt x="0" y="70"/>
                    <a:pt x="0" y="69"/>
                    <a:pt x="0" y="68"/>
                  </a:cubicBezTo>
                  <a:cubicBezTo>
                    <a:pt x="6" y="67"/>
                    <a:pt x="6" y="67"/>
                    <a:pt x="6" y="67"/>
                  </a:cubicBezTo>
                  <a:cubicBezTo>
                    <a:pt x="6" y="67"/>
                    <a:pt x="6" y="67"/>
                    <a:pt x="6" y="67"/>
                  </a:cubicBezTo>
                  <a:cubicBezTo>
                    <a:pt x="6" y="65"/>
                    <a:pt x="6" y="64"/>
                    <a:pt x="7" y="62"/>
                  </a:cubicBezTo>
                  <a:cubicBezTo>
                    <a:pt x="7" y="62"/>
                    <a:pt x="7" y="62"/>
                    <a:pt x="7" y="62"/>
                  </a:cubicBezTo>
                  <a:cubicBezTo>
                    <a:pt x="1" y="60"/>
                    <a:pt x="1" y="60"/>
                    <a:pt x="1" y="60"/>
                  </a:cubicBezTo>
                  <a:cubicBezTo>
                    <a:pt x="1" y="58"/>
                    <a:pt x="1" y="56"/>
                    <a:pt x="2" y="54"/>
                  </a:cubicBezTo>
                  <a:cubicBezTo>
                    <a:pt x="8" y="55"/>
                    <a:pt x="8" y="55"/>
                    <a:pt x="8" y="55"/>
                  </a:cubicBezTo>
                  <a:cubicBezTo>
                    <a:pt x="8" y="54"/>
                    <a:pt x="8" y="54"/>
                    <a:pt x="8" y="54"/>
                  </a:cubicBezTo>
                  <a:cubicBezTo>
                    <a:pt x="9" y="53"/>
                    <a:pt x="9" y="52"/>
                    <a:pt x="10" y="50"/>
                  </a:cubicBezTo>
                  <a:cubicBezTo>
                    <a:pt x="10" y="50"/>
                    <a:pt x="10" y="50"/>
                    <a:pt x="10" y="50"/>
                  </a:cubicBezTo>
                  <a:cubicBezTo>
                    <a:pt x="4" y="47"/>
                    <a:pt x="4" y="47"/>
                    <a:pt x="4" y="47"/>
                  </a:cubicBezTo>
                  <a:cubicBezTo>
                    <a:pt x="5" y="45"/>
                    <a:pt x="5" y="43"/>
                    <a:pt x="6" y="41"/>
                  </a:cubicBezTo>
                  <a:cubicBezTo>
                    <a:pt x="12" y="43"/>
                    <a:pt x="12" y="43"/>
                    <a:pt x="12" y="43"/>
                  </a:cubicBezTo>
                  <a:cubicBezTo>
                    <a:pt x="13" y="43"/>
                    <a:pt x="13" y="43"/>
                    <a:pt x="13" y="43"/>
                  </a:cubicBezTo>
                  <a:cubicBezTo>
                    <a:pt x="13" y="41"/>
                    <a:pt x="14" y="40"/>
                    <a:pt x="15" y="39"/>
                  </a:cubicBezTo>
                  <a:cubicBezTo>
                    <a:pt x="15" y="38"/>
                    <a:pt x="15" y="38"/>
                    <a:pt x="15" y="38"/>
                  </a:cubicBezTo>
                  <a:cubicBezTo>
                    <a:pt x="10" y="34"/>
                    <a:pt x="10" y="34"/>
                    <a:pt x="10" y="34"/>
                  </a:cubicBezTo>
                  <a:cubicBezTo>
                    <a:pt x="11" y="33"/>
                    <a:pt x="12" y="31"/>
                    <a:pt x="13" y="29"/>
                  </a:cubicBezTo>
                  <a:cubicBezTo>
                    <a:pt x="19" y="32"/>
                    <a:pt x="19" y="32"/>
                    <a:pt x="19" y="32"/>
                  </a:cubicBezTo>
                  <a:cubicBezTo>
                    <a:pt x="19" y="32"/>
                    <a:pt x="19" y="32"/>
                    <a:pt x="19" y="32"/>
                  </a:cubicBezTo>
                  <a:cubicBezTo>
                    <a:pt x="20" y="31"/>
                    <a:pt x="21" y="30"/>
                    <a:pt x="22" y="29"/>
                  </a:cubicBezTo>
                  <a:cubicBezTo>
                    <a:pt x="22" y="28"/>
                    <a:pt x="22" y="28"/>
                    <a:pt x="22" y="28"/>
                  </a:cubicBezTo>
                  <a:cubicBezTo>
                    <a:pt x="18" y="23"/>
                    <a:pt x="18" y="23"/>
                    <a:pt x="18" y="23"/>
                  </a:cubicBezTo>
                  <a:cubicBezTo>
                    <a:pt x="20" y="22"/>
                    <a:pt x="21" y="20"/>
                    <a:pt x="23" y="19"/>
                  </a:cubicBezTo>
                  <a:cubicBezTo>
                    <a:pt x="28" y="23"/>
                    <a:pt x="28" y="23"/>
                    <a:pt x="28" y="23"/>
                  </a:cubicBezTo>
                  <a:cubicBezTo>
                    <a:pt x="28" y="23"/>
                    <a:pt x="28" y="23"/>
                    <a:pt x="28" y="23"/>
                  </a:cubicBezTo>
                  <a:cubicBezTo>
                    <a:pt x="29" y="22"/>
                    <a:pt x="30" y="21"/>
                    <a:pt x="31" y="20"/>
                  </a:cubicBezTo>
                  <a:cubicBezTo>
                    <a:pt x="32" y="20"/>
                    <a:pt x="32" y="20"/>
                    <a:pt x="32" y="20"/>
                  </a:cubicBezTo>
                  <a:cubicBezTo>
                    <a:pt x="29" y="14"/>
                    <a:pt x="29" y="14"/>
                    <a:pt x="29" y="14"/>
                  </a:cubicBezTo>
                  <a:cubicBezTo>
                    <a:pt x="30" y="13"/>
                    <a:pt x="32" y="12"/>
                    <a:pt x="34" y="11"/>
                  </a:cubicBezTo>
                  <a:cubicBezTo>
                    <a:pt x="38" y="16"/>
                    <a:pt x="38" y="16"/>
                    <a:pt x="38" y="16"/>
                  </a:cubicBezTo>
                  <a:cubicBezTo>
                    <a:pt x="38" y="15"/>
                    <a:pt x="38" y="15"/>
                    <a:pt x="38" y="15"/>
                  </a:cubicBezTo>
                  <a:cubicBezTo>
                    <a:pt x="39" y="15"/>
                    <a:pt x="41" y="14"/>
                    <a:pt x="42" y="13"/>
                  </a:cubicBezTo>
                  <a:cubicBezTo>
                    <a:pt x="42" y="13"/>
                    <a:pt x="42" y="13"/>
                    <a:pt x="42" y="13"/>
                  </a:cubicBezTo>
                  <a:cubicBezTo>
                    <a:pt x="41" y="7"/>
                    <a:pt x="41" y="7"/>
                    <a:pt x="41" y="7"/>
                  </a:cubicBezTo>
                  <a:cubicBezTo>
                    <a:pt x="42" y="6"/>
                    <a:pt x="44" y="5"/>
                    <a:pt x="46" y="5"/>
                  </a:cubicBezTo>
                  <a:cubicBezTo>
                    <a:pt x="49" y="10"/>
                    <a:pt x="49" y="10"/>
                    <a:pt x="49" y="10"/>
                  </a:cubicBezTo>
                  <a:cubicBezTo>
                    <a:pt x="50" y="10"/>
                    <a:pt x="50" y="10"/>
                    <a:pt x="50" y="10"/>
                  </a:cubicBezTo>
                  <a:cubicBezTo>
                    <a:pt x="51" y="10"/>
                    <a:pt x="52" y="9"/>
                    <a:pt x="54" y="9"/>
                  </a:cubicBezTo>
                  <a:cubicBezTo>
                    <a:pt x="54" y="9"/>
                    <a:pt x="54" y="9"/>
                    <a:pt x="54" y="9"/>
                  </a:cubicBezTo>
                  <a:cubicBezTo>
                    <a:pt x="54" y="2"/>
                    <a:pt x="54" y="2"/>
                    <a:pt x="54" y="2"/>
                  </a:cubicBezTo>
                  <a:cubicBezTo>
                    <a:pt x="56" y="2"/>
                    <a:pt x="58" y="1"/>
                    <a:pt x="60" y="1"/>
                  </a:cubicBezTo>
                  <a:cubicBezTo>
                    <a:pt x="61" y="7"/>
                    <a:pt x="61" y="7"/>
                    <a:pt x="61" y="7"/>
                  </a:cubicBezTo>
                  <a:cubicBezTo>
                    <a:pt x="62" y="7"/>
                    <a:pt x="62" y="7"/>
                    <a:pt x="62" y="7"/>
                  </a:cubicBezTo>
                  <a:cubicBezTo>
                    <a:pt x="63" y="7"/>
                    <a:pt x="65" y="7"/>
                    <a:pt x="66" y="7"/>
                  </a:cubicBezTo>
                  <a:cubicBezTo>
                    <a:pt x="67" y="7"/>
                    <a:pt x="67" y="7"/>
                    <a:pt x="67" y="7"/>
                  </a:cubicBezTo>
                  <a:cubicBezTo>
                    <a:pt x="67" y="0"/>
                    <a:pt x="67" y="0"/>
                    <a:pt x="67" y="0"/>
                  </a:cubicBezTo>
                  <a:cubicBezTo>
                    <a:pt x="68" y="0"/>
                    <a:pt x="69" y="0"/>
                    <a:pt x="70" y="0"/>
                  </a:cubicBezTo>
                  <a:cubicBezTo>
                    <a:pt x="71" y="0"/>
                    <a:pt x="72" y="0"/>
                    <a:pt x="73" y="0"/>
                  </a:cubicBezTo>
                  <a:cubicBezTo>
                    <a:pt x="74" y="7"/>
                    <a:pt x="74" y="7"/>
                    <a:pt x="74" y="7"/>
                  </a:cubicBezTo>
                  <a:cubicBezTo>
                    <a:pt x="74" y="7"/>
                    <a:pt x="74" y="7"/>
                    <a:pt x="74" y="7"/>
                  </a:cubicBezTo>
                  <a:cubicBezTo>
                    <a:pt x="76" y="7"/>
                    <a:pt x="77" y="7"/>
                    <a:pt x="79" y="7"/>
                  </a:cubicBezTo>
                  <a:cubicBezTo>
                    <a:pt x="79" y="7"/>
                    <a:pt x="79" y="7"/>
                    <a:pt x="79" y="7"/>
                  </a:cubicBezTo>
                  <a:cubicBezTo>
                    <a:pt x="81" y="1"/>
                    <a:pt x="81" y="1"/>
                    <a:pt x="81" y="1"/>
                  </a:cubicBezTo>
                  <a:cubicBezTo>
                    <a:pt x="83" y="1"/>
                    <a:pt x="85" y="2"/>
                    <a:pt x="87" y="2"/>
                  </a:cubicBezTo>
                  <a:cubicBezTo>
                    <a:pt x="87" y="9"/>
                    <a:pt x="87" y="9"/>
                    <a:pt x="87" y="9"/>
                  </a:cubicBezTo>
                  <a:cubicBezTo>
                    <a:pt x="87" y="9"/>
                    <a:pt x="87" y="9"/>
                    <a:pt x="87" y="9"/>
                  </a:cubicBezTo>
                  <a:cubicBezTo>
                    <a:pt x="88" y="9"/>
                    <a:pt x="90" y="10"/>
                    <a:pt x="91" y="10"/>
                  </a:cubicBezTo>
                  <a:cubicBezTo>
                    <a:pt x="92" y="10"/>
                    <a:pt x="92" y="10"/>
                    <a:pt x="92" y="10"/>
                  </a:cubicBezTo>
                  <a:cubicBezTo>
                    <a:pt x="95" y="5"/>
                    <a:pt x="95" y="5"/>
                    <a:pt x="95" y="5"/>
                  </a:cubicBezTo>
                  <a:cubicBezTo>
                    <a:pt x="96" y="5"/>
                    <a:pt x="98" y="6"/>
                    <a:pt x="100" y="7"/>
                  </a:cubicBezTo>
                  <a:cubicBezTo>
                    <a:pt x="98" y="13"/>
                    <a:pt x="98" y="13"/>
                    <a:pt x="98" y="13"/>
                  </a:cubicBezTo>
                  <a:cubicBezTo>
                    <a:pt x="99" y="13"/>
                    <a:pt x="99" y="13"/>
                    <a:pt x="99" y="13"/>
                  </a:cubicBezTo>
                  <a:cubicBezTo>
                    <a:pt x="100" y="14"/>
                    <a:pt x="101" y="15"/>
                    <a:pt x="103" y="15"/>
                  </a:cubicBezTo>
                  <a:cubicBezTo>
                    <a:pt x="103" y="16"/>
                    <a:pt x="103" y="16"/>
                    <a:pt x="103" y="16"/>
                  </a:cubicBezTo>
                  <a:cubicBezTo>
                    <a:pt x="107" y="11"/>
                    <a:pt x="107" y="11"/>
                    <a:pt x="107" y="11"/>
                  </a:cubicBezTo>
                  <a:cubicBezTo>
                    <a:pt x="109" y="12"/>
                    <a:pt x="111" y="13"/>
                    <a:pt x="112" y="14"/>
                  </a:cubicBezTo>
                  <a:cubicBezTo>
                    <a:pt x="109" y="20"/>
                    <a:pt x="109" y="20"/>
                    <a:pt x="109" y="20"/>
                  </a:cubicBezTo>
                  <a:cubicBezTo>
                    <a:pt x="109" y="20"/>
                    <a:pt x="109" y="20"/>
                    <a:pt x="109" y="20"/>
                  </a:cubicBezTo>
                  <a:cubicBezTo>
                    <a:pt x="111" y="21"/>
                    <a:pt x="112" y="22"/>
                    <a:pt x="113" y="23"/>
                  </a:cubicBezTo>
                  <a:cubicBezTo>
                    <a:pt x="113" y="23"/>
                    <a:pt x="113" y="23"/>
                    <a:pt x="113" y="23"/>
                  </a:cubicBezTo>
                  <a:cubicBezTo>
                    <a:pt x="118" y="19"/>
                    <a:pt x="118" y="19"/>
                    <a:pt x="118" y="19"/>
                  </a:cubicBezTo>
                  <a:cubicBezTo>
                    <a:pt x="120" y="20"/>
                    <a:pt x="121" y="22"/>
                    <a:pt x="122" y="23"/>
                  </a:cubicBezTo>
                  <a:cubicBezTo>
                    <a:pt x="118" y="28"/>
                    <a:pt x="118" y="28"/>
                    <a:pt x="118" y="28"/>
                  </a:cubicBezTo>
                  <a:cubicBezTo>
                    <a:pt x="119" y="29"/>
                    <a:pt x="119" y="29"/>
                    <a:pt x="119" y="29"/>
                  </a:cubicBezTo>
                  <a:cubicBezTo>
                    <a:pt x="120" y="30"/>
                    <a:pt x="121" y="31"/>
                    <a:pt x="121" y="32"/>
                  </a:cubicBezTo>
                  <a:cubicBezTo>
                    <a:pt x="122" y="32"/>
                    <a:pt x="122" y="32"/>
                    <a:pt x="122" y="32"/>
                  </a:cubicBezTo>
                  <a:cubicBezTo>
                    <a:pt x="127" y="29"/>
                    <a:pt x="127" y="29"/>
                    <a:pt x="127" y="29"/>
                  </a:cubicBezTo>
                  <a:cubicBezTo>
                    <a:pt x="129" y="31"/>
                    <a:pt x="130" y="33"/>
                    <a:pt x="131" y="34"/>
                  </a:cubicBezTo>
                  <a:cubicBezTo>
                    <a:pt x="126" y="38"/>
                    <a:pt x="126" y="38"/>
                    <a:pt x="126" y="38"/>
                  </a:cubicBezTo>
                  <a:cubicBezTo>
                    <a:pt x="126" y="39"/>
                    <a:pt x="126" y="39"/>
                    <a:pt x="126" y="39"/>
                  </a:cubicBezTo>
                  <a:cubicBezTo>
                    <a:pt x="127" y="40"/>
                    <a:pt x="128" y="41"/>
                    <a:pt x="128" y="43"/>
                  </a:cubicBezTo>
                  <a:cubicBezTo>
                    <a:pt x="128" y="43"/>
                    <a:pt x="128" y="43"/>
                    <a:pt x="128" y="43"/>
                  </a:cubicBezTo>
                  <a:cubicBezTo>
                    <a:pt x="134" y="41"/>
                    <a:pt x="134" y="41"/>
                    <a:pt x="134" y="41"/>
                  </a:cubicBezTo>
                  <a:cubicBezTo>
                    <a:pt x="135" y="43"/>
                    <a:pt x="136" y="45"/>
                    <a:pt x="137" y="47"/>
                  </a:cubicBezTo>
                  <a:cubicBezTo>
                    <a:pt x="131" y="50"/>
                    <a:pt x="131" y="50"/>
                    <a:pt x="131" y="50"/>
                  </a:cubicBezTo>
                  <a:cubicBezTo>
                    <a:pt x="131" y="50"/>
                    <a:pt x="131" y="50"/>
                    <a:pt x="131" y="50"/>
                  </a:cubicBezTo>
                  <a:cubicBezTo>
                    <a:pt x="132" y="52"/>
                    <a:pt x="132" y="53"/>
                    <a:pt x="133" y="54"/>
                  </a:cubicBezTo>
                  <a:cubicBezTo>
                    <a:pt x="133" y="55"/>
                    <a:pt x="133" y="55"/>
                    <a:pt x="133" y="55"/>
                  </a:cubicBezTo>
                  <a:cubicBezTo>
                    <a:pt x="139" y="54"/>
                    <a:pt x="139" y="54"/>
                    <a:pt x="139" y="54"/>
                  </a:cubicBezTo>
                  <a:cubicBezTo>
                    <a:pt x="140" y="56"/>
                    <a:pt x="140" y="58"/>
                    <a:pt x="140" y="60"/>
                  </a:cubicBezTo>
                  <a:cubicBezTo>
                    <a:pt x="134" y="62"/>
                    <a:pt x="134" y="62"/>
                    <a:pt x="134" y="62"/>
                  </a:cubicBezTo>
                  <a:cubicBezTo>
                    <a:pt x="134" y="62"/>
                    <a:pt x="134" y="62"/>
                    <a:pt x="134" y="62"/>
                  </a:cubicBezTo>
                  <a:cubicBezTo>
                    <a:pt x="134" y="64"/>
                    <a:pt x="134" y="65"/>
                    <a:pt x="135" y="67"/>
                  </a:cubicBezTo>
                  <a:cubicBezTo>
                    <a:pt x="135" y="67"/>
                    <a:pt x="135" y="67"/>
                    <a:pt x="135" y="67"/>
                  </a:cubicBezTo>
                  <a:cubicBezTo>
                    <a:pt x="141" y="68"/>
                    <a:pt x="141" y="68"/>
                    <a:pt x="141" y="68"/>
                  </a:cubicBezTo>
                  <a:cubicBezTo>
                    <a:pt x="141" y="69"/>
                    <a:pt x="141" y="70"/>
                    <a:pt x="141" y="71"/>
                  </a:cubicBezTo>
                  <a:cubicBezTo>
                    <a:pt x="141" y="72"/>
                    <a:pt x="141" y="73"/>
                    <a:pt x="141" y="74"/>
                  </a:cubicBezTo>
                  <a:cubicBezTo>
                    <a:pt x="135" y="75"/>
                    <a:pt x="135" y="75"/>
                    <a:pt x="135" y="75"/>
                  </a:cubicBezTo>
                  <a:cubicBezTo>
                    <a:pt x="135" y="75"/>
                    <a:pt x="135" y="75"/>
                    <a:pt x="135" y="75"/>
                  </a:cubicBezTo>
                  <a:cubicBezTo>
                    <a:pt x="134" y="77"/>
                    <a:pt x="134" y="78"/>
                    <a:pt x="134" y="80"/>
                  </a:cubicBezTo>
                  <a:cubicBezTo>
                    <a:pt x="134" y="80"/>
                    <a:pt x="134" y="80"/>
                    <a:pt x="134" y="80"/>
                  </a:cubicBezTo>
                  <a:cubicBezTo>
                    <a:pt x="140" y="82"/>
                    <a:pt x="140" y="82"/>
                    <a:pt x="140" y="82"/>
                  </a:cubicBezTo>
                  <a:cubicBezTo>
                    <a:pt x="140" y="84"/>
                    <a:pt x="140" y="86"/>
                    <a:pt x="139" y="88"/>
                  </a:cubicBezTo>
                  <a:cubicBezTo>
                    <a:pt x="133" y="87"/>
                    <a:pt x="133" y="87"/>
                    <a:pt x="133" y="87"/>
                  </a:cubicBezTo>
                  <a:cubicBezTo>
                    <a:pt x="133" y="88"/>
                    <a:pt x="133" y="88"/>
                    <a:pt x="133" y="88"/>
                  </a:cubicBezTo>
                  <a:cubicBezTo>
                    <a:pt x="132" y="89"/>
                    <a:pt x="132" y="90"/>
                    <a:pt x="131" y="92"/>
                  </a:cubicBezTo>
                  <a:cubicBezTo>
                    <a:pt x="131" y="92"/>
                    <a:pt x="131" y="92"/>
                    <a:pt x="131" y="92"/>
                  </a:cubicBezTo>
                  <a:cubicBezTo>
                    <a:pt x="137" y="95"/>
                    <a:pt x="137" y="95"/>
                    <a:pt x="137" y="95"/>
                  </a:cubicBezTo>
                  <a:cubicBezTo>
                    <a:pt x="136" y="97"/>
                    <a:pt x="135" y="99"/>
                    <a:pt x="134" y="101"/>
                  </a:cubicBezTo>
                  <a:cubicBezTo>
                    <a:pt x="128" y="99"/>
                    <a:pt x="128" y="99"/>
                    <a:pt x="128" y="99"/>
                  </a:cubicBezTo>
                  <a:cubicBezTo>
                    <a:pt x="128" y="99"/>
                    <a:pt x="128" y="99"/>
                    <a:pt x="128" y="99"/>
                  </a:cubicBezTo>
                  <a:cubicBezTo>
                    <a:pt x="128" y="101"/>
                    <a:pt x="127" y="102"/>
                    <a:pt x="126" y="103"/>
                  </a:cubicBezTo>
                  <a:cubicBezTo>
                    <a:pt x="126" y="104"/>
                    <a:pt x="126" y="104"/>
                    <a:pt x="126" y="104"/>
                  </a:cubicBezTo>
                  <a:cubicBezTo>
                    <a:pt x="131" y="108"/>
                    <a:pt x="131" y="108"/>
                    <a:pt x="131" y="108"/>
                  </a:cubicBezTo>
                  <a:cubicBezTo>
                    <a:pt x="130" y="109"/>
                    <a:pt x="129" y="111"/>
                    <a:pt x="127" y="113"/>
                  </a:cubicBezTo>
                  <a:cubicBezTo>
                    <a:pt x="122" y="110"/>
                    <a:pt x="122" y="110"/>
                    <a:pt x="122" y="110"/>
                  </a:cubicBezTo>
                  <a:cubicBezTo>
                    <a:pt x="121" y="110"/>
                    <a:pt x="121" y="110"/>
                    <a:pt x="121" y="110"/>
                  </a:cubicBezTo>
                  <a:cubicBezTo>
                    <a:pt x="121" y="111"/>
                    <a:pt x="120" y="112"/>
                    <a:pt x="119" y="114"/>
                  </a:cubicBezTo>
                  <a:cubicBezTo>
                    <a:pt x="118" y="114"/>
                    <a:pt x="118" y="114"/>
                    <a:pt x="118" y="114"/>
                  </a:cubicBezTo>
                  <a:cubicBezTo>
                    <a:pt x="122" y="119"/>
                    <a:pt x="122" y="119"/>
                    <a:pt x="122" y="119"/>
                  </a:cubicBezTo>
                  <a:cubicBezTo>
                    <a:pt x="121" y="120"/>
                    <a:pt x="120" y="122"/>
                    <a:pt x="118" y="123"/>
                  </a:cubicBezTo>
                  <a:cubicBezTo>
                    <a:pt x="113" y="119"/>
                    <a:pt x="113" y="119"/>
                    <a:pt x="113" y="119"/>
                  </a:cubicBezTo>
                  <a:cubicBezTo>
                    <a:pt x="113" y="119"/>
                    <a:pt x="113" y="119"/>
                    <a:pt x="113" y="119"/>
                  </a:cubicBezTo>
                  <a:cubicBezTo>
                    <a:pt x="112" y="120"/>
                    <a:pt x="111" y="121"/>
                    <a:pt x="109" y="122"/>
                  </a:cubicBezTo>
                  <a:cubicBezTo>
                    <a:pt x="109" y="122"/>
                    <a:pt x="109" y="122"/>
                    <a:pt x="109" y="122"/>
                  </a:cubicBezTo>
                  <a:cubicBezTo>
                    <a:pt x="112" y="128"/>
                    <a:pt x="112" y="128"/>
                    <a:pt x="112" y="128"/>
                  </a:cubicBezTo>
                  <a:cubicBezTo>
                    <a:pt x="111" y="129"/>
                    <a:pt x="109" y="130"/>
                    <a:pt x="107" y="131"/>
                  </a:cubicBezTo>
                  <a:cubicBezTo>
                    <a:pt x="103" y="126"/>
                    <a:pt x="103" y="126"/>
                    <a:pt x="103" y="126"/>
                  </a:cubicBezTo>
                  <a:cubicBezTo>
                    <a:pt x="103" y="127"/>
                    <a:pt x="103" y="127"/>
                    <a:pt x="103" y="127"/>
                  </a:cubicBezTo>
                  <a:cubicBezTo>
                    <a:pt x="101" y="127"/>
                    <a:pt x="100" y="128"/>
                    <a:pt x="99" y="129"/>
                  </a:cubicBezTo>
                  <a:cubicBezTo>
                    <a:pt x="98" y="129"/>
                    <a:pt x="98" y="129"/>
                    <a:pt x="98" y="129"/>
                  </a:cubicBezTo>
                  <a:cubicBezTo>
                    <a:pt x="100" y="135"/>
                    <a:pt x="100" y="135"/>
                    <a:pt x="100" y="135"/>
                  </a:cubicBezTo>
                  <a:cubicBezTo>
                    <a:pt x="98" y="136"/>
                    <a:pt x="96" y="137"/>
                    <a:pt x="95" y="137"/>
                  </a:cubicBezTo>
                  <a:cubicBezTo>
                    <a:pt x="92" y="132"/>
                    <a:pt x="92" y="132"/>
                    <a:pt x="92" y="132"/>
                  </a:cubicBezTo>
                  <a:cubicBezTo>
                    <a:pt x="91" y="132"/>
                    <a:pt x="91" y="132"/>
                    <a:pt x="91" y="132"/>
                  </a:cubicBezTo>
                  <a:cubicBezTo>
                    <a:pt x="90" y="132"/>
                    <a:pt x="88" y="133"/>
                    <a:pt x="87" y="133"/>
                  </a:cubicBezTo>
                  <a:cubicBezTo>
                    <a:pt x="87" y="133"/>
                    <a:pt x="87" y="133"/>
                    <a:pt x="87" y="133"/>
                  </a:cubicBezTo>
                  <a:cubicBezTo>
                    <a:pt x="87" y="140"/>
                    <a:pt x="87" y="140"/>
                    <a:pt x="87" y="140"/>
                  </a:cubicBezTo>
                  <a:cubicBezTo>
                    <a:pt x="85" y="140"/>
                    <a:pt x="83" y="141"/>
                    <a:pt x="81" y="141"/>
                  </a:cubicBezTo>
                  <a:cubicBezTo>
                    <a:pt x="79" y="135"/>
                    <a:pt x="79" y="135"/>
                    <a:pt x="79" y="135"/>
                  </a:cubicBezTo>
                  <a:cubicBezTo>
                    <a:pt x="79" y="135"/>
                    <a:pt x="79" y="135"/>
                    <a:pt x="79" y="135"/>
                  </a:cubicBezTo>
                  <a:cubicBezTo>
                    <a:pt x="77" y="135"/>
                    <a:pt x="76" y="135"/>
                    <a:pt x="74" y="135"/>
                  </a:cubicBezTo>
                  <a:cubicBezTo>
                    <a:pt x="74" y="135"/>
                    <a:pt x="74" y="135"/>
                    <a:pt x="74" y="135"/>
                  </a:cubicBezTo>
                  <a:cubicBezTo>
                    <a:pt x="73" y="142"/>
                    <a:pt x="73" y="142"/>
                    <a:pt x="73" y="142"/>
                  </a:cubicBezTo>
                  <a:cubicBezTo>
                    <a:pt x="72" y="142"/>
                    <a:pt x="71" y="142"/>
                    <a:pt x="70" y="142"/>
                  </a:cubicBezTo>
                  <a:close/>
                </a:path>
              </a:pathLst>
            </a:custGeom>
            <a:solidFill>
              <a:schemeClr val="accent3">
                <a:lumMod val="90000"/>
                <a:lumOff val="10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endParaRPr>
            </a:p>
          </p:txBody>
        </p:sp>
        <p:sp>
          <p:nvSpPr>
            <p:cNvPr id="23" name="Freeform 10">
              <a:extLst>
                <a:ext uri="{FF2B5EF4-FFF2-40B4-BE49-F238E27FC236}">
                  <a16:creationId xmlns:a16="http://schemas.microsoft.com/office/drawing/2014/main" id="{EC53D5D2-4AEF-456C-BB5A-718AB6562FF2}"/>
                </a:ext>
              </a:extLst>
            </p:cNvPr>
            <p:cNvSpPr>
              <a:spLocks/>
            </p:cNvSpPr>
            <p:nvPr/>
          </p:nvSpPr>
          <p:spPr bwMode="auto">
            <a:xfrm flipH="1">
              <a:off x="2637488" y="4019693"/>
              <a:ext cx="660999" cy="665632"/>
            </a:xfrm>
            <a:custGeom>
              <a:avLst/>
              <a:gdLst>
                <a:gd name="T0" fmla="*/ 66 w 141"/>
                <a:gd name="T1" fmla="*/ 135 h 142"/>
                <a:gd name="T2" fmla="*/ 54 w 141"/>
                <a:gd name="T3" fmla="*/ 140 h 142"/>
                <a:gd name="T4" fmla="*/ 49 w 141"/>
                <a:gd name="T5" fmla="*/ 132 h 142"/>
                <a:gd name="T6" fmla="*/ 42 w 141"/>
                <a:gd name="T7" fmla="*/ 129 h 142"/>
                <a:gd name="T8" fmla="*/ 29 w 141"/>
                <a:gd name="T9" fmla="*/ 128 h 142"/>
                <a:gd name="T10" fmla="*/ 28 w 141"/>
                <a:gd name="T11" fmla="*/ 119 h 142"/>
                <a:gd name="T12" fmla="*/ 22 w 141"/>
                <a:gd name="T13" fmla="*/ 114 h 142"/>
                <a:gd name="T14" fmla="*/ 10 w 141"/>
                <a:gd name="T15" fmla="*/ 108 h 142"/>
                <a:gd name="T16" fmla="*/ 12 w 141"/>
                <a:gd name="T17" fmla="*/ 99 h 142"/>
                <a:gd name="T18" fmla="*/ 10 w 141"/>
                <a:gd name="T19" fmla="*/ 92 h 142"/>
                <a:gd name="T20" fmla="*/ 1 w 141"/>
                <a:gd name="T21" fmla="*/ 82 h 142"/>
                <a:gd name="T22" fmla="*/ 6 w 141"/>
                <a:gd name="T23" fmla="*/ 75 h 142"/>
                <a:gd name="T24" fmla="*/ 6 w 141"/>
                <a:gd name="T25" fmla="*/ 67 h 142"/>
                <a:gd name="T26" fmla="*/ 1 w 141"/>
                <a:gd name="T27" fmla="*/ 60 h 142"/>
                <a:gd name="T28" fmla="*/ 10 w 141"/>
                <a:gd name="T29" fmla="*/ 50 h 142"/>
                <a:gd name="T30" fmla="*/ 12 w 141"/>
                <a:gd name="T31" fmla="*/ 43 h 142"/>
                <a:gd name="T32" fmla="*/ 10 w 141"/>
                <a:gd name="T33" fmla="*/ 34 h 142"/>
                <a:gd name="T34" fmla="*/ 22 w 141"/>
                <a:gd name="T35" fmla="*/ 29 h 142"/>
                <a:gd name="T36" fmla="*/ 28 w 141"/>
                <a:gd name="T37" fmla="*/ 23 h 142"/>
                <a:gd name="T38" fmla="*/ 29 w 141"/>
                <a:gd name="T39" fmla="*/ 14 h 142"/>
                <a:gd name="T40" fmla="*/ 42 w 141"/>
                <a:gd name="T41" fmla="*/ 13 h 142"/>
                <a:gd name="T42" fmla="*/ 49 w 141"/>
                <a:gd name="T43" fmla="*/ 10 h 142"/>
                <a:gd name="T44" fmla="*/ 54 w 141"/>
                <a:gd name="T45" fmla="*/ 2 h 142"/>
                <a:gd name="T46" fmla="*/ 66 w 141"/>
                <a:gd name="T47" fmla="*/ 7 h 142"/>
                <a:gd name="T48" fmla="*/ 73 w 141"/>
                <a:gd name="T49" fmla="*/ 0 h 142"/>
                <a:gd name="T50" fmla="*/ 79 w 141"/>
                <a:gd name="T51" fmla="*/ 7 h 142"/>
                <a:gd name="T52" fmla="*/ 87 w 141"/>
                <a:gd name="T53" fmla="*/ 9 h 142"/>
                <a:gd name="T54" fmla="*/ 100 w 141"/>
                <a:gd name="T55" fmla="*/ 7 h 142"/>
                <a:gd name="T56" fmla="*/ 103 w 141"/>
                <a:gd name="T57" fmla="*/ 16 h 142"/>
                <a:gd name="T58" fmla="*/ 109 w 141"/>
                <a:gd name="T59" fmla="*/ 20 h 142"/>
                <a:gd name="T60" fmla="*/ 122 w 141"/>
                <a:gd name="T61" fmla="*/ 23 h 142"/>
                <a:gd name="T62" fmla="*/ 122 w 141"/>
                <a:gd name="T63" fmla="*/ 32 h 142"/>
                <a:gd name="T64" fmla="*/ 126 w 141"/>
                <a:gd name="T65" fmla="*/ 39 h 142"/>
                <a:gd name="T66" fmla="*/ 137 w 141"/>
                <a:gd name="T67" fmla="*/ 47 h 142"/>
                <a:gd name="T68" fmla="*/ 133 w 141"/>
                <a:gd name="T69" fmla="*/ 55 h 142"/>
                <a:gd name="T70" fmla="*/ 134 w 141"/>
                <a:gd name="T71" fmla="*/ 62 h 142"/>
                <a:gd name="T72" fmla="*/ 141 w 141"/>
                <a:gd name="T73" fmla="*/ 71 h 142"/>
                <a:gd name="T74" fmla="*/ 134 w 141"/>
                <a:gd name="T75" fmla="*/ 80 h 142"/>
                <a:gd name="T76" fmla="*/ 133 w 141"/>
                <a:gd name="T77" fmla="*/ 87 h 142"/>
                <a:gd name="T78" fmla="*/ 137 w 141"/>
                <a:gd name="T79" fmla="*/ 95 h 142"/>
                <a:gd name="T80" fmla="*/ 126 w 141"/>
                <a:gd name="T81" fmla="*/ 103 h 142"/>
                <a:gd name="T82" fmla="*/ 122 w 141"/>
                <a:gd name="T83" fmla="*/ 110 h 142"/>
                <a:gd name="T84" fmla="*/ 122 w 141"/>
                <a:gd name="T85" fmla="*/ 119 h 142"/>
                <a:gd name="T86" fmla="*/ 109 w 141"/>
                <a:gd name="T87" fmla="*/ 122 h 142"/>
                <a:gd name="T88" fmla="*/ 103 w 141"/>
                <a:gd name="T89" fmla="*/ 126 h 142"/>
                <a:gd name="T90" fmla="*/ 100 w 141"/>
                <a:gd name="T91" fmla="*/ 135 h 142"/>
                <a:gd name="T92" fmla="*/ 87 w 141"/>
                <a:gd name="T93" fmla="*/ 133 h 142"/>
                <a:gd name="T94" fmla="*/ 79 w 141"/>
                <a:gd name="T95" fmla="*/ 135 h 142"/>
                <a:gd name="T96" fmla="*/ 73 w 141"/>
                <a:gd name="T9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1" h="142">
                  <a:moveTo>
                    <a:pt x="70" y="142"/>
                  </a:moveTo>
                  <a:cubicBezTo>
                    <a:pt x="69" y="142"/>
                    <a:pt x="68" y="142"/>
                    <a:pt x="67" y="142"/>
                  </a:cubicBezTo>
                  <a:cubicBezTo>
                    <a:pt x="67" y="135"/>
                    <a:pt x="67" y="135"/>
                    <a:pt x="67" y="135"/>
                  </a:cubicBezTo>
                  <a:cubicBezTo>
                    <a:pt x="66" y="135"/>
                    <a:pt x="66" y="135"/>
                    <a:pt x="66" y="135"/>
                  </a:cubicBezTo>
                  <a:cubicBezTo>
                    <a:pt x="65" y="135"/>
                    <a:pt x="63" y="135"/>
                    <a:pt x="62" y="135"/>
                  </a:cubicBezTo>
                  <a:cubicBezTo>
                    <a:pt x="61" y="135"/>
                    <a:pt x="61" y="135"/>
                    <a:pt x="61" y="135"/>
                  </a:cubicBezTo>
                  <a:cubicBezTo>
                    <a:pt x="60" y="141"/>
                    <a:pt x="60" y="141"/>
                    <a:pt x="60" y="141"/>
                  </a:cubicBezTo>
                  <a:cubicBezTo>
                    <a:pt x="58" y="141"/>
                    <a:pt x="56" y="140"/>
                    <a:pt x="54" y="140"/>
                  </a:cubicBezTo>
                  <a:cubicBezTo>
                    <a:pt x="54" y="133"/>
                    <a:pt x="54" y="133"/>
                    <a:pt x="54" y="133"/>
                  </a:cubicBezTo>
                  <a:cubicBezTo>
                    <a:pt x="54" y="133"/>
                    <a:pt x="54" y="133"/>
                    <a:pt x="54" y="133"/>
                  </a:cubicBezTo>
                  <a:cubicBezTo>
                    <a:pt x="52" y="133"/>
                    <a:pt x="51" y="132"/>
                    <a:pt x="50" y="132"/>
                  </a:cubicBezTo>
                  <a:cubicBezTo>
                    <a:pt x="49" y="132"/>
                    <a:pt x="49" y="132"/>
                    <a:pt x="49" y="132"/>
                  </a:cubicBezTo>
                  <a:cubicBezTo>
                    <a:pt x="46" y="137"/>
                    <a:pt x="46" y="137"/>
                    <a:pt x="46" y="137"/>
                  </a:cubicBezTo>
                  <a:cubicBezTo>
                    <a:pt x="44" y="137"/>
                    <a:pt x="42" y="136"/>
                    <a:pt x="41" y="135"/>
                  </a:cubicBezTo>
                  <a:cubicBezTo>
                    <a:pt x="42" y="129"/>
                    <a:pt x="42" y="129"/>
                    <a:pt x="42" y="129"/>
                  </a:cubicBezTo>
                  <a:cubicBezTo>
                    <a:pt x="42" y="129"/>
                    <a:pt x="42" y="129"/>
                    <a:pt x="42" y="129"/>
                  </a:cubicBezTo>
                  <a:cubicBezTo>
                    <a:pt x="41" y="128"/>
                    <a:pt x="39" y="127"/>
                    <a:pt x="38" y="127"/>
                  </a:cubicBezTo>
                  <a:cubicBezTo>
                    <a:pt x="38" y="126"/>
                    <a:pt x="38" y="126"/>
                    <a:pt x="38" y="126"/>
                  </a:cubicBezTo>
                  <a:cubicBezTo>
                    <a:pt x="34" y="131"/>
                    <a:pt x="34" y="131"/>
                    <a:pt x="34" y="131"/>
                  </a:cubicBezTo>
                  <a:cubicBezTo>
                    <a:pt x="32" y="130"/>
                    <a:pt x="30" y="129"/>
                    <a:pt x="29" y="128"/>
                  </a:cubicBezTo>
                  <a:cubicBezTo>
                    <a:pt x="32" y="122"/>
                    <a:pt x="32" y="122"/>
                    <a:pt x="32" y="122"/>
                  </a:cubicBezTo>
                  <a:cubicBezTo>
                    <a:pt x="31" y="122"/>
                    <a:pt x="31" y="122"/>
                    <a:pt x="31" y="122"/>
                  </a:cubicBezTo>
                  <a:cubicBezTo>
                    <a:pt x="30" y="121"/>
                    <a:pt x="29" y="120"/>
                    <a:pt x="28" y="119"/>
                  </a:cubicBezTo>
                  <a:cubicBezTo>
                    <a:pt x="28" y="119"/>
                    <a:pt x="28" y="119"/>
                    <a:pt x="28" y="119"/>
                  </a:cubicBezTo>
                  <a:cubicBezTo>
                    <a:pt x="23" y="123"/>
                    <a:pt x="23" y="123"/>
                    <a:pt x="23" y="123"/>
                  </a:cubicBezTo>
                  <a:cubicBezTo>
                    <a:pt x="21" y="122"/>
                    <a:pt x="20" y="120"/>
                    <a:pt x="18" y="119"/>
                  </a:cubicBezTo>
                  <a:cubicBezTo>
                    <a:pt x="22" y="114"/>
                    <a:pt x="22" y="114"/>
                    <a:pt x="22" y="114"/>
                  </a:cubicBezTo>
                  <a:cubicBezTo>
                    <a:pt x="22" y="114"/>
                    <a:pt x="22" y="114"/>
                    <a:pt x="22" y="114"/>
                  </a:cubicBezTo>
                  <a:cubicBezTo>
                    <a:pt x="21" y="112"/>
                    <a:pt x="20" y="111"/>
                    <a:pt x="19" y="110"/>
                  </a:cubicBezTo>
                  <a:cubicBezTo>
                    <a:pt x="19" y="110"/>
                    <a:pt x="19" y="110"/>
                    <a:pt x="19" y="110"/>
                  </a:cubicBezTo>
                  <a:cubicBezTo>
                    <a:pt x="13" y="113"/>
                    <a:pt x="13" y="113"/>
                    <a:pt x="13" y="113"/>
                  </a:cubicBezTo>
                  <a:cubicBezTo>
                    <a:pt x="12" y="111"/>
                    <a:pt x="11" y="109"/>
                    <a:pt x="10" y="108"/>
                  </a:cubicBezTo>
                  <a:cubicBezTo>
                    <a:pt x="15" y="104"/>
                    <a:pt x="15" y="104"/>
                    <a:pt x="15" y="104"/>
                  </a:cubicBezTo>
                  <a:cubicBezTo>
                    <a:pt x="15" y="103"/>
                    <a:pt x="15" y="103"/>
                    <a:pt x="15" y="103"/>
                  </a:cubicBezTo>
                  <a:cubicBezTo>
                    <a:pt x="14" y="102"/>
                    <a:pt x="13" y="101"/>
                    <a:pt x="13" y="99"/>
                  </a:cubicBezTo>
                  <a:cubicBezTo>
                    <a:pt x="12" y="99"/>
                    <a:pt x="12" y="99"/>
                    <a:pt x="12" y="99"/>
                  </a:cubicBezTo>
                  <a:cubicBezTo>
                    <a:pt x="6" y="101"/>
                    <a:pt x="6" y="101"/>
                    <a:pt x="6" y="101"/>
                  </a:cubicBezTo>
                  <a:cubicBezTo>
                    <a:pt x="5" y="99"/>
                    <a:pt x="5" y="97"/>
                    <a:pt x="4" y="95"/>
                  </a:cubicBezTo>
                  <a:cubicBezTo>
                    <a:pt x="10" y="92"/>
                    <a:pt x="10" y="92"/>
                    <a:pt x="10" y="92"/>
                  </a:cubicBezTo>
                  <a:cubicBezTo>
                    <a:pt x="10" y="92"/>
                    <a:pt x="10" y="92"/>
                    <a:pt x="10" y="92"/>
                  </a:cubicBezTo>
                  <a:cubicBezTo>
                    <a:pt x="9" y="90"/>
                    <a:pt x="9" y="89"/>
                    <a:pt x="8" y="88"/>
                  </a:cubicBezTo>
                  <a:cubicBezTo>
                    <a:pt x="8" y="87"/>
                    <a:pt x="8" y="87"/>
                    <a:pt x="8" y="87"/>
                  </a:cubicBezTo>
                  <a:cubicBezTo>
                    <a:pt x="2" y="88"/>
                    <a:pt x="2" y="88"/>
                    <a:pt x="2" y="88"/>
                  </a:cubicBezTo>
                  <a:cubicBezTo>
                    <a:pt x="1" y="86"/>
                    <a:pt x="1" y="84"/>
                    <a:pt x="1" y="82"/>
                  </a:cubicBezTo>
                  <a:cubicBezTo>
                    <a:pt x="7" y="80"/>
                    <a:pt x="7" y="80"/>
                    <a:pt x="7" y="80"/>
                  </a:cubicBezTo>
                  <a:cubicBezTo>
                    <a:pt x="7" y="80"/>
                    <a:pt x="7" y="80"/>
                    <a:pt x="7" y="80"/>
                  </a:cubicBezTo>
                  <a:cubicBezTo>
                    <a:pt x="6" y="78"/>
                    <a:pt x="6" y="77"/>
                    <a:pt x="6" y="75"/>
                  </a:cubicBezTo>
                  <a:cubicBezTo>
                    <a:pt x="6" y="75"/>
                    <a:pt x="6" y="75"/>
                    <a:pt x="6" y="75"/>
                  </a:cubicBezTo>
                  <a:cubicBezTo>
                    <a:pt x="0" y="74"/>
                    <a:pt x="0" y="74"/>
                    <a:pt x="0" y="74"/>
                  </a:cubicBezTo>
                  <a:cubicBezTo>
                    <a:pt x="0" y="73"/>
                    <a:pt x="0" y="72"/>
                    <a:pt x="0" y="71"/>
                  </a:cubicBezTo>
                  <a:cubicBezTo>
                    <a:pt x="0" y="70"/>
                    <a:pt x="0" y="69"/>
                    <a:pt x="0" y="68"/>
                  </a:cubicBezTo>
                  <a:cubicBezTo>
                    <a:pt x="6" y="67"/>
                    <a:pt x="6" y="67"/>
                    <a:pt x="6" y="67"/>
                  </a:cubicBezTo>
                  <a:cubicBezTo>
                    <a:pt x="6" y="67"/>
                    <a:pt x="6" y="67"/>
                    <a:pt x="6" y="67"/>
                  </a:cubicBezTo>
                  <a:cubicBezTo>
                    <a:pt x="6" y="65"/>
                    <a:pt x="6" y="64"/>
                    <a:pt x="7" y="62"/>
                  </a:cubicBezTo>
                  <a:cubicBezTo>
                    <a:pt x="7" y="62"/>
                    <a:pt x="7" y="62"/>
                    <a:pt x="7" y="62"/>
                  </a:cubicBezTo>
                  <a:cubicBezTo>
                    <a:pt x="1" y="60"/>
                    <a:pt x="1" y="60"/>
                    <a:pt x="1" y="60"/>
                  </a:cubicBezTo>
                  <a:cubicBezTo>
                    <a:pt x="1" y="58"/>
                    <a:pt x="1" y="56"/>
                    <a:pt x="2" y="54"/>
                  </a:cubicBezTo>
                  <a:cubicBezTo>
                    <a:pt x="8" y="55"/>
                    <a:pt x="8" y="55"/>
                    <a:pt x="8" y="55"/>
                  </a:cubicBezTo>
                  <a:cubicBezTo>
                    <a:pt x="8" y="54"/>
                    <a:pt x="8" y="54"/>
                    <a:pt x="8" y="54"/>
                  </a:cubicBezTo>
                  <a:cubicBezTo>
                    <a:pt x="9" y="53"/>
                    <a:pt x="9" y="52"/>
                    <a:pt x="10" y="50"/>
                  </a:cubicBezTo>
                  <a:cubicBezTo>
                    <a:pt x="10" y="50"/>
                    <a:pt x="10" y="50"/>
                    <a:pt x="10" y="50"/>
                  </a:cubicBezTo>
                  <a:cubicBezTo>
                    <a:pt x="4" y="47"/>
                    <a:pt x="4" y="47"/>
                    <a:pt x="4" y="47"/>
                  </a:cubicBezTo>
                  <a:cubicBezTo>
                    <a:pt x="5" y="45"/>
                    <a:pt x="5" y="43"/>
                    <a:pt x="6" y="41"/>
                  </a:cubicBezTo>
                  <a:cubicBezTo>
                    <a:pt x="12" y="43"/>
                    <a:pt x="12" y="43"/>
                    <a:pt x="12" y="43"/>
                  </a:cubicBezTo>
                  <a:cubicBezTo>
                    <a:pt x="13" y="43"/>
                    <a:pt x="13" y="43"/>
                    <a:pt x="13" y="43"/>
                  </a:cubicBezTo>
                  <a:cubicBezTo>
                    <a:pt x="13" y="41"/>
                    <a:pt x="14" y="40"/>
                    <a:pt x="15" y="39"/>
                  </a:cubicBezTo>
                  <a:cubicBezTo>
                    <a:pt x="15" y="38"/>
                    <a:pt x="15" y="38"/>
                    <a:pt x="15" y="38"/>
                  </a:cubicBezTo>
                  <a:cubicBezTo>
                    <a:pt x="10" y="34"/>
                    <a:pt x="10" y="34"/>
                    <a:pt x="10" y="34"/>
                  </a:cubicBezTo>
                  <a:cubicBezTo>
                    <a:pt x="11" y="33"/>
                    <a:pt x="12" y="31"/>
                    <a:pt x="13" y="29"/>
                  </a:cubicBezTo>
                  <a:cubicBezTo>
                    <a:pt x="19" y="32"/>
                    <a:pt x="19" y="32"/>
                    <a:pt x="19" y="32"/>
                  </a:cubicBezTo>
                  <a:cubicBezTo>
                    <a:pt x="19" y="32"/>
                    <a:pt x="19" y="32"/>
                    <a:pt x="19" y="32"/>
                  </a:cubicBezTo>
                  <a:cubicBezTo>
                    <a:pt x="20" y="31"/>
                    <a:pt x="21" y="30"/>
                    <a:pt x="22" y="29"/>
                  </a:cubicBezTo>
                  <a:cubicBezTo>
                    <a:pt x="22" y="28"/>
                    <a:pt x="22" y="28"/>
                    <a:pt x="22" y="28"/>
                  </a:cubicBezTo>
                  <a:cubicBezTo>
                    <a:pt x="18" y="23"/>
                    <a:pt x="18" y="23"/>
                    <a:pt x="18" y="23"/>
                  </a:cubicBezTo>
                  <a:cubicBezTo>
                    <a:pt x="20" y="22"/>
                    <a:pt x="21" y="20"/>
                    <a:pt x="23" y="19"/>
                  </a:cubicBezTo>
                  <a:cubicBezTo>
                    <a:pt x="28" y="23"/>
                    <a:pt x="28" y="23"/>
                    <a:pt x="28" y="23"/>
                  </a:cubicBezTo>
                  <a:cubicBezTo>
                    <a:pt x="28" y="23"/>
                    <a:pt x="28" y="23"/>
                    <a:pt x="28" y="23"/>
                  </a:cubicBezTo>
                  <a:cubicBezTo>
                    <a:pt x="29" y="22"/>
                    <a:pt x="30" y="21"/>
                    <a:pt x="31" y="20"/>
                  </a:cubicBezTo>
                  <a:cubicBezTo>
                    <a:pt x="32" y="20"/>
                    <a:pt x="32" y="20"/>
                    <a:pt x="32" y="20"/>
                  </a:cubicBezTo>
                  <a:cubicBezTo>
                    <a:pt x="29" y="14"/>
                    <a:pt x="29" y="14"/>
                    <a:pt x="29" y="14"/>
                  </a:cubicBezTo>
                  <a:cubicBezTo>
                    <a:pt x="30" y="13"/>
                    <a:pt x="32" y="12"/>
                    <a:pt x="34" y="11"/>
                  </a:cubicBezTo>
                  <a:cubicBezTo>
                    <a:pt x="38" y="16"/>
                    <a:pt x="38" y="16"/>
                    <a:pt x="38" y="16"/>
                  </a:cubicBezTo>
                  <a:cubicBezTo>
                    <a:pt x="38" y="15"/>
                    <a:pt x="38" y="15"/>
                    <a:pt x="38" y="15"/>
                  </a:cubicBezTo>
                  <a:cubicBezTo>
                    <a:pt x="39" y="15"/>
                    <a:pt x="41" y="14"/>
                    <a:pt x="42" y="13"/>
                  </a:cubicBezTo>
                  <a:cubicBezTo>
                    <a:pt x="42" y="13"/>
                    <a:pt x="42" y="13"/>
                    <a:pt x="42" y="13"/>
                  </a:cubicBezTo>
                  <a:cubicBezTo>
                    <a:pt x="41" y="7"/>
                    <a:pt x="41" y="7"/>
                    <a:pt x="41" y="7"/>
                  </a:cubicBezTo>
                  <a:cubicBezTo>
                    <a:pt x="42" y="6"/>
                    <a:pt x="44" y="5"/>
                    <a:pt x="46" y="5"/>
                  </a:cubicBezTo>
                  <a:cubicBezTo>
                    <a:pt x="49" y="10"/>
                    <a:pt x="49" y="10"/>
                    <a:pt x="49" y="10"/>
                  </a:cubicBezTo>
                  <a:cubicBezTo>
                    <a:pt x="50" y="10"/>
                    <a:pt x="50" y="10"/>
                    <a:pt x="50" y="10"/>
                  </a:cubicBezTo>
                  <a:cubicBezTo>
                    <a:pt x="51" y="10"/>
                    <a:pt x="52" y="9"/>
                    <a:pt x="54" y="9"/>
                  </a:cubicBezTo>
                  <a:cubicBezTo>
                    <a:pt x="54" y="9"/>
                    <a:pt x="54" y="9"/>
                    <a:pt x="54" y="9"/>
                  </a:cubicBezTo>
                  <a:cubicBezTo>
                    <a:pt x="54" y="2"/>
                    <a:pt x="54" y="2"/>
                    <a:pt x="54" y="2"/>
                  </a:cubicBezTo>
                  <a:cubicBezTo>
                    <a:pt x="56" y="2"/>
                    <a:pt x="58" y="1"/>
                    <a:pt x="60" y="1"/>
                  </a:cubicBezTo>
                  <a:cubicBezTo>
                    <a:pt x="61" y="7"/>
                    <a:pt x="61" y="7"/>
                    <a:pt x="61" y="7"/>
                  </a:cubicBezTo>
                  <a:cubicBezTo>
                    <a:pt x="62" y="7"/>
                    <a:pt x="62" y="7"/>
                    <a:pt x="62" y="7"/>
                  </a:cubicBezTo>
                  <a:cubicBezTo>
                    <a:pt x="63" y="7"/>
                    <a:pt x="65" y="7"/>
                    <a:pt x="66" y="7"/>
                  </a:cubicBezTo>
                  <a:cubicBezTo>
                    <a:pt x="67" y="7"/>
                    <a:pt x="67" y="7"/>
                    <a:pt x="67" y="7"/>
                  </a:cubicBezTo>
                  <a:cubicBezTo>
                    <a:pt x="67" y="0"/>
                    <a:pt x="67" y="0"/>
                    <a:pt x="67" y="0"/>
                  </a:cubicBezTo>
                  <a:cubicBezTo>
                    <a:pt x="68" y="0"/>
                    <a:pt x="69" y="0"/>
                    <a:pt x="70" y="0"/>
                  </a:cubicBezTo>
                  <a:cubicBezTo>
                    <a:pt x="71" y="0"/>
                    <a:pt x="72" y="0"/>
                    <a:pt x="73" y="0"/>
                  </a:cubicBezTo>
                  <a:cubicBezTo>
                    <a:pt x="74" y="7"/>
                    <a:pt x="74" y="7"/>
                    <a:pt x="74" y="7"/>
                  </a:cubicBezTo>
                  <a:cubicBezTo>
                    <a:pt x="74" y="7"/>
                    <a:pt x="74" y="7"/>
                    <a:pt x="74" y="7"/>
                  </a:cubicBezTo>
                  <a:cubicBezTo>
                    <a:pt x="76" y="7"/>
                    <a:pt x="77" y="7"/>
                    <a:pt x="79" y="7"/>
                  </a:cubicBezTo>
                  <a:cubicBezTo>
                    <a:pt x="79" y="7"/>
                    <a:pt x="79" y="7"/>
                    <a:pt x="79" y="7"/>
                  </a:cubicBezTo>
                  <a:cubicBezTo>
                    <a:pt x="81" y="1"/>
                    <a:pt x="81" y="1"/>
                    <a:pt x="81" y="1"/>
                  </a:cubicBezTo>
                  <a:cubicBezTo>
                    <a:pt x="83" y="1"/>
                    <a:pt x="85" y="2"/>
                    <a:pt x="87" y="2"/>
                  </a:cubicBezTo>
                  <a:cubicBezTo>
                    <a:pt x="87" y="9"/>
                    <a:pt x="87" y="9"/>
                    <a:pt x="87" y="9"/>
                  </a:cubicBezTo>
                  <a:cubicBezTo>
                    <a:pt x="87" y="9"/>
                    <a:pt x="87" y="9"/>
                    <a:pt x="87" y="9"/>
                  </a:cubicBezTo>
                  <a:cubicBezTo>
                    <a:pt x="88" y="9"/>
                    <a:pt x="90" y="10"/>
                    <a:pt x="91" y="10"/>
                  </a:cubicBezTo>
                  <a:cubicBezTo>
                    <a:pt x="92" y="10"/>
                    <a:pt x="92" y="10"/>
                    <a:pt x="92" y="10"/>
                  </a:cubicBezTo>
                  <a:cubicBezTo>
                    <a:pt x="95" y="5"/>
                    <a:pt x="95" y="5"/>
                    <a:pt x="95" y="5"/>
                  </a:cubicBezTo>
                  <a:cubicBezTo>
                    <a:pt x="96" y="5"/>
                    <a:pt x="98" y="6"/>
                    <a:pt x="100" y="7"/>
                  </a:cubicBezTo>
                  <a:cubicBezTo>
                    <a:pt x="98" y="13"/>
                    <a:pt x="98" y="13"/>
                    <a:pt x="98" y="13"/>
                  </a:cubicBezTo>
                  <a:cubicBezTo>
                    <a:pt x="99" y="13"/>
                    <a:pt x="99" y="13"/>
                    <a:pt x="99" y="13"/>
                  </a:cubicBezTo>
                  <a:cubicBezTo>
                    <a:pt x="100" y="14"/>
                    <a:pt x="101" y="15"/>
                    <a:pt x="103" y="15"/>
                  </a:cubicBezTo>
                  <a:cubicBezTo>
                    <a:pt x="103" y="16"/>
                    <a:pt x="103" y="16"/>
                    <a:pt x="103" y="16"/>
                  </a:cubicBezTo>
                  <a:cubicBezTo>
                    <a:pt x="107" y="11"/>
                    <a:pt x="107" y="11"/>
                    <a:pt x="107" y="11"/>
                  </a:cubicBezTo>
                  <a:cubicBezTo>
                    <a:pt x="109" y="12"/>
                    <a:pt x="111" y="13"/>
                    <a:pt x="112" y="14"/>
                  </a:cubicBezTo>
                  <a:cubicBezTo>
                    <a:pt x="109" y="20"/>
                    <a:pt x="109" y="20"/>
                    <a:pt x="109" y="20"/>
                  </a:cubicBezTo>
                  <a:cubicBezTo>
                    <a:pt x="109" y="20"/>
                    <a:pt x="109" y="20"/>
                    <a:pt x="109" y="20"/>
                  </a:cubicBezTo>
                  <a:cubicBezTo>
                    <a:pt x="111" y="21"/>
                    <a:pt x="112" y="22"/>
                    <a:pt x="113" y="23"/>
                  </a:cubicBezTo>
                  <a:cubicBezTo>
                    <a:pt x="113" y="23"/>
                    <a:pt x="113" y="23"/>
                    <a:pt x="113" y="23"/>
                  </a:cubicBezTo>
                  <a:cubicBezTo>
                    <a:pt x="118" y="19"/>
                    <a:pt x="118" y="19"/>
                    <a:pt x="118" y="19"/>
                  </a:cubicBezTo>
                  <a:cubicBezTo>
                    <a:pt x="120" y="20"/>
                    <a:pt x="121" y="22"/>
                    <a:pt x="122" y="23"/>
                  </a:cubicBezTo>
                  <a:cubicBezTo>
                    <a:pt x="118" y="28"/>
                    <a:pt x="118" y="28"/>
                    <a:pt x="118" y="28"/>
                  </a:cubicBezTo>
                  <a:cubicBezTo>
                    <a:pt x="119" y="29"/>
                    <a:pt x="119" y="29"/>
                    <a:pt x="119" y="29"/>
                  </a:cubicBezTo>
                  <a:cubicBezTo>
                    <a:pt x="120" y="30"/>
                    <a:pt x="121" y="31"/>
                    <a:pt x="121" y="32"/>
                  </a:cubicBezTo>
                  <a:cubicBezTo>
                    <a:pt x="122" y="32"/>
                    <a:pt x="122" y="32"/>
                    <a:pt x="122" y="32"/>
                  </a:cubicBezTo>
                  <a:cubicBezTo>
                    <a:pt x="127" y="29"/>
                    <a:pt x="127" y="29"/>
                    <a:pt x="127" y="29"/>
                  </a:cubicBezTo>
                  <a:cubicBezTo>
                    <a:pt x="129" y="31"/>
                    <a:pt x="130" y="33"/>
                    <a:pt x="131" y="34"/>
                  </a:cubicBezTo>
                  <a:cubicBezTo>
                    <a:pt x="126" y="38"/>
                    <a:pt x="126" y="38"/>
                    <a:pt x="126" y="38"/>
                  </a:cubicBezTo>
                  <a:cubicBezTo>
                    <a:pt x="126" y="39"/>
                    <a:pt x="126" y="39"/>
                    <a:pt x="126" y="39"/>
                  </a:cubicBezTo>
                  <a:cubicBezTo>
                    <a:pt x="127" y="40"/>
                    <a:pt x="128" y="41"/>
                    <a:pt x="128" y="43"/>
                  </a:cubicBezTo>
                  <a:cubicBezTo>
                    <a:pt x="128" y="43"/>
                    <a:pt x="128" y="43"/>
                    <a:pt x="128" y="43"/>
                  </a:cubicBezTo>
                  <a:cubicBezTo>
                    <a:pt x="134" y="41"/>
                    <a:pt x="134" y="41"/>
                    <a:pt x="134" y="41"/>
                  </a:cubicBezTo>
                  <a:cubicBezTo>
                    <a:pt x="135" y="43"/>
                    <a:pt x="136" y="45"/>
                    <a:pt x="137" y="47"/>
                  </a:cubicBezTo>
                  <a:cubicBezTo>
                    <a:pt x="131" y="50"/>
                    <a:pt x="131" y="50"/>
                    <a:pt x="131" y="50"/>
                  </a:cubicBezTo>
                  <a:cubicBezTo>
                    <a:pt x="131" y="50"/>
                    <a:pt x="131" y="50"/>
                    <a:pt x="131" y="50"/>
                  </a:cubicBezTo>
                  <a:cubicBezTo>
                    <a:pt x="132" y="52"/>
                    <a:pt x="132" y="53"/>
                    <a:pt x="133" y="54"/>
                  </a:cubicBezTo>
                  <a:cubicBezTo>
                    <a:pt x="133" y="55"/>
                    <a:pt x="133" y="55"/>
                    <a:pt x="133" y="55"/>
                  </a:cubicBezTo>
                  <a:cubicBezTo>
                    <a:pt x="139" y="54"/>
                    <a:pt x="139" y="54"/>
                    <a:pt x="139" y="54"/>
                  </a:cubicBezTo>
                  <a:cubicBezTo>
                    <a:pt x="140" y="56"/>
                    <a:pt x="140" y="58"/>
                    <a:pt x="140" y="60"/>
                  </a:cubicBezTo>
                  <a:cubicBezTo>
                    <a:pt x="134" y="62"/>
                    <a:pt x="134" y="62"/>
                    <a:pt x="134" y="62"/>
                  </a:cubicBezTo>
                  <a:cubicBezTo>
                    <a:pt x="134" y="62"/>
                    <a:pt x="134" y="62"/>
                    <a:pt x="134" y="62"/>
                  </a:cubicBezTo>
                  <a:cubicBezTo>
                    <a:pt x="134" y="64"/>
                    <a:pt x="134" y="65"/>
                    <a:pt x="135" y="67"/>
                  </a:cubicBezTo>
                  <a:cubicBezTo>
                    <a:pt x="135" y="67"/>
                    <a:pt x="135" y="67"/>
                    <a:pt x="135" y="67"/>
                  </a:cubicBezTo>
                  <a:cubicBezTo>
                    <a:pt x="141" y="68"/>
                    <a:pt x="141" y="68"/>
                    <a:pt x="141" y="68"/>
                  </a:cubicBezTo>
                  <a:cubicBezTo>
                    <a:pt x="141" y="69"/>
                    <a:pt x="141" y="70"/>
                    <a:pt x="141" y="71"/>
                  </a:cubicBezTo>
                  <a:cubicBezTo>
                    <a:pt x="141" y="72"/>
                    <a:pt x="141" y="73"/>
                    <a:pt x="141" y="74"/>
                  </a:cubicBezTo>
                  <a:cubicBezTo>
                    <a:pt x="135" y="75"/>
                    <a:pt x="135" y="75"/>
                    <a:pt x="135" y="75"/>
                  </a:cubicBezTo>
                  <a:cubicBezTo>
                    <a:pt x="135" y="75"/>
                    <a:pt x="135" y="75"/>
                    <a:pt x="135" y="75"/>
                  </a:cubicBezTo>
                  <a:cubicBezTo>
                    <a:pt x="134" y="77"/>
                    <a:pt x="134" y="78"/>
                    <a:pt x="134" y="80"/>
                  </a:cubicBezTo>
                  <a:cubicBezTo>
                    <a:pt x="134" y="80"/>
                    <a:pt x="134" y="80"/>
                    <a:pt x="134" y="80"/>
                  </a:cubicBezTo>
                  <a:cubicBezTo>
                    <a:pt x="140" y="82"/>
                    <a:pt x="140" y="82"/>
                    <a:pt x="140" y="82"/>
                  </a:cubicBezTo>
                  <a:cubicBezTo>
                    <a:pt x="140" y="84"/>
                    <a:pt x="140" y="86"/>
                    <a:pt x="139" y="88"/>
                  </a:cubicBezTo>
                  <a:cubicBezTo>
                    <a:pt x="133" y="87"/>
                    <a:pt x="133" y="87"/>
                    <a:pt x="133" y="87"/>
                  </a:cubicBezTo>
                  <a:cubicBezTo>
                    <a:pt x="133" y="88"/>
                    <a:pt x="133" y="88"/>
                    <a:pt x="133" y="88"/>
                  </a:cubicBezTo>
                  <a:cubicBezTo>
                    <a:pt x="132" y="89"/>
                    <a:pt x="132" y="90"/>
                    <a:pt x="131" y="92"/>
                  </a:cubicBezTo>
                  <a:cubicBezTo>
                    <a:pt x="131" y="92"/>
                    <a:pt x="131" y="92"/>
                    <a:pt x="131" y="92"/>
                  </a:cubicBezTo>
                  <a:cubicBezTo>
                    <a:pt x="137" y="95"/>
                    <a:pt x="137" y="95"/>
                    <a:pt x="137" y="95"/>
                  </a:cubicBezTo>
                  <a:cubicBezTo>
                    <a:pt x="136" y="97"/>
                    <a:pt x="135" y="99"/>
                    <a:pt x="134" y="101"/>
                  </a:cubicBezTo>
                  <a:cubicBezTo>
                    <a:pt x="128" y="99"/>
                    <a:pt x="128" y="99"/>
                    <a:pt x="128" y="99"/>
                  </a:cubicBezTo>
                  <a:cubicBezTo>
                    <a:pt x="128" y="99"/>
                    <a:pt x="128" y="99"/>
                    <a:pt x="128" y="99"/>
                  </a:cubicBezTo>
                  <a:cubicBezTo>
                    <a:pt x="128" y="101"/>
                    <a:pt x="127" y="102"/>
                    <a:pt x="126" y="103"/>
                  </a:cubicBezTo>
                  <a:cubicBezTo>
                    <a:pt x="126" y="104"/>
                    <a:pt x="126" y="104"/>
                    <a:pt x="126" y="104"/>
                  </a:cubicBezTo>
                  <a:cubicBezTo>
                    <a:pt x="131" y="108"/>
                    <a:pt x="131" y="108"/>
                    <a:pt x="131" y="108"/>
                  </a:cubicBezTo>
                  <a:cubicBezTo>
                    <a:pt x="130" y="109"/>
                    <a:pt x="129" y="111"/>
                    <a:pt x="127" y="113"/>
                  </a:cubicBezTo>
                  <a:cubicBezTo>
                    <a:pt x="122" y="110"/>
                    <a:pt x="122" y="110"/>
                    <a:pt x="122" y="110"/>
                  </a:cubicBezTo>
                  <a:cubicBezTo>
                    <a:pt x="121" y="110"/>
                    <a:pt x="121" y="110"/>
                    <a:pt x="121" y="110"/>
                  </a:cubicBezTo>
                  <a:cubicBezTo>
                    <a:pt x="121" y="111"/>
                    <a:pt x="120" y="112"/>
                    <a:pt x="119" y="114"/>
                  </a:cubicBezTo>
                  <a:cubicBezTo>
                    <a:pt x="118" y="114"/>
                    <a:pt x="118" y="114"/>
                    <a:pt x="118" y="114"/>
                  </a:cubicBezTo>
                  <a:cubicBezTo>
                    <a:pt x="122" y="119"/>
                    <a:pt x="122" y="119"/>
                    <a:pt x="122" y="119"/>
                  </a:cubicBezTo>
                  <a:cubicBezTo>
                    <a:pt x="121" y="120"/>
                    <a:pt x="120" y="122"/>
                    <a:pt x="118" y="123"/>
                  </a:cubicBezTo>
                  <a:cubicBezTo>
                    <a:pt x="113" y="119"/>
                    <a:pt x="113" y="119"/>
                    <a:pt x="113" y="119"/>
                  </a:cubicBezTo>
                  <a:cubicBezTo>
                    <a:pt x="113" y="119"/>
                    <a:pt x="113" y="119"/>
                    <a:pt x="113" y="119"/>
                  </a:cubicBezTo>
                  <a:cubicBezTo>
                    <a:pt x="112" y="120"/>
                    <a:pt x="111" y="121"/>
                    <a:pt x="109" y="122"/>
                  </a:cubicBezTo>
                  <a:cubicBezTo>
                    <a:pt x="109" y="122"/>
                    <a:pt x="109" y="122"/>
                    <a:pt x="109" y="122"/>
                  </a:cubicBezTo>
                  <a:cubicBezTo>
                    <a:pt x="112" y="128"/>
                    <a:pt x="112" y="128"/>
                    <a:pt x="112" y="128"/>
                  </a:cubicBezTo>
                  <a:cubicBezTo>
                    <a:pt x="111" y="129"/>
                    <a:pt x="109" y="130"/>
                    <a:pt x="107" y="131"/>
                  </a:cubicBezTo>
                  <a:cubicBezTo>
                    <a:pt x="103" y="126"/>
                    <a:pt x="103" y="126"/>
                    <a:pt x="103" y="126"/>
                  </a:cubicBezTo>
                  <a:cubicBezTo>
                    <a:pt x="103" y="127"/>
                    <a:pt x="103" y="127"/>
                    <a:pt x="103" y="127"/>
                  </a:cubicBezTo>
                  <a:cubicBezTo>
                    <a:pt x="101" y="127"/>
                    <a:pt x="100" y="128"/>
                    <a:pt x="99" y="129"/>
                  </a:cubicBezTo>
                  <a:cubicBezTo>
                    <a:pt x="98" y="129"/>
                    <a:pt x="98" y="129"/>
                    <a:pt x="98" y="129"/>
                  </a:cubicBezTo>
                  <a:cubicBezTo>
                    <a:pt x="100" y="135"/>
                    <a:pt x="100" y="135"/>
                    <a:pt x="100" y="135"/>
                  </a:cubicBezTo>
                  <a:cubicBezTo>
                    <a:pt x="98" y="136"/>
                    <a:pt x="96" y="137"/>
                    <a:pt x="95" y="137"/>
                  </a:cubicBezTo>
                  <a:cubicBezTo>
                    <a:pt x="92" y="132"/>
                    <a:pt x="92" y="132"/>
                    <a:pt x="92" y="132"/>
                  </a:cubicBezTo>
                  <a:cubicBezTo>
                    <a:pt x="91" y="132"/>
                    <a:pt x="91" y="132"/>
                    <a:pt x="91" y="132"/>
                  </a:cubicBezTo>
                  <a:cubicBezTo>
                    <a:pt x="90" y="132"/>
                    <a:pt x="88" y="133"/>
                    <a:pt x="87" y="133"/>
                  </a:cubicBezTo>
                  <a:cubicBezTo>
                    <a:pt x="87" y="133"/>
                    <a:pt x="87" y="133"/>
                    <a:pt x="87" y="133"/>
                  </a:cubicBezTo>
                  <a:cubicBezTo>
                    <a:pt x="87" y="140"/>
                    <a:pt x="87" y="140"/>
                    <a:pt x="87" y="140"/>
                  </a:cubicBezTo>
                  <a:cubicBezTo>
                    <a:pt x="85" y="140"/>
                    <a:pt x="83" y="141"/>
                    <a:pt x="81" y="141"/>
                  </a:cubicBezTo>
                  <a:cubicBezTo>
                    <a:pt x="79" y="135"/>
                    <a:pt x="79" y="135"/>
                    <a:pt x="79" y="135"/>
                  </a:cubicBezTo>
                  <a:cubicBezTo>
                    <a:pt x="79" y="135"/>
                    <a:pt x="79" y="135"/>
                    <a:pt x="79" y="135"/>
                  </a:cubicBezTo>
                  <a:cubicBezTo>
                    <a:pt x="77" y="135"/>
                    <a:pt x="76" y="135"/>
                    <a:pt x="74" y="135"/>
                  </a:cubicBezTo>
                  <a:cubicBezTo>
                    <a:pt x="74" y="135"/>
                    <a:pt x="74" y="135"/>
                    <a:pt x="74" y="135"/>
                  </a:cubicBezTo>
                  <a:cubicBezTo>
                    <a:pt x="73" y="142"/>
                    <a:pt x="73" y="142"/>
                    <a:pt x="73" y="142"/>
                  </a:cubicBezTo>
                  <a:cubicBezTo>
                    <a:pt x="72" y="142"/>
                    <a:pt x="71" y="142"/>
                    <a:pt x="70" y="142"/>
                  </a:cubicBezTo>
                  <a:close/>
                </a:path>
              </a:pathLst>
            </a:custGeom>
            <a:solidFill>
              <a:schemeClr val="accent3">
                <a:lumMod val="90000"/>
                <a:lumOff val="10000"/>
              </a:schemeClr>
            </a:solid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cs typeface="Segoe UI" panose="020B0502040204020203" pitchFamily="34" charset="0"/>
              </a:endParaRPr>
            </a:p>
          </p:txBody>
        </p:sp>
        <p:sp>
          <p:nvSpPr>
            <p:cNvPr id="24" name="Freeform 11">
              <a:extLst>
                <a:ext uri="{FF2B5EF4-FFF2-40B4-BE49-F238E27FC236}">
                  <a16:creationId xmlns:a16="http://schemas.microsoft.com/office/drawing/2014/main" id="{E7ECFBC8-303B-4319-8511-FFAB14E8E88C}"/>
                </a:ext>
              </a:extLst>
            </p:cNvPr>
            <p:cNvSpPr>
              <a:spLocks/>
            </p:cNvSpPr>
            <p:nvPr/>
          </p:nvSpPr>
          <p:spPr bwMode="auto">
            <a:xfrm flipH="1">
              <a:off x="1672574" y="3052158"/>
              <a:ext cx="1051018" cy="1058385"/>
            </a:xfrm>
            <a:custGeom>
              <a:avLst/>
              <a:gdLst>
                <a:gd name="T0" fmla="*/ 66 w 141"/>
                <a:gd name="T1" fmla="*/ 135 h 142"/>
                <a:gd name="T2" fmla="*/ 54 w 141"/>
                <a:gd name="T3" fmla="*/ 140 h 142"/>
                <a:gd name="T4" fmla="*/ 49 w 141"/>
                <a:gd name="T5" fmla="*/ 132 h 142"/>
                <a:gd name="T6" fmla="*/ 42 w 141"/>
                <a:gd name="T7" fmla="*/ 129 h 142"/>
                <a:gd name="T8" fmla="*/ 29 w 141"/>
                <a:gd name="T9" fmla="*/ 128 h 142"/>
                <a:gd name="T10" fmla="*/ 28 w 141"/>
                <a:gd name="T11" fmla="*/ 119 h 142"/>
                <a:gd name="T12" fmla="*/ 22 w 141"/>
                <a:gd name="T13" fmla="*/ 114 h 142"/>
                <a:gd name="T14" fmla="*/ 10 w 141"/>
                <a:gd name="T15" fmla="*/ 108 h 142"/>
                <a:gd name="T16" fmla="*/ 12 w 141"/>
                <a:gd name="T17" fmla="*/ 99 h 142"/>
                <a:gd name="T18" fmla="*/ 10 w 141"/>
                <a:gd name="T19" fmla="*/ 92 h 142"/>
                <a:gd name="T20" fmla="*/ 1 w 141"/>
                <a:gd name="T21" fmla="*/ 82 h 142"/>
                <a:gd name="T22" fmla="*/ 6 w 141"/>
                <a:gd name="T23" fmla="*/ 75 h 142"/>
                <a:gd name="T24" fmla="*/ 6 w 141"/>
                <a:gd name="T25" fmla="*/ 67 h 142"/>
                <a:gd name="T26" fmla="*/ 1 w 141"/>
                <a:gd name="T27" fmla="*/ 60 h 142"/>
                <a:gd name="T28" fmla="*/ 10 w 141"/>
                <a:gd name="T29" fmla="*/ 50 h 142"/>
                <a:gd name="T30" fmla="*/ 12 w 141"/>
                <a:gd name="T31" fmla="*/ 43 h 142"/>
                <a:gd name="T32" fmla="*/ 10 w 141"/>
                <a:gd name="T33" fmla="*/ 34 h 142"/>
                <a:gd name="T34" fmla="*/ 22 w 141"/>
                <a:gd name="T35" fmla="*/ 29 h 142"/>
                <a:gd name="T36" fmla="*/ 28 w 141"/>
                <a:gd name="T37" fmla="*/ 23 h 142"/>
                <a:gd name="T38" fmla="*/ 29 w 141"/>
                <a:gd name="T39" fmla="*/ 14 h 142"/>
                <a:gd name="T40" fmla="*/ 42 w 141"/>
                <a:gd name="T41" fmla="*/ 13 h 142"/>
                <a:gd name="T42" fmla="*/ 49 w 141"/>
                <a:gd name="T43" fmla="*/ 10 h 142"/>
                <a:gd name="T44" fmla="*/ 54 w 141"/>
                <a:gd name="T45" fmla="*/ 2 h 142"/>
                <a:gd name="T46" fmla="*/ 66 w 141"/>
                <a:gd name="T47" fmla="*/ 7 h 142"/>
                <a:gd name="T48" fmla="*/ 73 w 141"/>
                <a:gd name="T49" fmla="*/ 0 h 142"/>
                <a:gd name="T50" fmla="*/ 79 w 141"/>
                <a:gd name="T51" fmla="*/ 7 h 142"/>
                <a:gd name="T52" fmla="*/ 87 w 141"/>
                <a:gd name="T53" fmla="*/ 9 h 142"/>
                <a:gd name="T54" fmla="*/ 100 w 141"/>
                <a:gd name="T55" fmla="*/ 7 h 142"/>
                <a:gd name="T56" fmla="*/ 103 w 141"/>
                <a:gd name="T57" fmla="*/ 16 h 142"/>
                <a:gd name="T58" fmla="*/ 109 w 141"/>
                <a:gd name="T59" fmla="*/ 20 h 142"/>
                <a:gd name="T60" fmla="*/ 122 w 141"/>
                <a:gd name="T61" fmla="*/ 23 h 142"/>
                <a:gd name="T62" fmla="*/ 122 w 141"/>
                <a:gd name="T63" fmla="*/ 32 h 142"/>
                <a:gd name="T64" fmla="*/ 126 w 141"/>
                <a:gd name="T65" fmla="*/ 39 h 142"/>
                <a:gd name="T66" fmla="*/ 137 w 141"/>
                <a:gd name="T67" fmla="*/ 47 h 142"/>
                <a:gd name="T68" fmla="*/ 133 w 141"/>
                <a:gd name="T69" fmla="*/ 55 h 142"/>
                <a:gd name="T70" fmla="*/ 134 w 141"/>
                <a:gd name="T71" fmla="*/ 62 h 142"/>
                <a:gd name="T72" fmla="*/ 141 w 141"/>
                <a:gd name="T73" fmla="*/ 71 h 142"/>
                <a:gd name="T74" fmla="*/ 134 w 141"/>
                <a:gd name="T75" fmla="*/ 80 h 142"/>
                <a:gd name="T76" fmla="*/ 133 w 141"/>
                <a:gd name="T77" fmla="*/ 87 h 142"/>
                <a:gd name="T78" fmla="*/ 137 w 141"/>
                <a:gd name="T79" fmla="*/ 95 h 142"/>
                <a:gd name="T80" fmla="*/ 126 w 141"/>
                <a:gd name="T81" fmla="*/ 103 h 142"/>
                <a:gd name="T82" fmla="*/ 122 w 141"/>
                <a:gd name="T83" fmla="*/ 110 h 142"/>
                <a:gd name="T84" fmla="*/ 122 w 141"/>
                <a:gd name="T85" fmla="*/ 119 h 142"/>
                <a:gd name="T86" fmla="*/ 109 w 141"/>
                <a:gd name="T87" fmla="*/ 122 h 142"/>
                <a:gd name="T88" fmla="*/ 103 w 141"/>
                <a:gd name="T89" fmla="*/ 126 h 142"/>
                <a:gd name="T90" fmla="*/ 100 w 141"/>
                <a:gd name="T91" fmla="*/ 135 h 142"/>
                <a:gd name="T92" fmla="*/ 87 w 141"/>
                <a:gd name="T93" fmla="*/ 133 h 142"/>
                <a:gd name="T94" fmla="*/ 79 w 141"/>
                <a:gd name="T95" fmla="*/ 135 h 142"/>
                <a:gd name="T96" fmla="*/ 73 w 141"/>
                <a:gd name="T9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1" h="142">
                  <a:moveTo>
                    <a:pt x="70" y="142"/>
                  </a:moveTo>
                  <a:cubicBezTo>
                    <a:pt x="69" y="142"/>
                    <a:pt x="68" y="142"/>
                    <a:pt x="67" y="142"/>
                  </a:cubicBezTo>
                  <a:cubicBezTo>
                    <a:pt x="67" y="135"/>
                    <a:pt x="67" y="135"/>
                    <a:pt x="67" y="135"/>
                  </a:cubicBezTo>
                  <a:cubicBezTo>
                    <a:pt x="66" y="135"/>
                    <a:pt x="66" y="135"/>
                    <a:pt x="66" y="135"/>
                  </a:cubicBezTo>
                  <a:cubicBezTo>
                    <a:pt x="65" y="135"/>
                    <a:pt x="63" y="135"/>
                    <a:pt x="62" y="135"/>
                  </a:cubicBezTo>
                  <a:cubicBezTo>
                    <a:pt x="61" y="135"/>
                    <a:pt x="61" y="135"/>
                    <a:pt x="61" y="135"/>
                  </a:cubicBezTo>
                  <a:cubicBezTo>
                    <a:pt x="60" y="141"/>
                    <a:pt x="60" y="141"/>
                    <a:pt x="60" y="141"/>
                  </a:cubicBezTo>
                  <a:cubicBezTo>
                    <a:pt x="58" y="141"/>
                    <a:pt x="56" y="140"/>
                    <a:pt x="54" y="140"/>
                  </a:cubicBezTo>
                  <a:cubicBezTo>
                    <a:pt x="54" y="133"/>
                    <a:pt x="54" y="133"/>
                    <a:pt x="54" y="133"/>
                  </a:cubicBezTo>
                  <a:cubicBezTo>
                    <a:pt x="54" y="133"/>
                    <a:pt x="54" y="133"/>
                    <a:pt x="54" y="133"/>
                  </a:cubicBezTo>
                  <a:cubicBezTo>
                    <a:pt x="52" y="133"/>
                    <a:pt x="51" y="132"/>
                    <a:pt x="50" y="132"/>
                  </a:cubicBezTo>
                  <a:cubicBezTo>
                    <a:pt x="49" y="132"/>
                    <a:pt x="49" y="132"/>
                    <a:pt x="49" y="132"/>
                  </a:cubicBezTo>
                  <a:cubicBezTo>
                    <a:pt x="46" y="137"/>
                    <a:pt x="46" y="137"/>
                    <a:pt x="46" y="137"/>
                  </a:cubicBezTo>
                  <a:cubicBezTo>
                    <a:pt x="44" y="137"/>
                    <a:pt x="42" y="136"/>
                    <a:pt x="41" y="135"/>
                  </a:cubicBezTo>
                  <a:cubicBezTo>
                    <a:pt x="42" y="129"/>
                    <a:pt x="42" y="129"/>
                    <a:pt x="42" y="129"/>
                  </a:cubicBezTo>
                  <a:cubicBezTo>
                    <a:pt x="42" y="129"/>
                    <a:pt x="42" y="129"/>
                    <a:pt x="42" y="129"/>
                  </a:cubicBezTo>
                  <a:cubicBezTo>
                    <a:pt x="41" y="128"/>
                    <a:pt x="39" y="127"/>
                    <a:pt x="38" y="127"/>
                  </a:cubicBezTo>
                  <a:cubicBezTo>
                    <a:pt x="38" y="126"/>
                    <a:pt x="38" y="126"/>
                    <a:pt x="38" y="126"/>
                  </a:cubicBezTo>
                  <a:cubicBezTo>
                    <a:pt x="34" y="131"/>
                    <a:pt x="34" y="131"/>
                    <a:pt x="34" y="131"/>
                  </a:cubicBezTo>
                  <a:cubicBezTo>
                    <a:pt x="32" y="130"/>
                    <a:pt x="30" y="129"/>
                    <a:pt x="29" y="128"/>
                  </a:cubicBezTo>
                  <a:cubicBezTo>
                    <a:pt x="32" y="122"/>
                    <a:pt x="32" y="122"/>
                    <a:pt x="32" y="122"/>
                  </a:cubicBezTo>
                  <a:cubicBezTo>
                    <a:pt x="31" y="122"/>
                    <a:pt x="31" y="122"/>
                    <a:pt x="31" y="122"/>
                  </a:cubicBezTo>
                  <a:cubicBezTo>
                    <a:pt x="30" y="121"/>
                    <a:pt x="29" y="120"/>
                    <a:pt x="28" y="119"/>
                  </a:cubicBezTo>
                  <a:cubicBezTo>
                    <a:pt x="28" y="119"/>
                    <a:pt x="28" y="119"/>
                    <a:pt x="28" y="119"/>
                  </a:cubicBezTo>
                  <a:cubicBezTo>
                    <a:pt x="23" y="123"/>
                    <a:pt x="23" y="123"/>
                    <a:pt x="23" y="123"/>
                  </a:cubicBezTo>
                  <a:cubicBezTo>
                    <a:pt x="21" y="122"/>
                    <a:pt x="20" y="120"/>
                    <a:pt x="18" y="119"/>
                  </a:cubicBezTo>
                  <a:cubicBezTo>
                    <a:pt x="22" y="114"/>
                    <a:pt x="22" y="114"/>
                    <a:pt x="22" y="114"/>
                  </a:cubicBezTo>
                  <a:cubicBezTo>
                    <a:pt x="22" y="114"/>
                    <a:pt x="22" y="114"/>
                    <a:pt x="22" y="114"/>
                  </a:cubicBezTo>
                  <a:cubicBezTo>
                    <a:pt x="21" y="112"/>
                    <a:pt x="20" y="111"/>
                    <a:pt x="19" y="110"/>
                  </a:cubicBezTo>
                  <a:cubicBezTo>
                    <a:pt x="19" y="110"/>
                    <a:pt x="19" y="110"/>
                    <a:pt x="19" y="110"/>
                  </a:cubicBezTo>
                  <a:cubicBezTo>
                    <a:pt x="13" y="113"/>
                    <a:pt x="13" y="113"/>
                    <a:pt x="13" y="113"/>
                  </a:cubicBezTo>
                  <a:cubicBezTo>
                    <a:pt x="12" y="111"/>
                    <a:pt x="11" y="109"/>
                    <a:pt x="10" y="108"/>
                  </a:cubicBezTo>
                  <a:cubicBezTo>
                    <a:pt x="15" y="104"/>
                    <a:pt x="15" y="104"/>
                    <a:pt x="15" y="104"/>
                  </a:cubicBezTo>
                  <a:cubicBezTo>
                    <a:pt x="15" y="103"/>
                    <a:pt x="15" y="103"/>
                    <a:pt x="15" y="103"/>
                  </a:cubicBezTo>
                  <a:cubicBezTo>
                    <a:pt x="14" y="102"/>
                    <a:pt x="13" y="101"/>
                    <a:pt x="13" y="99"/>
                  </a:cubicBezTo>
                  <a:cubicBezTo>
                    <a:pt x="12" y="99"/>
                    <a:pt x="12" y="99"/>
                    <a:pt x="12" y="99"/>
                  </a:cubicBezTo>
                  <a:cubicBezTo>
                    <a:pt x="6" y="101"/>
                    <a:pt x="6" y="101"/>
                    <a:pt x="6" y="101"/>
                  </a:cubicBezTo>
                  <a:cubicBezTo>
                    <a:pt x="5" y="99"/>
                    <a:pt x="5" y="97"/>
                    <a:pt x="4" y="95"/>
                  </a:cubicBezTo>
                  <a:cubicBezTo>
                    <a:pt x="10" y="92"/>
                    <a:pt x="10" y="92"/>
                    <a:pt x="10" y="92"/>
                  </a:cubicBezTo>
                  <a:cubicBezTo>
                    <a:pt x="10" y="92"/>
                    <a:pt x="10" y="92"/>
                    <a:pt x="10" y="92"/>
                  </a:cubicBezTo>
                  <a:cubicBezTo>
                    <a:pt x="9" y="90"/>
                    <a:pt x="9" y="89"/>
                    <a:pt x="8" y="88"/>
                  </a:cubicBezTo>
                  <a:cubicBezTo>
                    <a:pt x="8" y="87"/>
                    <a:pt x="8" y="87"/>
                    <a:pt x="8" y="87"/>
                  </a:cubicBezTo>
                  <a:cubicBezTo>
                    <a:pt x="2" y="88"/>
                    <a:pt x="2" y="88"/>
                    <a:pt x="2" y="88"/>
                  </a:cubicBezTo>
                  <a:cubicBezTo>
                    <a:pt x="1" y="86"/>
                    <a:pt x="1" y="84"/>
                    <a:pt x="1" y="82"/>
                  </a:cubicBezTo>
                  <a:cubicBezTo>
                    <a:pt x="7" y="80"/>
                    <a:pt x="7" y="80"/>
                    <a:pt x="7" y="80"/>
                  </a:cubicBezTo>
                  <a:cubicBezTo>
                    <a:pt x="7" y="80"/>
                    <a:pt x="7" y="80"/>
                    <a:pt x="7" y="80"/>
                  </a:cubicBezTo>
                  <a:cubicBezTo>
                    <a:pt x="6" y="78"/>
                    <a:pt x="6" y="77"/>
                    <a:pt x="6" y="75"/>
                  </a:cubicBezTo>
                  <a:cubicBezTo>
                    <a:pt x="6" y="75"/>
                    <a:pt x="6" y="75"/>
                    <a:pt x="6" y="75"/>
                  </a:cubicBezTo>
                  <a:cubicBezTo>
                    <a:pt x="0" y="74"/>
                    <a:pt x="0" y="74"/>
                    <a:pt x="0" y="74"/>
                  </a:cubicBezTo>
                  <a:cubicBezTo>
                    <a:pt x="0" y="73"/>
                    <a:pt x="0" y="72"/>
                    <a:pt x="0" y="71"/>
                  </a:cubicBezTo>
                  <a:cubicBezTo>
                    <a:pt x="0" y="70"/>
                    <a:pt x="0" y="69"/>
                    <a:pt x="0" y="68"/>
                  </a:cubicBezTo>
                  <a:cubicBezTo>
                    <a:pt x="6" y="67"/>
                    <a:pt x="6" y="67"/>
                    <a:pt x="6" y="67"/>
                  </a:cubicBezTo>
                  <a:cubicBezTo>
                    <a:pt x="6" y="67"/>
                    <a:pt x="6" y="67"/>
                    <a:pt x="6" y="67"/>
                  </a:cubicBezTo>
                  <a:cubicBezTo>
                    <a:pt x="6" y="65"/>
                    <a:pt x="6" y="64"/>
                    <a:pt x="7" y="62"/>
                  </a:cubicBezTo>
                  <a:cubicBezTo>
                    <a:pt x="7" y="62"/>
                    <a:pt x="7" y="62"/>
                    <a:pt x="7" y="62"/>
                  </a:cubicBezTo>
                  <a:cubicBezTo>
                    <a:pt x="1" y="60"/>
                    <a:pt x="1" y="60"/>
                    <a:pt x="1" y="60"/>
                  </a:cubicBezTo>
                  <a:cubicBezTo>
                    <a:pt x="1" y="58"/>
                    <a:pt x="1" y="56"/>
                    <a:pt x="2" y="54"/>
                  </a:cubicBezTo>
                  <a:cubicBezTo>
                    <a:pt x="8" y="55"/>
                    <a:pt x="8" y="55"/>
                    <a:pt x="8" y="55"/>
                  </a:cubicBezTo>
                  <a:cubicBezTo>
                    <a:pt x="8" y="54"/>
                    <a:pt x="8" y="54"/>
                    <a:pt x="8" y="54"/>
                  </a:cubicBezTo>
                  <a:cubicBezTo>
                    <a:pt x="9" y="53"/>
                    <a:pt x="9" y="52"/>
                    <a:pt x="10" y="50"/>
                  </a:cubicBezTo>
                  <a:cubicBezTo>
                    <a:pt x="10" y="50"/>
                    <a:pt x="10" y="50"/>
                    <a:pt x="10" y="50"/>
                  </a:cubicBezTo>
                  <a:cubicBezTo>
                    <a:pt x="4" y="47"/>
                    <a:pt x="4" y="47"/>
                    <a:pt x="4" y="47"/>
                  </a:cubicBezTo>
                  <a:cubicBezTo>
                    <a:pt x="5" y="45"/>
                    <a:pt x="5" y="43"/>
                    <a:pt x="6" y="41"/>
                  </a:cubicBezTo>
                  <a:cubicBezTo>
                    <a:pt x="12" y="43"/>
                    <a:pt x="12" y="43"/>
                    <a:pt x="12" y="43"/>
                  </a:cubicBezTo>
                  <a:cubicBezTo>
                    <a:pt x="13" y="43"/>
                    <a:pt x="13" y="43"/>
                    <a:pt x="13" y="43"/>
                  </a:cubicBezTo>
                  <a:cubicBezTo>
                    <a:pt x="13" y="41"/>
                    <a:pt x="14" y="40"/>
                    <a:pt x="15" y="39"/>
                  </a:cubicBezTo>
                  <a:cubicBezTo>
                    <a:pt x="15" y="38"/>
                    <a:pt x="15" y="38"/>
                    <a:pt x="15" y="38"/>
                  </a:cubicBezTo>
                  <a:cubicBezTo>
                    <a:pt x="10" y="34"/>
                    <a:pt x="10" y="34"/>
                    <a:pt x="10" y="34"/>
                  </a:cubicBezTo>
                  <a:cubicBezTo>
                    <a:pt x="11" y="33"/>
                    <a:pt x="12" y="31"/>
                    <a:pt x="13" y="29"/>
                  </a:cubicBezTo>
                  <a:cubicBezTo>
                    <a:pt x="19" y="32"/>
                    <a:pt x="19" y="32"/>
                    <a:pt x="19" y="32"/>
                  </a:cubicBezTo>
                  <a:cubicBezTo>
                    <a:pt x="19" y="32"/>
                    <a:pt x="19" y="32"/>
                    <a:pt x="19" y="32"/>
                  </a:cubicBezTo>
                  <a:cubicBezTo>
                    <a:pt x="20" y="31"/>
                    <a:pt x="21" y="30"/>
                    <a:pt x="22" y="29"/>
                  </a:cubicBezTo>
                  <a:cubicBezTo>
                    <a:pt x="22" y="28"/>
                    <a:pt x="22" y="28"/>
                    <a:pt x="22" y="28"/>
                  </a:cubicBezTo>
                  <a:cubicBezTo>
                    <a:pt x="18" y="23"/>
                    <a:pt x="18" y="23"/>
                    <a:pt x="18" y="23"/>
                  </a:cubicBezTo>
                  <a:cubicBezTo>
                    <a:pt x="20" y="22"/>
                    <a:pt x="21" y="20"/>
                    <a:pt x="23" y="19"/>
                  </a:cubicBezTo>
                  <a:cubicBezTo>
                    <a:pt x="28" y="23"/>
                    <a:pt x="28" y="23"/>
                    <a:pt x="28" y="23"/>
                  </a:cubicBezTo>
                  <a:cubicBezTo>
                    <a:pt x="28" y="23"/>
                    <a:pt x="28" y="23"/>
                    <a:pt x="28" y="23"/>
                  </a:cubicBezTo>
                  <a:cubicBezTo>
                    <a:pt x="29" y="22"/>
                    <a:pt x="30" y="21"/>
                    <a:pt x="31" y="20"/>
                  </a:cubicBezTo>
                  <a:cubicBezTo>
                    <a:pt x="32" y="20"/>
                    <a:pt x="32" y="20"/>
                    <a:pt x="32" y="20"/>
                  </a:cubicBezTo>
                  <a:cubicBezTo>
                    <a:pt x="29" y="14"/>
                    <a:pt x="29" y="14"/>
                    <a:pt x="29" y="14"/>
                  </a:cubicBezTo>
                  <a:cubicBezTo>
                    <a:pt x="30" y="13"/>
                    <a:pt x="32" y="12"/>
                    <a:pt x="34" y="11"/>
                  </a:cubicBezTo>
                  <a:cubicBezTo>
                    <a:pt x="38" y="16"/>
                    <a:pt x="38" y="16"/>
                    <a:pt x="38" y="16"/>
                  </a:cubicBezTo>
                  <a:cubicBezTo>
                    <a:pt x="38" y="15"/>
                    <a:pt x="38" y="15"/>
                    <a:pt x="38" y="15"/>
                  </a:cubicBezTo>
                  <a:cubicBezTo>
                    <a:pt x="39" y="15"/>
                    <a:pt x="41" y="14"/>
                    <a:pt x="42" y="13"/>
                  </a:cubicBezTo>
                  <a:cubicBezTo>
                    <a:pt x="42" y="13"/>
                    <a:pt x="42" y="13"/>
                    <a:pt x="42" y="13"/>
                  </a:cubicBezTo>
                  <a:cubicBezTo>
                    <a:pt x="41" y="7"/>
                    <a:pt x="41" y="7"/>
                    <a:pt x="41" y="7"/>
                  </a:cubicBezTo>
                  <a:cubicBezTo>
                    <a:pt x="42" y="6"/>
                    <a:pt x="44" y="5"/>
                    <a:pt x="46" y="5"/>
                  </a:cubicBezTo>
                  <a:cubicBezTo>
                    <a:pt x="49" y="10"/>
                    <a:pt x="49" y="10"/>
                    <a:pt x="49" y="10"/>
                  </a:cubicBezTo>
                  <a:cubicBezTo>
                    <a:pt x="50" y="10"/>
                    <a:pt x="50" y="10"/>
                    <a:pt x="50" y="10"/>
                  </a:cubicBezTo>
                  <a:cubicBezTo>
                    <a:pt x="51" y="10"/>
                    <a:pt x="52" y="9"/>
                    <a:pt x="54" y="9"/>
                  </a:cubicBezTo>
                  <a:cubicBezTo>
                    <a:pt x="54" y="9"/>
                    <a:pt x="54" y="9"/>
                    <a:pt x="54" y="9"/>
                  </a:cubicBezTo>
                  <a:cubicBezTo>
                    <a:pt x="54" y="2"/>
                    <a:pt x="54" y="2"/>
                    <a:pt x="54" y="2"/>
                  </a:cubicBezTo>
                  <a:cubicBezTo>
                    <a:pt x="56" y="2"/>
                    <a:pt x="58" y="1"/>
                    <a:pt x="60" y="1"/>
                  </a:cubicBezTo>
                  <a:cubicBezTo>
                    <a:pt x="61" y="7"/>
                    <a:pt x="61" y="7"/>
                    <a:pt x="61" y="7"/>
                  </a:cubicBezTo>
                  <a:cubicBezTo>
                    <a:pt x="62" y="7"/>
                    <a:pt x="62" y="7"/>
                    <a:pt x="62" y="7"/>
                  </a:cubicBezTo>
                  <a:cubicBezTo>
                    <a:pt x="63" y="7"/>
                    <a:pt x="65" y="7"/>
                    <a:pt x="66" y="7"/>
                  </a:cubicBezTo>
                  <a:cubicBezTo>
                    <a:pt x="67" y="7"/>
                    <a:pt x="67" y="7"/>
                    <a:pt x="67" y="7"/>
                  </a:cubicBezTo>
                  <a:cubicBezTo>
                    <a:pt x="67" y="0"/>
                    <a:pt x="67" y="0"/>
                    <a:pt x="67" y="0"/>
                  </a:cubicBezTo>
                  <a:cubicBezTo>
                    <a:pt x="68" y="0"/>
                    <a:pt x="69" y="0"/>
                    <a:pt x="70" y="0"/>
                  </a:cubicBezTo>
                  <a:cubicBezTo>
                    <a:pt x="71" y="0"/>
                    <a:pt x="72" y="0"/>
                    <a:pt x="73" y="0"/>
                  </a:cubicBezTo>
                  <a:cubicBezTo>
                    <a:pt x="74" y="7"/>
                    <a:pt x="74" y="7"/>
                    <a:pt x="74" y="7"/>
                  </a:cubicBezTo>
                  <a:cubicBezTo>
                    <a:pt x="74" y="7"/>
                    <a:pt x="74" y="7"/>
                    <a:pt x="74" y="7"/>
                  </a:cubicBezTo>
                  <a:cubicBezTo>
                    <a:pt x="76" y="7"/>
                    <a:pt x="77" y="7"/>
                    <a:pt x="79" y="7"/>
                  </a:cubicBezTo>
                  <a:cubicBezTo>
                    <a:pt x="79" y="7"/>
                    <a:pt x="79" y="7"/>
                    <a:pt x="79" y="7"/>
                  </a:cubicBezTo>
                  <a:cubicBezTo>
                    <a:pt x="81" y="1"/>
                    <a:pt x="81" y="1"/>
                    <a:pt x="81" y="1"/>
                  </a:cubicBezTo>
                  <a:cubicBezTo>
                    <a:pt x="83" y="1"/>
                    <a:pt x="85" y="2"/>
                    <a:pt x="87" y="2"/>
                  </a:cubicBezTo>
                  <a:cubicBezTo>
                    <a:pt x="87" y="9"/>
                    <a:pt x="87" y="9"/>
                    <a:pt x="87" y="9"/>
                  </a:cubicBezTo>
                  <a:cubicBezTo>
                    <a:pt x="87" y="9"/>
                    <a:pt x="87" y="9"/>
                    <a:pt x="87" y="9"/>
                  </a:cubicBezTo>
                  <a:cubicBezTo>
                    <a:pt x="88" y="9"/>
                    <a:pt x="90" y="10"/>
                    <a:pt x="91" y="10"/>
                  </a:cubicBezTo>
                  <a:cubicBezTo>
                    <a:pt x="92" y="10"/>
                    <a:pt x="92" y="10"/>
                    <a:pt x="92" y="10"/>
                  </a:cubicBezTo>
                  <a:cubicBezTo>
                    <a:pt x="95" y="5"/>
                    <a:pt x="95" y="5"/>
                    <a:pt x="95" y="5"/>
                  </a:cubicBezTo>
                  <a:cubicBezTo>
                    <a:pt x="96" y="5"/>
                    <a:pt x="98" y="6"/>
                    <a:pt x="100" y="7"/>
                  </a:cubicBezTo>
                  <a:cubicBezTo>
                    <a:pt x="98" y="13"/>
                    <a:pt x="98" y="13"/>
                    <a:pt x="98" y="13"/>
                  </a:cubicBezTo>
                  <a:cubicBezTo>
                    <a:pt x="99" y="13"/>
                    <a:pt x="99" y="13"/>
                    <a:pt x="99" y="13"/>
                  </a:cubicBezTo>
                  <a:cubicBezTo>
                    <a:pt x="100" y="14"/>
                    <a:pt x="101" y="15"/>
                    <a:pt x="103" y="15"/>
                  </a:cubicBezTo>
                  <a:cubicBezTo>
                    <a:pt x="103" y="16"/>
                    <a:pt x="103" y="16"/>
                    <a:pt x="103" y="16"/>
                  </a:cubicBezTo>
                  <a:cubicBezTo>
                    <a:pt x="107" y="11"/>
                    <a:pt x="107" y="11"/>
                    <a:pt x="107" y="11"/>
                  </a:cubicBezTo>
                  <a:cubicBezTo>
                    <a:pt x="109" y="12"/>
                    <a:pt x="111" y="13"/>
                    <a:pt x="112" y="14"/>
                  </a:cubicBezTo>
                  <a:cubicBezTo>
                    <a:pt x="109" y="20"/>
                    <a:pt x="109" y="20"/>
                    <a:pt x="109" y="20"/>
                  </a:cubicBezTo>
                  <a:cubicBezTo>
                    <a:pt x="109" y="20"/>
                    <a:pt x="109" y="20"/>
                    <a:pt x="109" y="20"/>
                  </a:cubicBezTo>
                  <a:cubicBezTo>
                    <a:pt x="111" y="21"/>
                    <a:pt x="112" y="22"/>
                    <a:pt x="113" y="23"/>
                  </a:cubicBezTo>
                  <a:cubicBezTo>
                    <a:pt x="113" y="23"/>
                    <a:pt x="113" y="23"/>
                    <a:pt x="113" y="23"/>
                  </a:cubicBezTo>
                  <a:cubicBezTo>
                    <a:pt x="118" y="19"/>
                    <a:pt x="118" y="19"/>
                    <a:pt x="118" y="19"/>
                  </a:cubicBezTo>
                  <a:cubicBezTo>
                    <a:pt x="120" y="20"/>
                    <a:pt x="121" y="22"/>
                    <a:pt x="122" y="23"/>
                  </a:cubicBezTo>
                  <a:cubicBezTo>
                    <a:pt x="118" y="28"/>
                    <a:pt x="118" y="28"/>
                    <a:pt x="118" y="28"/>
                  </a:cubicBezTo>
                  <a:cubicBezTo>
                    <a:pt x="119" y="29"/>
                    <a:pt x="119" y="29"/>
                    <a:pt x="119" y="29"/>
                  </a:cubicBezTo>
                  <a:cubicBezTo>
                    <a:pt x="120" y="30"/>
                    <a:pt x="121" y="31"/>
                    <a:pt x="121" y="32"/>
                  </a:cubicBezTo>
                  <a:cubicBezTo>
                    <a:pt x="122" y="32"/>
                    <a:pt x="122" y="32"/>
                    <a:pt x="122" y="32"/>
                  </a:cubicBezTo>
                  <a:cubicBezTo>
                    <a:pt x="127" y="29"/>
                    <a:pt x="127" y="29"/>
                    <a:pt x="127" y="29"/>
                  </a:cubicBezTo>
                  <a:cubicBezTo>
                    <a:pt x="129" y="31"/>
                    <a:pt x="130" y="33"/>
                    <a:pt x="131" y="34"/>
                  </a:cubicBezTo>
                  <a:cubicBezTo>
                    <a:pt x="126" y="38"/>
                    <a:pt x="126" y="38"/>
                    <a:pt x="126" y="38"/>
                  </a:cubicBezTo>
                  <a:cubicBezTo>
                    <a:pt x="126" y="39"/>
                    <a:pt x="126" y="39"/>
                    <a:pt x="126" y="39"/>
                  </a:cubicBezTo>
                  <a:cubicBezTo>
                    <a:pt x="127" y="40"/>
                    <a:pt x="128" y="41"/>
                    <a:pt x="128" y="43"/>
                  </a:cubicBezTo>
                  <a:cubicBezTo>
                    <a:pt x="128" y="43"/>
                    <a:pt x="128" y="43"/>
                    <a:pt x="128" y="43"/>
                  </a:cubicBezTo>
                  <a:cubicBezTo>
                    <a:pt x="134" y="41"/>
                    <a:pt x="134" y="41"/>
                    <a:pt x="134" y="41"/>
                  </a:cubicBezTo>
                  <a:cubicBezTo>
                    <a:pt x="135" y="43"/>
                    <a:pt x="136" y="45"/>
                    <a:pt x="137" y="47"/>
                  </a:cubicBezTo>
                  <a:cubicBezTo>
                    <a:pt x="131" y="50"/>
                    <a:pt x="131" y="50"/>
                    <a:pt x="131" y="50"/>
                  </a:cubicBezTo>
                  <a:cubicBezTo>
                    <a:pt x="131" y="50"/>
                    <a:pt x="131" y="50"/>
                    <a:pt x="131" y="50"/>
                  </a:cubicBezTo>
                  <a:cubicBezTo>
                    <a:pt x="132" y="52"/>
                    <a:pt x="132" y="53"/>
                    <a:pt x="133" y="54"/>
                  </a:cubicBezTo>
                  <a:cubicBezTo>
                    <a:pt x="133" y="55"/>
                    <a:pt x="133" y="55"/>
                    <a:pt x="133" y="55"/>
                  </a:cubicBezTo>
                  <a:cubicBezTo>
                    <a:pt x="139" y="54"/>
                    <a:pt x="139" y="54"/>
                    <a:pt x="139" y="54"/>
                  </a:cubicBezTo>
                  <a:cubicBezTo>
                    <a:pt x="140" y="56"/>
                    <a:pt x="140" y="58"/>
                    <a:pt x="140" y="60"/>
                  </a:cubicBezTo>
                  <a:cubicBezTo>
                    <a:pt x="134" y="62"/>
                    <a:pt x="134" y="62"/>
                    <a:pt x="134" y="62"/>
                  </a:cubicBezTo>
                  <a:cubicBezTo>
                    <a:pt x="134" y="62"/>
                    <a:pt x="134" y="62"/>
                    <a:pt x="134" y="62"/>
                  </a:cubicBezTo>
                  <a:cubicBezTo>
                    <a:pt x="134" y="64"/>
                    <a:pt x="134" y="65"/>
                    <a:pt x="135" y="67"/>
                  </a:cubicBezTo>
                  <a:cubicBezTo>
                    <a:pt x="135" y="67"/>
                    <a:pt x="135" y="67"/>
                    <a:pt x="135" y="67"/>
                  </a:cubicBezTo>
                  <a:cubicBezTo>
                    <a:pt x="141" y="68"/>
                    <a:pt x="141" y="68"/>
                    <a:pt x="141" y="68"/>
                  </a:cubicBezTo>
                  <a:cubicBezTo>
                    <a:pt x="141" y="69"/>
                    <a:pt x="141" y="70"/>
                    <a:pt x="141" y="71"/>
                  </a:cubicBezTo>
                  <a:cubicBezTo>
                    <a:pt x="141" y="72"/>
                    <a:pt x="141" y="73"/>
                    <a:pt x="141" y="74"/>
                  </a:cubicBezTo>
                  <a:cubicBezTo>
                    <a:pt x="135" y="75"/>
                    <a:pt x="135" y="75"/>
                    <a:pt x="135" y="75"/>
                  </a:cubicBezTo>
                  <a:cubicBezTo>
                    <a:pt x="135" y="75"/>
                    <a:pt x="135" y="75"/>
                    <a:pt x="135" y="75"/>
                  </a:cubicBezTo>
                  <a:cubicBezTo>
                    <a:pt x="134" y="77"/>
                    <a:pt x="134" y="78"/>
                    <a:pt x="134" y="80"/>
                  </a:cubicBezTo>
                  <a:cubicBezTo>
                    <a:pt x="134" y="80"/>
                    <a:pt x="134" y="80"/>
                    <a:pt x="134" y="80"/>
                  </a:cubicBezTo>
                  <a:cubicBezTo>
                    <a:pt x="140" y="82"/>
                    <a:pt x="140" y="82"/>
                    <a:pt x="140" y="82"/>
                  </a:cubicBezTo>
                  <a:cubicBezTo>
                    <a:pt x="140" y="84"/>
                    <a:pt x="140" y="86"/>
                    <a:pt x="139" y="88"/>
                  </a:cubicBezTo>
                  <a:cubicBezTo>
                    <a:pt x="133" y="87"/>
                    <a:pt x="133" y="87"/>
                    <a:pt x="133" y="87"/>
                  </a:cubicBezTo>
                  <a:cubicBezTo>
                    <a:pt x="133" y="88"/>
                    <a:pt x="133" y="88"/>
                    <a:pt x="133" y="88"/>
                  </a:cubicBezTo>
                  <a:cubicBezTo>
                    <a:pt x="132" y="89"/>
                    <a:pt x="132" y="90"/>
                    <a:pt x="131" y="92"/>
                  </a:cubicBezTo>
                  <a:cubicBezTo>
                    <a:pt x="131" y="92"/>
                    <a:pt x="131" y="92"/>
                    <a:pt x="131" y="92"/>
                  </a:cubicBezTo>
                  <a:cubicBezTo>
                    <a:pt x="137" y="95"/>
                    <a:pt x="137" y="95"/>
                    <a:pt x="137" y="95"/>
                  </a:cubicBezTo>
                  <a:cubicBezTo>
                    <a:pt x="136" y="97"/>
                    <a:pt x="135" y="99"/>
                    <a:pt x="134" y="101"/>
                  </a:cubicBezTo>
                  <a:cubicBezTo>
                    <a:pt x="128" y="99"/>
                    <a:pt x="128" y="99"/>
                    <a:pt x="128" y="99"/>
                  </a:cubicBezTo>
                  <a:cubicBezTo>
                    <a:pt x="128" y="99"/>
                    <a:pt x="128" y="99"/>
                    <a:pt x="128" y="99"/>
                  </a:cubicBezTo>
                  <a:cubicBezTo>
                    <a:pt x="128" y="101"/>
                    <a:pt x="127" y="102"/>
                    <a:pt x="126" y="103"/>
                  </a:cubicBezTo>
                  <a:cubicBezTo>
                    <a:pt x="126" y="104"/>
                    <a:pt x="126" y="104"/>
                    <a:pt x="126" y="104"/>
                  </a:cubicBezTo>
                  <a:cubicBezTo>
                    <a:pt x="131" y="108"/>
                    <a:pt x="131" y="108"/>
                    <a:pt x="131" y="108"/>
                  </a:cubicBezTo>
                  <a:cubicBezTo>
                    <a:pt x="130" y="109"/>
                    <a:pt x="129" y="111"/>
                    <a:pt x="127" y="113"/>
                  </a:cubicBezTo>
                  <a:cubicBezTo>
                    <a:pt x="122" y="110"/>
                    <a:pt x="122" y="110"/>
                    <a:pt x="122" y="110"/>
                  </a:cubicBezTo>
                  <a:cubicBezTo>
                    <a:pt x="121" y="110"/>
                    <a:pt x="121" y="110"/>
                    <a:pt x="121" y="110"/>
                  </a:cubicBezTo>
                  <a:cubicBezTo>
                    <a:pt x="121" y="111"/>
                    <a:pt x="120" y="112"/>
                    <a:pt x="119" y="114"/>
                  </a:cubicBezTo>
                  <a:cubicBezTo>
                    <a:pt x="118" y="114"/>
                    <a:pt x="118" y="114"/>
                    <a:pt x="118" y="114"/>
                  </a:cubicBezTo>
                  <a:cubicBezTo>
                    <a:pt x="122" y="119"/>
                    <a:pt x="122" y="119"/>
                    <a:pt x="122" y="119"/>
                  </a:cubicBezTo>
                  <a:cubicBezTo>
                    <a:pt x="121" y="120"/>
                    <a:pt x="120" y="122"/>
                    <a:pt x="118" y="123"/>
                  </a:cubicBezTo>
                  <a:cubicBezTo>
                    <a:pt x="113" y="119"/>
                    <a:pt x="113" y="119"/>
                    <a:pt x="113" y="119"/>
                  </a:cubicBezTo>
                  <a:cubicBezTo>
                    <a:pt x="113" y="119"/>
                    <a:pt x="113" y="119"/>
                    <a:pt x="113" y="119"/>
                  </a:cubicBezTo>
                  <a:cubicBezTo>
                    <a:pt x="112" y="120"/>
                    <a:pt x="111" y="121"/>
                    <a:pt x="109" y="122"/>
                  </a:cubicBezTo>
                  <a:cubicBezTo>
                    <a:pt x="109" y="122"/>
                    <a:pt x="109" y="122"/>
                    <a:pt x="109" y="122"/>
                  </a:cubicBezTo>
                  <a:cubicBezTo>
                    <a:pt x="112" y="128"/>
                    <a:pt x="112" y="128"/>
                    <a:pt x="112" y="128"/>
                  </a:cubicBezTo>
                  <a:cubicBezTo>
                    <a:pt x="111" y="129"/>
                    <a:pt x="109" y="130"/>
                    <a:pt x="107" y="131"/>
                  </a:cubicBezTo>
                  <a:cubicBezTo>
                    <a:pt x="103" y="126"/>
                    <a:pt x="103" y="126"/>
                    <a:pt x="103" y="126"/>
                  </a:cubicBezTo>
                  <a:cubicBezTo>
                    <a:pt x="103" y="127"/>
                    <a:pt x="103" y="127"/>
                    <a:pt x="103" y="127"/>
                  </a:cubicBezTo>
                  <a:cubicBezTo>
                    <a:pt x="101" y="127"/>
                    <a:pt x="100" y="128"/>
                    <a:pt x="99" y="129"/>
                  </a:cubicBezTo>
                  <a:cubicBezTo>
                    <a:pt x="98" y="129"/>
                    <a:pt x="98" y="129"/>
                    <a:pt x="98" y="129"/>
                  </a:cubicBezTo>
                  <a:cubicBezTo>
                    <a:pt x="100" y="135"/>
                    <a:pt x="100" y="135"/>
                    <a:pt x="100" y="135"/>
                  </a:cubicBezTo>
                  <a:cubicBezTo>
                    <a:pt x="98" y="136"/>
                    <a:pt x="96" y="137"/>
                    <a:pt x="95" y="137"/>
                  </a:cubicBezTo>
                  <a:cubicBezTo>
                    <a:pt x="92" y="132"/>
                    <a:pt x="92" y="132"/>
                    <a:pt x="92" y="132"/>
                  </a:cubicBezTo>
                  <a:cubicBezTo>
                    <a:pt x="91" y="132"/>
                    <a:pt x="91" y="132"/>
                    <a:pt x="91" y="132"/>
                  </a:cubicBezTo>
                  <a:cubicBezTo>
                    <a:pt x="90" y="132"/>
                    <a:pt x="88" y="133"/>
                    <a:pt x="87" y="133"/>
                  </a:cubicBezTo>
                  <a:cubicBezTo>
                    <a:pt x="87" y="133"/>
                    <a:pt x="87" y="133"/>
                    <a:pt x="87" y="133"/>
                  </a:cubicBezTo>
                  <a:cubicBezTo>
                    <a:pt x="87" y="140"/>
                    <a:pt x="87" y="140"/>
                    <a:pt x="87" y="140"/>
                  </a:cubicBezTo>
                  <a:cubicBezTo>
                    <a:pt x="85" y="140"/>
                    <a:pt x="83" y="141"/>
                    <a:pt x="81" y="141"/>
                  </a:cubicBezTo>
                  <a:cubicBezTo>
                    <a:pt x="79" y="135"/>
                    <a:pt x="79" y="135"/>
                    <a:pt x="79" y="135"/>
                  </a:cubicBezTo>
                  <a:cubicBezTo>
                    <a:pt x="79" y="135"/>
                    <a:pt x="79" y="135"/>
                    <a:pt x="79" y="135"/>
                  </a:cubicBezTo>
                  <a:cubicBezTo>
                    <a:pt x="77" y="135"/>
                    <a:pt x="76" y="135"/>
                    <a:pt x="74" y="135"/>
                  </a:cubicBezTo>
                  <a:cubicBezTo>
                    <a:pt x="74" y="135"/>
                    <a:pt x="74" y="135"/>
                    <a:pt x="74" y="135"/>
                  </a:cubicBezTo>
                  <a:cubicBezTo>
                    <a:pt x="73" y="142"/>
                    <a:pt x="73" y="142"/>
                    <a:pt x="73" y="142"/>
                  </a:cubicBezTo>
                  <a:cubicBezTo>
                    <a:pt x="72" y="142"/>
                    <a:pt x="71" y="142"/>
                    <a:pt x="70" y="142"/>
                  </a:cubicBezTo>
                  <a:close/>
                </a:path>
              </a:pathLst>
            </a:custGeom>
            <a:solidFill>
              <a:schemeClr val="accent2"/>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cs typeface="Segoe UI" panose="020B0502040204020203" pitchFamily="34" charset="0"/>
              </a:endParaRPr>
            </a:p>
          </p:txBody>
        </p:sp>
        <p:sp>
          <p:nvSpPr>
            <p:cNvPr id="25" name="Freeform 12">
              <a:extLst>
                <a:ext uri="{FF2B5EF4-FFF2-40B4-BE49-F238E27FC236}">
                  <a16:creationId xmlns:a16="http://schemas.microsoft.com/office/drawing/2014/main" id="{8AAA3A5D-5B6C-4FF4-8072-1F10F07A1E82}"/>
                </a:ext>
              </a:extLst>
            </p:cNvPr>
            <p:cNvSpPr>
              <a:spLocks/>
            </p:cNvSpPr>
            <p:nvPr/>
          </p:nvSpPr>
          <p:spPr bwMode="auto">
            <a:xfrm flipH="1">
              <a:off x="1586468" y="1786536"/>
              <a:ext cx="1137124" cy="1145097"/>
            </a:xfrm>
            <a:custGeom>
              <a:avLst/>
              <a:gdLst>
                <a:gd name="T0" fmla="*/ 66 w 141"/>
                <a:gd name="T1" fmla="*/ 135 h 142"/>
                <a:gd name="T2" fmla="*/ 54 w 141"/>
                <a:gd name="T3" fmla="*/ 140 h 142"/>
                <a:gd name="T4" fmla="*/ 49 w 141"/>
                <a:gd name="T5" fmla="*/ 132 h 142"/>
                <a:gd name="T6" fmla="*/ 42 w 141"/>
                <a:gd name="T7" fmla="*/ 129 h 142"/>
                <a:gd name="T8" fmla="*/ 29 w 141"/>
                <a:gd name="T9" fmla="*/ 128 h 142"/>
                <a:gd name="T10" fmla="*/ 28 w 141"/>
                <a:gd name="T11" fmla="*/ 119 h 142"/>
                <a:gd name="T12" fmla="*/ 22 w 141"/>
                <a:gd name="T13" fmla="*/ 114 h 142"/>
                <a:gd name="T14" fmla="*/ 10 w 141"/>
                <a:gd name="T15" fmla="*/ 108 h 142"/>
                <a:gd name="T16" fmla="*/ 12 w 141"/>
                <a:gd name="T17" fmla="*/ 99 h 142"/>
                <a:gd name="T18" fmla="*/ 10 w 141"/>
                <a:gd name="T19" fmla="*/ 92 h 142"/>
                <a:gd name="T20" fmla="*/ 1 w 141"/>
                <a:gd name="T21" fmla="*/ 82 h 142"/>
                <a:gd name="T22" fmla="*/ 6 w 141"/>
                <a:gd name="T23" fmla="*/ 75 h 142"/>
                <a:gd name="T24" fmla="*/ 6 w 141"/>
                <a:gd name="T25" fmla="*/ 67 h 142"/>
                <a:gd name="T26" fmla="*/ 1 w 141"/>
                <a:gd name="T27" fmla="*/ 60 h 142"/>
                <a:gd name="T28" fmla="*/ 10 w 141"/>
                <a:gd name="T29" fmla="*/ 50 h 142"/>
                <a:gd name="T30" fmla="*/ 12 w 141"/>
                <a:gd name="T31" fmla="*/ 43 h 142"/>
                <a:gd name="T32" fmla="*/ 10 w 141"/>
                <a:gd name="T33" fmla="*/ 34 h 142"/>
                <a:gd name="T34" fmla="*/ 22 w 141"/>
                <a:gd name="T35" fmla="*/ 29 h 142"/>
                <a:gd name="T36" fmla="*/ 28 w 141"/>
                <a:gd name="T37" fmla="*/ 23 h 142"/>
                <a:gd name="T38" fmla="*/ 29 w 141"/>
                <a:gd name="T39" fmla="*/ 14 h 142"/>
                <a:gd name="T40" fmla="*/ 42 w 141"/>
                <a:gd name="T41" fmla="*/ 13 h 142"/>
                <a:gd name="T42" fmla="*/ 49 w 141"/>
                <a:gd name="T43" fmla="*/ 10 h 142"/>
                <a:gd name="T44" fmla="*/ 54 w 141"/>
                <a:gd name="T45" fmla="*/ 2 h 142"/>
                <a:gd name="T46" fmla="*/ 66 w 141"/>
                <a:gd name="T47" fmla="*/ 7 h 142"/>
                <a:gd name="T48" fmla="*/ 73 w 141"/>
                <a:gd name="T49" fmla="*/ 0 h 142"/>
                <a:gd name="T50" fmla="*/ 79 w 141"/>
                <a:gd name="T51" fmla="*/ 7 h 142"/>
                <a:gd name="T52" fmla="*/ 87 w 141"/>
                <a:gd name="T53" fmla="*/ 9 h 142"/>
                <a:gd name="T54" fmla="*/ 100 w 141"/>
                <a:gd name="T55" fmla="*/ 7 h 142"/>
                <a:gd name="T56" fmla="*/ 103 w 141"/>
                <a:gd name="T57" fmla="*/ 16 h 142"/>
                <a:gd name="T58" fmla="*/ 109 w 141"/>
                <a:gd name="T59" fmla="*/ 20 h 142"/>
                <a:gd name="T60" fmla="*/ 122 w 141"/>
                <a:gd name="T61" fmla="*/ 23 h 142"/>
                <a:gd name="T62" fmla="*/ 122 w 141"/>
                <a:gd name="T63" fmla="*/ 32 h 142"/>
                <a:gd name="T64" fmla="*/ 126 w 141"/>
                <a:gd name="T65" fmla="*/ 39 h 142"/>
                <a:gd name="T66" fmla="*/ 137 w 141"/>
                <a:gd name="T67" fmla="*/ 47 h 142"/>
                <a:gd name="T68" fmla="*/ 133 w 141"/>
                <a:gd name="T69" fmla="*/ 55 h 142"/>
                <a:gd name="T70" fmla="*/ 134 w 141"/>
                <a:gd name="T71" fmla="*/ 62 h 142"/>
                <a:gd name="T72" fmla="*/ 141 w 141"/>
                <a:gd name="T73" fmla="*/ 71 h 142"/>
                <a:gd name="T74" fmla="*/ 134 w 141"/>
                <a:gd name="T75" fmla="*/ 80 h 142"/>
                <a:gd name="T76" fmla="*/ 133 w 141"/>
                <a:gd name="T77" fmla="*/ 87 h 142"/>
                <a:gd name="T78" fmla="*/ 137 w 141"/>
                <a:gd name="T79" fmla="*/ 95 h 142"/>
                <a:gd name="T80" fmla="*/ 126 w 141"/>
                <a:gd name="T81" fmla="*/ 103 h 142"/>
                <a:gd name="T82" fmla="*/ 122 w 141"/>
                <a:gd name="T83" fmla="*/ 110 h 142"/>
                <a:gd name="T84" fmla="*/ 122 w 141"/>
                <a:gd name="T85" fmla="*/ 119 h 142"/>
                <a:gd name="T86" fmla="*/ 109 w 141"/>
                <a:gd name="T87" fmla="*/ 122 h 142"/>
                <a:gd name="T88" fmla="*/ 103 w 141"/>
                <a:gd name="T89" fmla="*/ 126 h 142"/>
                <a:gd name="T90" fmla="*/ 100 w 141"/>
                <a:gd name="T91" fmla="*/ 135 h 142"/>
                <a:gd name="T92" fmla="*/ 87 w 141"/>
                <a:gd name="T93" fmla="*/ 133 h 142"/>
                <a:gd name="T94" fmla="*/ 79 w 141"/>
                <a:gd name="T95" fmla="*/ 135 h 142"/>
                <a:gd name="T96" fmla="*/ 73 w 141"/>
                <a:gd name="T9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1" h="142">
                  <a:moveTo>
                    <a:pt x="70" y="142"/>
                  </a:moveTo>
                  <a:cubicBezTo>
                    <a:pt x="69" y="142"/>
                    <a:pt x="68" y="142"/>
                    <a:pt x="67" y="142"/>
                  </a:cubicBezTo>
                  <a:cubicBezTo>
                    <a:pt x="67" y="135"/>
                    <a:pt x="67" y="135"/>
                    <a:pt x="67" y="135"/>
                  </a:cubicBezTo>
                  <a:cubicBezTo>
                    <a:pt x="66" y="135"/>
                    <a:pt x="66" y="135"/>
                    <a:pt x="66" y="135"/>
                  </a:cubicBezTo>
                  <a:cubicBezTo>
                    <a:pt x="65" y="135"/>
                    <a:pt x="63" y="135"/>
                    <a:pt x="62" y="135"/>
                  </a:cubicBezTo>
                  <a:cubicBezTo>
                    <a:pt x="61" y="135"/>
                    <a:pt x="61" y="135"/>
                    <a:pt x="61" y="135"/>
                  </a:cubicBezTo>
                  <a:cubicBezTo>
                    <a:pt x="60" y="141"/>
                    <a:pt x="60" y="141"/>
                    <a:pt x="60" y="141"/>
                  </a:cubicBezTo>
                  <a:cubicBezTo>
                    <a:pt x="58" y="141"/>
                    <a:pt x="56" y="140"/>
                    <a:pt x="54" y="140"/>
                  </a:cubicBezTo>
                  <a:cubicBezTo>
                    <a:pt x="54" y="133"/>
                    <a:pt x="54" y="133"/>
                    <a:pt x="54" y="133"/>
                  </a:cubicBezTo>
                  <a:cubicBezTo>
                    <a:pt x="54" y="133"/>
                    <a:pt x="54" y="133"/>
                    <a:pt x="54" y="133"/>
                  </a:cubicBezTo>
                  <a:cubicBezTo>
                    <a:pt x="52" y="133"/>
                    <a:pt x="51" y="132"/>
                    <a:pt x="50" y="132"/>
                  </a:cubicBezTo>
                  <a:cubicBezTo>
                    <a:pt x="49" y="132"/>
                    <a:pt x="49" y="132"/>
                    <a:pt x="49" y="132"/>
                  </a:cubicBezTo>
                  <a:cubicBezTo>
                    <a:pt x="46" y="137"/>
                    <a:pt x="46" y="137"/>
                    <a:pt x="46" y="137"/>
                  </a:cubicBezTo>
                  <a:cubicBezTo>
                    <a:pt x="44" y="137"/>
                    <a:pt x="42" y="136"/>
                    <a:pt x="41" y="135"/>
                  </a:cubicBezTo>
                  <a:cubicBezTo>
                    <a:pt x="42" y="129"/>
                    <a:pt x="42" y="129"/>
                    <a:pt x="42" y="129"/>
                  </a:cubicBezTo>
                  <a:cubicBezTo>
                    <a:pt x="42" y="129"/>
                    <a:pt x="42" y="129"/>
                    <a:pt x="42" y="129"/>
                  </a:cubicBezTo>
                  <a:cubicBezTo>
                    <a:pt x="41" y="128"/>
                    <a:pt x="39" y="127"/>
                    <a:pt x="38" y="127"/>
                  </a:cubicBezTo>
                  <a:cubicBezTo>
                    <a:pt x="38" y="126"/>
                    <a:pt x="38" y="126"/>
                    <a:pt x="38" y="126"/>
                  </a:cubicBezTo>
                  <a:cubicBezTo>
                    <a:pt x="34" y="131"/>
                    <a:pt x="34" y="131"/>
                    <a:pt x="34" y="131"/>
                  </a:cubicBezTo>
                  <a:cubicBezTo>
                    <a:pt x="32" y="130"/>
                    <a:pt x="30" y="129"/>
                    <a:pt x="29" y="128"/>
                  </a:cubicBezTo>
                  <a:cubicBezTo>
                    <a:pt x="32" y="122"/>
                    <a:pt x="32" y="122"/>
                    <a:pt x="32" y="122"/>
                  </a:cubicBezTo>
                  <a:cubicBezTo>
                    <a:pt x="31" y="122"/>
                    <a:pt x="31" y="122"/>
                    <a:pt x="31" y="122"/>
                  </a:cubicBezTo>
                  <a:cubicBezTo>
                    <a:pt x="30" y="121"/>
                    <a:pt x="29" y="120"/>
                    <a:pt x="28" y="119"/>
                  </a:cubicBezTo>
                  <a:cubicBezTo>
                    <a:pt x="28" y="119"/>
                    <a:pt x="28" y="119"/>
                    <a:pt x="28" y="119"/>
                  </a:cubicBezTo>
                  <a:cubicBezTo>
                    <a:pt x="23" y="123"/>
                    <a:pt x="23" y="123"/>
                    <a:pt x="23" y="123"/>
                  </a:cubicBezTo>
                  <a:cubicBezTo>
                    <a:pt x="21" y="122"/>
                    <a:pt x="20" y="120"/>
                    <a:pt x="18" y="119"/>
                  </a:cubicBezTo>
                  <a:cubicBezTo>
                    <a:pt x="22" y="114"/>
                    <a:pt x="22" y="114"/>
                    <a:pt x="22" y="114"/>
                  </a:cubicBezTo>
                  <a:cubicBezTo>
                    <a:pt x="22" y="114"/>
                    <a:pt x="22" y="114"/>
                    <a:pt x="22" y="114"/>
                  </a:cubicBezTo>
                  <a:cubicBezTo>
                    <a:pt x="21" y="112"/>
                    <a:pt x="20" y="111"/>
                    <a:pt x="19" y="110"/>
                  </a:cubicBezTo>
                  <a:cubicBezTo>
                    <a:pt x="19" y="110"/>
                    <a:pt x="19" y="110"/>
                    <a:pt x="19" y="110"/>
                  </a:cubicBezTo>
                  <a:cubicBezTo>
                    <a:pt x="13" y="113"/>
                    <a:pt x="13" y="113"/>
                    <a:pt x="13" y="113"/>
                  </a:cubicBezTo>
                  <a:cubicBezTo>
                    <a:pt x="12" y="111"/>
                    <a:pt x="11" y="109"/>
                    <a:pt x="10" y="108"/>
                  </a:cubicBezTo>
                  <a:cubicBezTo>
                    <a:pt x="15" y="104"/>
                    <a:pt x="15" y="104"/>
                    <a:pt x="15" y="104"/>
                  </a:cubicBezTo>
                  <a:cubicBezTo>
                    <a:pt x="15" y="103"/>
                    <a:pt x="15" y="103"/>
                    <a:pt x="15" y="103"/>
                  </a:cubicBezTo>
                  <a:cubicBezTo>
                    <a:pt x="14" y="102"/>
                    <a:pt x="13" y="101"/>
                    <a:pt x="13" y="99"/>
                  </a:cubicBezTo>
                  <a:cubicBezTo>
                    <a:pt x="12" y="99"/>
                    <a:pt x="12" y="99"/>
                    <a:pt x="12" y="99"/>
                  </a:cubicBezTo>
                  <a:cubicBezTo>
                    <a:pt x="6" y="101"/>
                    <a:pt x="6" y="101"/>
                    <a:pt x="6" y="101"/>
                  </a:cubicBezTo>
                  <a:cubicBezTo>
                    <a:pt x="5" y="99"/>
                    <a:pt x="5" y="97"/>
                    <a:pt x="4" y="95"/>
                  </a:cubicBezTo>
                  <a:cubicBezTo>
                    <a:pt x="10" y="92"/>
                    <a:pt x="10" y="92"/>
                    <a:pt x="10" y="92"/>
                  </a:cubicBezTo>
                  <a:cubicBezTo>
                    <a:pt x="10" y="92"/>
                    <a:pt x="10" y="92"/>
                    <a:pt x="10" y="92"/>
                  </a:cubicBezTo>
                  <a:cubicBezTo>
                    <a:pt x="9" y="90"/>
                    <a:pt x="9" y="89"/>
                    <a:pt x="8" y="88"/>
                  </a:cubicBezTo>
                  <a:cubicBezTo>
                    <a:pt x="8" y="87"/>
                    <a:pt x="8" y="87"/>
                    <a:pt x="8" y="87"/>
                  </a:cubicBezTo>
                  <a:cubicBezTo>
                    <a:pt x="2" y="88"/>
                    <a:pt x="2" y="88"/>
                    <a:pt x="2" y="88"/>
                  </a:cubicBezTo>
                  <a:cubicBezTo>
                    <a:pt x="1" y="86"/>
                    <a:pt x="1" y="84"/>
                    <a:pt x="1" y="82"/>
                  </a:cubicBezTo>
                  <a:cubicBezTo>
                    <a:pt x="7" y="80"/>
                    <a:pt x="7" y="80"/>
                    <a:pt x="7" y="80"/>
                  </a:cubicBezTo>
                  <a:cubicBezTo>
                    <a:pt x="7" y="80"/>
                    <a:pt x="7" y="80"/>
                    <a:pt x="7" y="80"/>
                  </a:cubicBezTo>
                  <a:cubicBezTo>
                    <a:pt x="6" y="78"/>
                    <a:pt x="6" y="77"/>
                    <a:pt x="6" y="75"/>
                  </a:cubicBezTo>
                  <a:cubicBezTo>
                    <a:pt x="6" y="75"/>
                    <a:pt x="6" y="75"/>
                    <a:pt x="6" y="75"/>
                  </a:cubicBezTo>
                  <a:cubicBezTo>
                    <a:pt x="0" y="74"/>
                    <a:pt x="0" y="74"/>
                    <a:pt x="0" y="74"/>
                  </a:cubicBezTo>
                  <a:cubicBezTo>
                    <a:pt x="0" y="73"/>
                    <a:pt x="0" y="72"/>
                    <a:pt x="0" y="71"/>
                  </a:cubicBezTo>
                  <a:cubicBezTo>
                    <a:pt x="0" y="70"/>
                    <a:pt x="0" y="69"/>
                    <a:pt x="0" y="68"/>
                  </a:cubicBezTo>
                  <a:cubicBezTo>
                    <a:pt x="6" y="67"/>
                    <a:pt x="6" y="67"/>
                    <a:pt x="6" y="67"/>
                  </a:cubicBezTo>
                  <a:cubicBezTo>
                    <a:pt x="6" y="67"/>
                    <a:pt x="6" y="67"/>
                    <a:pt x="6" y="67"/>
                  </a:cubicBezTo>
                  <a:cubicBezTo>
                    <a:pt x="6" y="65"/>
                    <a:pt x="6" y="64"/>
                    <a:pt x="7" y="62"/>
                  </a:cubicBezTo>
                  <a:cubicBezTo>
                    <a:pt x="7" y="62"/>
                    <a:pt x="7" y="62"/>
                    <a:pt x="7" y="62"/>
                  </a:cubicBezTo>
                  <a:cubicBezTo>
                    <a:pt x="1" y="60"/>
                    <a:pt x="1" y="60"/>
                    <a:pt x="1" y="60"/>
                  </a:cubicBezTo>
                  <a:cubicBezTo>
                    <a:pt x="1" y="58"/>
                    <a:pt x="1" y="56"/>
                    <a:pt x="2" y="54"/>
                  </a:cubicBezTo>
                  <a:cubicBezTo>
                    <a:pt x="8" y="55"/>
                    <a:pt x="8" y="55"/>
                    <a:pt x="8" y="55"/>
                  </a:cubicBezTo>
                  <a:cubicBezTo>
                    <a:pt x="8" y="54"/>
                    <a:pt x="8" y="54"/>
                    <a:pt x="8" y="54"/>
                  </a:cubicBezTo>
                  <a:cubicBezTo>
                    <a:pt x="9" y="53"/>
                    <a:pt x="9" y="52"/>
                    <a:pt x="10" y="50"/>
                  </a:cubicBezTo>
                  <a:cubicBezTo>
                    <a:pt x="10" y="50"/>
                    <a:pt x="10" y="50"/>
                    <a:pt x="10" y="50"/>
                  </a:cubicBezTo>
                  <a:cubicBezTo>
                    <a:pt x="4" y="47"/>
                    <a:pt x="4" y="47"/>
                    <a:pt x="4" y="47"/>
                  </a:cubicBezTo>
                  <a:cubicBezTo>
                    <a:pt x="5" y="45"/>
                    <a:pt x="5" y="43"/>
                    <a:pt x="6" y="41"/>
                  </a:cubicBezTo>
                  <a:cubicBezTo>
                    <a:pt x="12" y="43"/>
                    <a:pt x="12" y="43"/>
                    <a:pt x="12" y="43"/>
                  </a:cubicBezTo>
                  <a:cubicBezTo>
                    <a:pt x="13" y="43"/>
                    <a:pt x="13" y="43"/>
                    <a:pt x="13" y="43"/>
                  </a:cubicBezTo>
                  <a:cubicBezTo>
                    <a:pt x="13" y="41"/>
                    <a:pt x="14" y="40"/>
                    <a:pt x="15" y="39"/>
                  </a:cubicBezTo>
                  <a:cubicBezTo>
                    <a:pt x="15" y="38"/>
                    <a:pt x="15" y="38"/>
                    <a:pt x="15" y="38"/>
                  </a:cubicBezTo>
                  <a:cubicBezTo>
                    <a:pt x="10" y="34"/>
                    <a:pt x="10" y="34"/>
                    <a:pt x="10" y="34"/>
                  </a:cubicBezTo>
                  <a:cubicBezTo>
                    <a:pt x="11" y="33"/>
                    <a:pt x="12" y="31"/>
                    <a:pt x="13" y="29"/>
                  </a:cubicBezTo>
                  <a:cubicBezTo>
                    <a:pt x="19" y="32"/>
                    <a:pt x="19" y="32"/>
                    <a:pt x="19" y="32"/>
                  </a:cubicBezTo>
                  <a:cubicBezTo>
                    <a:pt x="19" y="32"/>
                    <a:pt x="19" y="32"/>
                    <a:pt x="19" y="32"/>
                  </a:cubicBezTo>
                  <a:cubicBezTo>
                    <a:pt x="20" y="31"/>
                    <a:pt x="21" y="30"/>
                    <a:pt x="22" y="29"/>
                  </a:cubicBezTo>
                  <a:cubicBezTo>
                    <a:pt x="22" y="28"/>
                    <a:pt x="22" y="28"/>
                    <a:pt x="22" y="28"/>
                  </a:cubicBezTo>
                  <a:cubicBezTo>
                    <a:pt x="18" y="23"/>
                    <a:pt x="18" y="23"/>
                    <a:pt x="18" y="23"/>
                  </a:cubicBezTo>
                  <a:cubicBezTo>
                    <a:pt x="20" y="22"/>
                    <a:pt x="21" y="20"/>
                    <a:pt x="23" y="19"/>
                  </a:cubicBezTo>
                  <a:cubicBezTo>
                    <a:pt x="28" y="23"/>
                    <a:pt x="28" y="23"/>
                    <a:pt x="28" y="23"/>
                  </a:cubicBezTo>
                  <a:cubicBezTo>
                    <a:pt x="28" y="23"/>
                    <a:pt x="28" y="23"/>
                    <a:pt x="28" y="23"/>
                  </a:cubicBezTo>
                  <a:cubicBezTo>
                    <a:pt x="29" y="22"/>
                    <a:pt x="30" y="21"/>
                    <a:pt x="31" y="20"/>
                  </a:cubicBezTo>
                  <a:cubicBezTo>
                    <a:pt x="32" y="20"/>
                    <a:pt x="32" y="20"/>
                    <a:pt x="32" y="20"/>
                  </a:cubicBezTo>
                  <a:cubicBezTo>
                    <a:pt x="29" y="14"/>
                    <a:pt x="29" y="14"/>
                    <a:pt x="29" y="14"/>
                  </a:cubicBezTo>
                  <a:cubicBezTo>
                    <a:pt x="30" y="13"/>
                    <a:pt x="32" y="12"/>
                    <a:pt x="34" y="11"/>
                  </a:cubicBezTo>
                  <a:cubicBezTo>
                    <a:pt x="38" y="16"/>
                    <a:pt x="38" y="16"/>
                    <a:pt x="38" y="16"/>
                  </a:cubicBezTo>
                  <a:cubicBezTo>
                    <a:pt x="38" y="15"/>
                    <a:pt x="38" y="15"/>
                    <a:pt x="38" y="15"/>
                  </a:cubicBezTo>
                  <a:cubicBezTo>
                    <a:pt x="39" y="15"/>
                    <a:pt x="41" y="14"/>
                    <a:pt x="42" y="13"/>
                  </a:cubicBezTo>
                  <a:cubicBezTo>
                    <a:pt x="42" y="13"/>
                    <a:pt x="42" y="13"/>
                    <a:pt x="42" y="13"/>
                  </a:cubicBezTo>
                  <a:cubicBezTo>
                    <a:pt x="41" y="7"/>
                    <a:pt x="41" y="7"/>
                    <a:pt x="41" y="7"/>
                  </a:cubicBezTo>
                  <a:cubicBezTo>
                    <a:pt x="42" y="6"/>
                    <a:pt x="44" y="5"/>
                    <a:pt x="46" y="5"/>
                  </a:cubicBezTo>
                  <a:cubicBezTo>
                    <a:pt x="49" y="10"/>
                    <a:pt x="49" y="10"/>
                    <a:pt x="49" y="10"/>
                  </a:cubicBezTo>
                  <a:cubicBezTo>
                    <a:pt x="50" y="10"/>
                    <a:pt x="50" y="10"/>
                    <a:pt x="50" y="10"/>
                  </a:cubicBezTo>
                  <a:cubicBezTo>
                    <a:pt x="51" y="10"/>
                    <a:pt x="52" y="9"/>
                    <a:pt x="54" y="9"/>
                  </a:cubicBezTo>
                  <a:cubicBezTo>
                    <a:pt x="54" y="9"/>
                    <a:pt x="54" y="9"/>
                    <a:pt x="54" y="9"/>
                  </a:cubicBezTo>
                  <a:cubicBezTo>
                    <a:pt x="54" y="2"/>
                    <a:pt x="54" y="2"/>
                    <a:pt x="54" y="2"/>
                  </a:cubicBezTo>
                  <a:cubicBezTo>
                    <a:pt x="56" y="2"/>
                    <a:pt x="58" y="1"/>
                    <a:pt x="60" y="1"/>
                  </a:cubicBezTo>
                  <a:cubicBezTo>
                    <a:pt x="61" y="7"/>
                    <a:pt x="61" y="7"/>
                    <a:pt x="61" y="7"/>
                  </a:cubicBezTo>
                  <a:cubicBezTo>
                    <a:pt x="62" y="7"/>
                    <a:pt x="62" y="7"/>
                    <a:pt x="62" y="7"/>
                  </a:cubicBezTo>
                  <a:cubicBezTo>
                    <a:pt x="63" y="7"/>
                    <a:pt x="65" y="7"/>
                    <a:pt x="66" y="7"/>
                  </a:cubicBezTo>
                  <a:cubicBezTo>
                    <a:pt x="67" y="7"/>
                    <a:pt x="67" y="7"/>
                    <a:pt x="67" y="7"/>
                  </a:cubicBezTo>
                  <a:cubicBezTo>
                    <a:pt x="67" y="0"/>
                    <a:pt x="67" y="0"/>
                    <a:pt x="67" y="0"/>
                  </a:cubicBezTo>
                  <a:cubicBezTo>
                    <a:pt x="68" y="0"/>
                    <a:pt x="69" y="0"/>
                    <a:pt x="70" y="0"/>
                  </a:cubicBezTo>
                  <a:cubicBezTo>
                    <a:pt x="71" y="0"/>
                    <a:pt x="72" y="0"/>
                    <a:pt x="73" y="0"/>
                  </a:cubicBezTo>
                  <a:cubicBezTo>
                    <a:pt x="74" y="7"/>
                    <a:pt x="74" y="7"/>
                    <a:pt x="74" y="7"/>
                  </a:cubicBezTo>
                  <a:cubicBezTo>
                    <a:pt x="74" y="7"/>
                    <a:pt x="74" y="7"/>
                    <a:pt x="74" y="7"/>
                  </a:cubicBezTo>
                  <a:cubicBezTo>
                    <a:pt x="76" y="7"/>
                    <a:pt x="77" y="7"/>
                    <a:pt x="79" y="7"/>
                  </a:cubicBezTo>
                  <a:cubicBezTo>
                    <a:pt x="79" y="7"/>
                    <a:pt x="79" y="7"/>
                    <a:pt x="79" y="7"/>
                  </a:cubicBezTo>
                  <a:cubicBezTo>
                    <a:pt x="81" y="1"/>
                    <a:pt x="81" y="1"/>
                    <a:pt x="81" y="1"/>
                  </a:cubicBezTo>
                  <a:cubicBezTo>
                    <a:pt x="83" y="1"/>
                    <a:pt x="85" y="2"/>
                    <a:pt x="87" y="2"/>
                  </a:cubicBezTo>
                  <a:cubicBezTo>
                    <a:pt x="87" y="9"/>
                    <a:pt x="87" y="9"/>
                    <a:pt x="87" y="9"/>
                  </a:cubicBezTo>
                  <a:cubicBezTo>
                    <a:pt x="87" y="9"/>
                    <a:pt x="87" y="9"/>
                    <a:pt x="87" y="9"/>
                  </a:cubicBezTo>
                  <a:cubicBezTo>
                    <a:pt x="88" y="9"/>
                    <a:pt x="90" y="10"/>
                    <a:pt x="91" y="10"/>
                  </a:cubicBezTo>
                  <a:cubicBezTo>
                    <a:pt x="92" y="10"/>
                    <a:pt x="92" y="10"/>
                    <a:pt x="92" y="10"/>
                  </a:cubicBezTo>
                  <a:cubicBezTo>
                    <a:pt x="95" y="5"/>
                    <a:pt x="95" y="5"/>
                    <a:pt x="95" y="5"/>
                  </a:cubicBezTo>
                  <a:cubicBezTo>
                    <a:pt x="96" y="5"/>
                    <a:pt x="98" y="6"/>
                    <a:pt x="100" y="7"/>
                  </a:cubicBezTo>
                  <a:cubicBezTo>
                    <a:pt x="98" y="13"/>
                    <a:pt x="98" y="13"/>
                    <a:pt x="98" y="13"/>
                  </a:cubicBezTo>
                  <a:cubicBezTo>
                    <a:pt x="99" y="13"/>
                    <a:pt x="99" y="13"/>
                    <a:pt x="99" y="13"/>
                  </a:cubicBezTo>
                  <a:cubicBezTo>
                    <a:pt x="100" y="14"/>
                    <a:pt x="101" y="15"/>
                    <a:pt x="103" y="15"/>
                  </a:cubicBezTo>
                  <a:cubicBezTo>
                    <a:pt x="103" y="16"/>
                    <a:pt x="103" y="16"/>
                    <a:pt x="103" y="16"/>
                  </a:cubicBezTo>
                  <a:cubicBezTo>
                    <a:pt x="107" y="11"/>
                    <a:pt x="107" y="11"/>
                    <a:pt x="107" y="11"/>
                  </a:cubicBezTo>
                  <a:cubicBezTo>
                    <a:pt x="109" y="12"/>
                    <a:pt x="111" y="13"/>
                    <a:pt x="112" y="14"/>
                  </a:cubicBezTo>
                  <a:cubicBezTo>
                    <a:pt x="109" y="20"/>
                    <a:pt x="109" y="20"/>
                    <a:pt x="109" y="20"/>
                  </a:cubicBezTo>
                  <a:cubicBezTo>
                    <a:pt x="109" y="20"/>
                    <a:pt x="109" y="20"/>
                    <a:pt x="109" y="20"/>
                  </a:cubicBezTo>
                  <a:cubicBezTo>
                    <a:pt x="111" y="21"/>
                    <a:pt x="112" y="22"/>
                    <a:pt x="113" y="23"/>
                  </a:cubicBezTo>
                  <a:cubicBezTo>
                    <a:pt x="113" y="23"/>
                    <a:pt x="113" y="23"/>
                    <a:pt x="113" y="23"/>
                  </a:cubicBezTo>
                  <a:cubicBezTo>
                    <a:pt x="118" y="19"/>
                    <a:pt x="118" y="19"/>
                    <a:pt x="118" y="19"/>
                  </a:cubicBezTo>
                  <a:cubicBezTo>
                    <a:pt x="120" y="20"/>
                    <a:pt x="121" y="22"/>
                    <a:pt x="122" y="23"/>
                  </a:cubicBezTo>
                  <a:cubicBezTo>
                    <a:pt x="118" y="28"/>
                    <a:pt x="118" y="28"/>
                    <a:pt x="118" y="28"/>
                  </a:cubicBezTo>
                  <a:cubicBezTo>
                    <a:pt x="119" y="29"/>
                    <a:pt x="119" y="29"/>
                    <a:pt x="119" y="29"/>
                  </a:cubicBezTo>
                  <a:cubicBezTo>
                    <a:pt x="120" y="30"/>
                    <a:pt x="121" y="31"/>
                    <a:pt x="121" y="32"/>
                  </a:cubicBezTo>
                  <a:cubicBezTo>
                    <a:pt x="122" y="32"/>
                    <a:pt x="122" y="32"/>
                    <a:pt x="122" y="32"/>
                  </a:cubicBezTo>
                  <a:cubicBezTo>
                    <a:pt x="127" y="29"/>
                    <a:pt x="127" y="29"/>
                    <a:pt x="127" y="29"/>
                  </a:cubicBezTo>
                  <a:cubicBezTo>
                    <a:pt x="129" y="31"/>
                    <a:pt x="130" y="33"/>
                    <a:pt x="131" y="34"/>
                  </a:cubicBezTo>
                  <a:cubicBezTo>
                    <a:pt x="126" y="38"/>
                    <a:pt x="126" y="38"/>
                    <a:pt x="126" y="38"/>
                  </a:cubicBezTo>
                  <a:cubicBezTo>
                    <a:pt x="126" y="39"/>
                    <a:pt x="126" y="39"/>
                    <a:pt x="126" y="39"/>
                  </a:cubicBezTo>
                  <a:cubicBezTo>
                    <a:pt x="127" y="40"/>
                    <a:pt x="128" y="41"/>
                    <a:pt x="128" y="43"/>
                  </a:cubicBezTo>
                  <a:cubicBezTo>
                    <a:pt x="128" y="43"/>
                    <a:pt x="128" y="43"/>
                    <a:pt x="128" y="43"/>
                  </a:cubicBezTo>
                  <a:cubicBezTo>
                    <a:pt x="134" y="41"/>
                    <a:pt x="134" y="41"/>
                    <a:pt x="134" y="41"/>
                  </a:cubicBezTo>
                  <a:cubicBezTo>
                    <a:pt x="135" y="43"/>
                    <a:pt x="136" y="45"/>
                    <a:pt x="137" y="47"/>
                  </a:cubicBezTo>
                  <a:cubicBezTo>
                    <a:pt x="131" y="50"/>
                    <a:pt x="131" y="50"/>
                    <a:pt x="131" y="50"/>
                  </a:cubicBezTo>
                  <a:cubicBezTo>
                    <a:pt x="131" y="50"/>
                    <a:pt x="131" y="50"/>
                    <a:pt x="131" y="50"/>
                  </a:cubicBezTo>
                  <a:cubicBezTo>
                    <a:pt x="132" y="52"/>
                    <a:pt x="132" y="53"/>
                    <a:pt x="133" y="54"/>
                  </a:cubicBezTo>
                  <a:cubicBezTo>
                    <a:pt x="133" y="55"/>
                    <a:pt x="133" y="55"/>
                    <a:pt x="133" y="55"/>
                  </a:cubicBezTo>
                  <a:cubicBezTo>
                    <a:pt x="139" y="54"/>
                    <a:pt x="139" y="54"/>
                    <a:pt x="139" y="54"/>
                  </a:cubicBezTo>
                  <a:cubicBezTo>
                    <a:pt x="140" y="56"/>
                    <a:pt x="140" y="58"/>
                    <a:pt x="140" y="60"/>
                  </a:cubicBezTo>
                  <a:cubicBezTo>
                    <a:pt x="134" y="62"/>
                    <a:pt x="134" y="62"/>
                    <a:pt x="134" y="62"/>
                  </a:cubicBezTo>
                  <a:cubicBezTo>
                    <a:pt x="134" y="62"/>
                    <a:pt x="134" y="62"/>
                    <a:pt x="134" y="62"/>
                  </a:cubicBezTo>
                  <a:cubicBezTo>
                    <a:pt x="134" y="64"/>
                    <a:pt x="134" y="65"/>
                    <a:pt x="135" y="67"/>
                  </a:cubicBezTo>
                  <a:cubicBezTo>
                    <a:pt x="135" y="67"/>
                    <a:pt x="135" y="67"/>
                    <a:pt x="135" y="67"/>
                  </a:cubicBezTo>
                  <a:cubicBezTo>
                    <a:pt x="141" y="68"/>
                    <a:pt x="141" y="68"/>
                    <a:pt x="141" y="68"/>
                  </a:cubicBezTo>
                  <a:cubicBezTo>
                    <a:pt x="141" y="69"/>
                    <a:pt x="141" y="70"/>
                    <a:pt x="141" y="71"/>
                  </a:cubicBezTo>
                  <a:cubicBezTo>
                    <a:pt x="141" y="72"/>
                    <a:pt x="141" y="73"/>
                    <a:pt x="141" y="74"/>
                  </a:cubicBezTo>
                  <a:cubicBezTo>
                    <a:pt x="135" y="75"/>
                    <a:pt x="135" y="75"/>
                    <a:pt x="135" y="75"/>
                  </a:cubicBezTo>
                  <a:cubicBezTo>
                    <a:pt x="135" y="75"/>
                    <a:pt x="135" y="75"/>
                    <a:pt x="135" y="75"/>
                  </a:cubicBezTo>
                  <a:cubicBezTo>
                    <a:pt x="134" y="77"/>
                    <a:pt x="134" y="78"/>
                    <a:pt x="134" y="80"/>
                  </a:cubicBezTo>
                  <a:cubicBezTo>
                    <a:pt x="134" y="80"/>
                    <a:pt x="134" y="80"/>
                    <a:pt x="134" y="80"/>
                  </a:cubicBezTo>
                  <a:cubicBezTo>
                    <a:pt x="140" y="82"/>
                    <a:pt x="140" y="82"/>
                    <a:pt x="140" y="82"/>
                  </a:cubicBezTo>
                  <a:cubicBezTo>
                    <a:pt x="140" y="84"/>
                    <a:pt x="140" y="86"/>
                    <a:pt x="139" y="88"/>
                  </a:cubicBezTo>
                  <a:cubicBezTo>
                    <a:pt x="133" y="87"/>
                    <a:pt x="133" y="87"/>
                    <a:pt x="133" y="87"/>
                  </a:cubicBezTo>
                  <a:cubicBezTo>
                    <a:pt x="133" y="88"/>
                    <a:pt x="133" y="88"/>
                    <a:pt x="133" y="88"/>
                  </a:cubicBezTo>
                  <a:cubicBezTo>
                    <a:pt x="132" y="89"/>
                    <a:pt x="132" y="90"/>
                    <a:pt x="131" y="92"/>
                  </a:cubicBezTo>
                  <a:cubicBezTo>
                    <a:pt x="131" y="92"/>
                    <a:pt x="131" y="92"/>
                    <a:pt x="131" y="92"/>
                  </a:cubicBezTo>
                  <a:cubicBezTo>
                    <a:pt x="137" y="95"/>
                    <a:pt x="137" y="95"/>
                    <a:pt x="137" y="95"/>
                  </a:cubicBezTo>
                  <a:cubicBezTo>
                    <a:pt x="136" y="97"/>
                    <a:pt x="135" y="99"/>
                    <a:pt x="134" y="101"/>
                  </a:cubicBezTo>
                  <a:cubicBezTo>
                    <a:pt x="128" y="99"/>
                    <a:pt x="128" y="99"/>
                    <a:pt x="128" y="99"/>
                  </a:cubicBezTo>
                  <a:cubicBezTo>
                    <a:pt x="128" y="99"/>
                    <a:pt x="128" y="99"/>
                    <a:pt x="128" y="99"/>
                  </a:cubicBezTo>
                  <a:cubicBezTo>
                    <a:pt x="128" y="101"/>
                    <a:pt x="127" y="102"/>
                    <a:pt x="126" y="103"/>
                  </a:cubicBezTo>
                  <a:cubicBezTo>
                    <a:pt x="126" y="104"/>
                    <a:pt x="126" y="104"/>
                    <a:pt x="126" y="104"/>
                  </a:cubicBezTo>
                  <a:cubicBezTo>
                    <a:pt x="131" y="108"/>
                    <a:pt x="131" y="108"/>
                    <a:pt x="131" y="108"/>
                  </a:cubicBezTo>
                  <a:cubicBezTo>
                    <a:pt x="130" y="109"/>
                    <a:pt x="129" y="111"/>
                    <a:pt x="127" y="113"/>
                  </a:cubicBezTo>
                  <a:cubicBezTo>
                    <a:pt x="122" y="110"/>
                    <a:pt x="122" y="110"/>
                    <a:pt x="122" y="110"/>
                  </a:cubicBezTo>
                  <a:cubicBezTo>
                    <a:pt x="121" y="110"/>
                    <a:pt x="121" y="110"/>
                    <a:pt x="121" y="110"/>
                  </a:cubicBezTo>
                  <a:cubicBezTo>
                    <a:pt x="121" y="111"/>
                    <a:pt x="120" y="112"/>
                    <a:pt x="119" y="114"/>
                  </a:cubicBezTo>
                  <a:cubicBezTo>
                    <a:pt x="118" y="114"/>
                    <a:pt x="118" y="114"/>
                    <a:pt x="118" y="114"/>
                  </a:cubicBezTo>
                  <a:cubicBezTo>
                    <a:pt x="122" y="119"/>
                    <a:pt x="122" y="119"/>
                    <a:pt x="122" y="119"/>
                  </a:cubicBezTo>
                  <a:cubicBezTo>
                    <a:pt x="121" y="120"/>
                    <a:pt x="120" y="122"/>
                    <a:pt x="118" y="123"/>
                  </a:cubicBezTo>
                  <a:cubicBezTo>
                    <a:pt x="113" y="119"/>
                    <a:pt x="113" y="119"/>
                    <a:pt x="113" y="119"/>
                  </a:cubicBezTo>
                  <a:cubicBezTo>
                    <a:pt x="113" y="119"/>
                    <a:pt x="113" y="119"/>
                    <a:pt x="113" y="119"/>
                  </a:cubicBezTo>
                  <a:cubicBezTo>
                    <a:pt x="112" y="120"/>
                    <a:pt x="111" y="121"/>
                    <a:pt x="109" y="122"/>
                  </a:cubicBezTo>
                  <a:cubicBezTo>
                    <a:pt x="109" y="122"/>
                    <a:pt x="109" y="122"/>
                    <a:pt x="109" y="122"/>
                  </a:cubicBezTo>
                  <a:cubicBezTo>
                    <a:pt x="112" y="128"/>
                    <a:pt x="112" y="128"/>
                    <a:pt x="112" y="128"/>
                  </a:cubicBezTo>
                  <a:cubicBezTo>
                    <a:pt x="111" y="129"/>
                    <a:pt x="109" y="130"/>
                    <a:pt x="107" y="131"/>
                  </a:cubicBezTo>
                  <a:cubicBezTo>
                    <a:pt x="103" y="126"/>
                    <a:pt x="103" y="126"/>
                    <a:pt x="103" y="126"/>
                  </a:cubicBezTo>
                  <a:cubicBezTo>
                    <a:pt x="103" y="127"/>
                    <a:pt x="103" y="127"/>
                    <a:pt x="103" y="127"/>
                  </a:cubicBezTo>
                  <a:cubicBezTo>
                    <a:pt x="101" y="127"/>
                    <a:pt x="100" y="128"/>
                    <a:pt x="99" y="129"/>
                  </a:cubicBezTo>
                  <a:cubicBezTo>
                    <a:pt x="98" y="129"/>
                    <a:pt x="98" y="129"/>
                    <a:pt x="98" y="129"/>
                  </a:cubicBezTo>
                  <a:cubicBezTo>
                    <a:pt x="100" y="135"/>
                    <a:pt x="100" y="135"/>
                    <a:pt x="100" y="135"/>
                  </a:cubicBezTo>
                  <a:cubicBezTo>
                    <a:pt x="98" y="136"/>
                    <a:pt x="96" y="137"/>
                    <a:pt x="95" y="137"/>
                  </a:cubicBezTo>
                  <a:cubicBezTo>
                    <a:pt x="92" y="132"/>
                    <a:pt x="92" y="132"/>
                    <a:pt x="92" y="132"/>
                  </a:cubicBezTo>
                  <a:cubicBezTo>
                    <a:pt x="91" y="132"/>
                    <a:pt x="91" y="132"/>
                    <a:pt x="91" y="132"/>
                  </a:cubicBezTo>
                  <a:cubicBezTo>
                    <a:pt x="90" y="132"/>
                    <a:pt x="88" y="133"/>
                    <a:pt x="87" y="133"/>
                  </a:cubicBezTo>
                  <a:cubicBezTo>
                    <a:pt x="87" y="133"/>
                    <a:pt x="87" y="133"/>
                    <a:pt x="87" y="133"/>
                  </a:cubicBezTo>
                  <a:cubicBezTo>
                    <a:pt x="87" y="140"/>
                    <a:pt x="87" y="140"/>
                    <a:pt x="87" y="140"/>
                  </a:cubicBezTo>
                  <a:cubicBezTo>
                    <a:pt x="85" y="140"/>
                    <a:pt x="83" y="141"/>
                    <a:pt x="81" y="141"/>
                  </a:cubicBezTo>
                  <a:cubicBezTo>
                    <a:pt x="79" y="135"/>
                    <a:pt x="79" y="135"/>
                    <a:pt x="79" y="135"/>
                  </a:cubicBezTo>
                  <a:cubicBezTo>
                    <a:pt x="79" y="135"/>
                    <a:pt x="79" y="135"/>
                    <a:pt x="79" y="135"/>
                  </a:cubicBezTo>
                  <a:cubicBezTo>
                    <a:pt x="77" y="135"/>
                    <a:pt x="76" y="135"/>
                    <a:pt x="74" y="135"/>
                  </a:cubicBezTo>
                  <a:cubicBezTo>
                    <a:pt x="74" y="135"/>
                    <a:pt x="74" y="135"/>
                    <a:pt x="74" y="135"/>
                  </a:cubicBezTo>
                  <a:cubicBezTo>
                    <a:pt x="73" y="142"/>
                    <a:pt x="73" y="142"/>
                    <a:pt x="73" y="142"/>
                  </a:cubicBezTo>
                  <a:cubicBezTo>
                    <a:pt x="72" y="142"/>
                    <a:pt x="71" y="142"/>
                    <a:pt x="70" y="142"/>
                  </a:cubicBezTo>
                  <a:close/>
                </a:path>
              </a:pathLst>
            </a:custGeom>
            <a:solidFill>
              <a:schemeClr val="accent5"/>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cs typeface="Segoe UI" panose="020B0502040204020203" pitchFamily="34" charset="0"/>
              </a:endParaRPr>
            </a:p>
          </p:txBody>
        </p:sp>
        <p:sp>
          <p:nvSpPr>
            <p:cNvPr id="27" name="Freeform 14">
              <a:extLst>
                <a:ext uri="{FF2B5EF4-FFF2-40B4-BE49-F238E27FC236}">
                  <a16:creationId xmlns:a16="http://schemas.microsoft.com/office/drawing/2014/main" id="{83F514ED-764B-4265-826D-201CFE856A9F}"/>
                </a:ext>
              </a:extLst>
            </p:cNvPr>
            <p:cNvSpPr>
              <a:spLocks/>
            </p:cNvSpPr>
            <p:nvPr/>
          </p:nvSpPr>
          <p:spPr bwMode="auto">
            <a:xfrm>
              <a:off x="1510851" y="2821557"/>
              <a:ext cx="381164" cy="383836"/>
            </a:xfrm>
            <a:custGeom>
              <a:avLst/>
              <a:gdLst>
                <a:gd name="T0" fmla="*/ 66 w 141"/>
                <a:gd name="T1" fmla="*/ 135 h 142"/>
                <a:gd name="T2" fmla="*/ 54 w 141"/>
                <a:gd name="T3" fmla="*/ 140 h 142"/>
                <a:gd name="T4" fmla="*/ 49 w 141"/>
                <a:gd name="T5" fmla="*/ 132 h 142"/>
                <a:gd name="T6" fmla="*/ 42 w 141"/>
                <a:gd name="T7" fmla="*/ 129 h 142"/>
                <a:gd name="T8" fmla="*/ 29 w 141"/>
                <a:gd name="T9" fmla="*/ 128 h 142"/>
                <a:gd name="T10" fmla="*/ 28 w 141"/>
                <a:gd name="T11" fmla="*/ 119 h 142"/>
                <a:gd name="T12" fmla="*/ 22 w 141"/>
                <a:gd name="T13" fmla="*/ 114 h 142"/>
                <a:gd name="T14" fmla="*/ 10 w 141"/>
                <a:gd name="T15" fmla="*/ 108 h 142"/>
                <a:gd name="T16" fmla="*/ 12 w 141"/>
                <a:gd name="T17" fmla="*/ 99 h 142"/>
                <a:gd name="T18" fmla="*/ 10 w 141"/>
                <a:gd name="T19" fmla="*/ 92 h 142"/>
                <a:gd name="T20" fmla="*/ 1 w 141"/>
                <a:gd name="T21" fmla="*/ 82 h 142"/>
                <a:gd name="T22" fmla="*/ 6 w 141"/>
                <a:gd name="T23" fmla="*/ 75 h 142"/>
                <a:gd name="T24" fmla="*/ 6 w 141"/>
                <a:gd name="T25" fmla="*/ 67 h 142"/>
                <a:gd name="T26" fmla="*/ 1 w 141"/>
                <a:gd name="T27" fmla="*/ 60 h 142"/>
                <a:gd name="T28" fmla="*/ 10 w 141"/>
                <a:gd name="T29" fmla="*/ 50 h 142"/>
                <a:gd name="T30" fmla="*/ 12 w 141"/>
                <a:gd name="T31" fmla="*/ 43 h 142"/>
                <a:gd name="T32" fmla="*/ 10 w 141"/>
                <a:gd name="T33" fmla="*/ 34 h 142"/>
                <a:gd name="T34" fmla="*/ 22 w 141"/>
                <a:gd name="T35" fmla="*/ 29 h 142"/>
                <a:gd name="T36" fmla="*/ 28 w 141"/>
                <a:gd name="T37" fmla="*/ 23 h 142"/>
                <a:gd name="T38" fmla="*/ 29 w 141"/>
                <a:gd name="T39" fmla="*/ 14 h 142"/>
                <a:gd name="T40" fmla="*/ 42 w 141"/>
                <a:gd name="T41" fmla="*/ 13 h 142"/>
                <a:gd name="T42" fmla="*/ 49 w 141"/>
                <a:gd name="T43" fmla="*/ 10 h 142"/>
                <a:gd name="T44" fmla="*/ 54 w 141"/>
                <a:gd name="T45" fmla="*/ 2 h 142"/>
                <a:gd name="T46" fmla="*/ 66 w 141"/>
                <a:gd name="T47" fmla="*/ 7 h 142"/>
                <a:gd name="T48" fmla="*/ 73 w 141"/>
                <a:gd name="T49" fmla="*/ 0 h 142"/>
                <a:gd name="T50" fmla="*/ 79 w 141"/>
                <a:gd name="T51" fmla="*/ 7 h 142"/>
                <a:gd name="T52" fmla="*/ 87 w 141"/>
                <a:gd name="T53" fmla="*/ 9 h 142"/>
                <a:gd name="T54" fmla="*/ 100 w 141"/>
                <a:gd name="T55" fmla="*/ 7 h 142"/>
                <a:gd name="T56" fmla="*/ 103 w 141"/>
                <a:gd name="T57" fmla="*/ 16 h 142"/>
                <a:gd name="T58" fmla="*/ 109 w 141"/>
                <a:gd name="T59" fmla="*/ 20 h 142"/>
                <a:gd name="T60" fmla="*/ 122 w 141"/>
                <a:gd name="T61" fmla="*/ 23 h 142"/>
                <a:gd name="T62" fmla="*/ 122 w 141"/>
                <a:gd name="T63" fmla="*/ 32 h 142"/>
                <a:gd name="T64" fmla="*/ 126 w 141"/>
                <a:gd name="T65" fmla="*/ 39 h 142"/>
                <a:gd name="T66" fmla="*/ 137 w 141"/>
                <a:gd name="T67" fmla="*/ 47 h 142"/>
                <a:gd name="T68" fmla="*/ 133 w 141"/>
                <a:gd name="T69" fmla="*/ 55 h 142"/>
                <a:gd name="T70" fmla="*/ 134 w 141"/>
                <a:gd name="T71" fmla="*/ 62 h 142"/>
                <a:gd name="T72" fmla="*/ 141 w 141"/>
                <a:gd name="T73" fmla="*/ 71 h 142"/>
                <a:gd name="T74" fmla="*/ 134 w 141"/>
                <a:gd name="T75" fmla="*/ 80 h 142"/>
                <a:gd name="T76" fmla="*/ 133 w 141"/>
                <a:gd name="T77" fmla="*/ 87 h 142"/>
                <a:gd name="T78" fmla="*/ 137 w 141"/>
                <a:gd name="T79" fmla="*/ 95 h 142"/>
                <a:gd name="T80" fmla="*/ 126 w 141"/>
                <a:gd name="T81" fmla="*/ 103 h 142"/>
                <a:gd name="T82" fmla="*/ 122 w 141"/>
                <a:gd name="T83" fmla="*/ 110 h 142"/>
                <a:gd name="T84" fmla="*/ 122 w 141"/>
                <a:gd name="T85" fmla="*/ 119 h 142"/>
                <a:gd name="T86" fmla="*/ 109 w 141"/>
                <a:gd name="T87" fmla="*/ 122 h 142"/>
                <a:gd name="T88" fmla="*/ 103 w 141"/>
                <a:gd name="T89" fmla="*/ 126 h 142"/>
                <a:gd name="T90" fmla="*/ 100 w 141"/>
                <a:gd name="T91" fmla="*/ 135 h 142"/>
                <a:gd name="T92" fmla="*/ 87 w 141"/>
                <a:gd name="T93" fmla="*/ 133 h 142"/>
                <a:gd name="T94" fmla="*/ 79 w 141"/>
                <a:gd name="T95" fmla="*/ 135 h 142"/>
                <a:gd name="T96" fmla="*/ 73 w 141"/>
                <a:gd name="T9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1" h="142">
                  <a:moveTo>
                    <a:pt x="70" y="142"/>
                  </a:moveTo>
                  <a:cubicBezTo>
                    <a:pt x="69" y="142"/>
                    <a:pt x="68" y="142"/>
                    <a:pt x="67" y="142"/>
                  </a:cubicBezTo>
                  <a:cubicBezTo>
                    <a:pt x="67" y="135"/>
                    <a:pt x="67" y="135"/>
                    <a:pt x="67" y="135"/>
                  </a:cubicBezTo>
                  <a:cubicBezTo>
                    <a:pt x="66" y="135"/>
                    <a:pt x="66" y="135"/>
                    <a:pt x="66" y="135"/>
                  </a:cubicBezTo>
                  <a:cubicBezTo>
                    <a:pt x="65" y="135"/>
                    <a:pt x="63" y="135"/>
                    <a:pt x="62" y="135"/>
                  </a:cubicBezTo>
                  <a:cubicBezTo>
                    <a:pt x="61" y="135"/>
                    <a:pt x="61" y="135"/>
                    <a:pt x="61" y="135"/>
                  </a:cubicBezTo>
                  <a:cubicBezTo>
                    <a:pt x="60" y="141"/>
                    <a:pt x="60" y="141"/>
                    <a:pt x="60" y="141"/>
                  </a:cubicBezTo>
                  <a:cubicBezTo>
                    <a:pt x="58" y="141"/>
                    <a:pt x="56" y="140"/>
                    <a:pt x="54" y="140"/>
                  </a:cubicBezTo>
                  <a:cubicBezTo>
                    <a:pt x="54" y="133"/>
                    <a:pt x="54" y="133"/>
                    <a:pt x="54" y="133"/>
                  </a:cubicBezTo>
                  <a:cubicBezTo>
                    <a:pt x="54" y="133"/>
                    <a:pt x="54" y="133"/>
                    <a:pt x="54" y="133"/>
                  </a:cubicBezTo>
                  <a:cubicBezTo>
                    <a:pt x="52" y="133"/>
                    <a:pt x="51" y="132"/>
                    <a:pt x="50" y="132"/>
                  </a:cubicBezTo>
                  <a:cubicBezTo>
                    <a:pt x="49" y="132"/>
                    <a:pt x="49" y="132"/>
                    <a:pt x="49" y="132"/>
                  </a:cubicBezTo>
                  <a:cubicBezTo>
                    <a:pt x="46" y="137"/>
                    <a:pt x="46" y="137"/>
                    <a:pt x="46" y="137"/>
                  </a:cubicBezTo>
                  <a:cubicBezTo>
                    <a:pt x="44" y="137"/>
                    <a:pt x="42" y="136"/>
                    <a:pt x="41" y="135"/>
                  </a:cubicBezTo>
                  <a:cubicBezTo>
                    <a:pt x="42" y="129"/>
                    <a:pt x="42" y="129"/>
                    <a:pt x="42" y="129"/>
                  </a:cubicBezTo>
                  <a:cubicBezTo>
                    <a:pt x="42" y="129"/>
                    <a:pt x="42" y="129"/>
                    <a:pt x="42" y="129"/>
                  </a:cubicBezTo>
                  <a:cubicBezTo>
                    <a:pt x="41" y="128"/>
                    <a:pt x="39" y="127"/>
                    <a:pt x="38" y="127"/>
                  </a:cubicBezTo>
                  <a:cubicBezTo>
                    <a:pt x="38" y="126"/>
                    <a:pt x="38" y="126"/>
                    <a:pt x="38" y="126"/>
                  </a:cubicBezTo>
                  <a:cubicBezTo>
                    <a:pt x="34" y="131"/>
                    <a:pt x="34" y="131"/>
                    <a:pt x="34" y="131"/>
                  </a:cubicBezTo>
                  <a:cubicBezTo>
                    <a:pt x="32" y="130"/>
                    <a:pt x="30" y="129"/>
                    <a:pt x="29" y="128"/>
                  </a:cubicBezTo>
                  <a:cubicBezTo>
                    <a:pt x="32" y="122"/>
                    <a:pt x="32" y="122"/>
                    <a:pt x="32" y="122"/>
                  </a:cubicBezTo>
                  <a:cubicBezTo>
                    <a:pt x="31" y="122"/>
                    <a:pt x="31" y="122"/>
                    <a:pt x="31" y="122"/>
                  </a:cubicBezTo>
                  <a:cubicBezTo>
                    <a:pt x="30" y="121"/>
                    <a:pt x="29" y="120"/>
                    <a:pt x="28" y="119"/>
                  </a:cubicBezTo>
                  <a:cubicBezTo>
                    <a:pt x="28" y="119"/>
                    <a:pt x="28" y="119"/>
                    <a:pt x="28" y="119"/>
                  </a:cubicBezTo>
                  <a:cubicBezTo>
                    <a:pt x="23" y="123"/>
                    <a:pt x="23" y="123"/>
                    <a:pt x="23" y="123"/>
                  </a:cubicBezTo>
                  <a:cubicBezTo>
                    <a:pt x="21" y="122"/>
                    <a:pt x="20" y="120"/>
                    <a:pt x="18" y="119"/>
                  </a:cubicBezTo>
                  <a:cubicBezTo>
                    <a:pt x="22" y="114"/>
                    <a:pt x="22" y="114"/>
                    <a:pt x="22" y="114"/>
                  </a:cubicBezTo>
                  <a:cubicBezTo>
                    <a:pt x="22" y="114"/>
                    <a:pt x="22" y="114"/>
                    <a:pt x="22" y="114"/>
                  </a:cubicBezTo>
                  <a:cubicBezTo>
                    <a:pt x="21" y="112"/>
                    <a:pt x="20" y="111"/>
                    <a:pt x="19" y="110"/>
                  </a:cubicBezTo>
                  <a:cubicBezTo>
                    <a:pt x="19" y="110"/>
                    <a:pt x="19" y="110"/>
                    <a:pt x="19" y="110"/>
                  </a:cubicBezTo>
                  <a:cubicBezTo>
                    <a:pt x="13" y="113"/>
                    <a:pt x="13" y="113"/>
                    <a:pt x="13" y="113"/>
                  </a:cubicBezTo>
                  <a:cubicBezTo>
                    <a:pt x="12" y="111"/>
                    <a:pt x="11" y="109"/>
                    <a:pt x="10" y="108"/>
                  </a:cubicBezTo>
                  <a:cubicBezTo>
                    <a:pt x="15" y="104"/>
                    <a:pt x="15" y="104"/>
                    <a:pt x="15" y="104"/>
                  </a:cubicBezTo>
                  <a:cubicBezTo>
                    <a:pt x="15" y="103"/>
                    <a:pt x="15" y="103"/>
                    <a:pt x="15" y="103"/>
                  </a:cubicBezTo>
                  <a:cubicBezTo>
                    <a:pt x="14" y="102"/>
                    <a:pt x="13" y="101"/>
                    <a:pt x="13" y="99"/>
                  </a:cubicBezTo>
                  <a:cubicBezTo>
                    <a:pt x="12" y="99"/>
                    <a:pt x="12" y="99"/>
                    <a:pt x="12" y="99"/>
                  </a:cubicBezTo>
                  <a:cubicBezTo>
                    <a:pt x="6" y="101"/>
                    <a:pt x="6" y="101"/>
                    <a:pt x="6" y="101"/>
                  </a:cubicBezTo>
                  <a:cubicBezTo>
                    <a:pt x="5" y="99"/>
                    <a:pt x="5" y="97"/>
                    <a:pt x="4" y="95"/>
                  </a:cubicBezTo>
                  <a:cubicBezTo>
                    <a:pt x="10" y="92"/>
                    <a:pt x="10" y="92"/>
                    <a:pt x="10" y="92"/>
                  </a:cubicBezTo>
                  <a:cubicBezTo>
                    <a:pt x="10" y="92"/>
                    <a:pt x="10" y="92"/>
                    <a:pt x="10" y="92"/>
                  </a:cubicBezTo>
                  <a:cubicBezTo>
                    <a:pt x="9" y="90"/>
                    <a:pt x="9" y="89"/>
                    <a:pt x="8" y="88"/>
                  </a:cubicBezTo>
                  <a:cubicBezTo>
                    <a:pt x="8" y="87"/>
                    <a:pt x="8" y="87"/>
                    <a:pt x="8" y="87"/>
                  </a:cubicBezTo>
                  <a:cubicBezTo>
                    <a:pt x="2" y="88"/>
                    <a:pt x="2" y="88"/>
                    <a:pt x="2" y="88"/>
                  </a:cubicBezTo>
                  <a:cubicBezTo>
                    <a:pt x="1" y="86"/>
                    <a:pt x="1" y="84"/>
                    <a:pt x="1" y="82"/>
                  </a:cubicBezTo>
                  <a:cubicBezTo>
                    <a:pt x="7" y="80"/>
                    <a:pt x="7" y="80"/>
                    <a:pt x="7" y="80"/>
                  </a:cubicBezTo>
                  <a:cubicBezTo>
                    <a:pt x="7" y="80"/>
                    <a:pt x="7" y="80"/>
                    <a:pt x="7" y="80"/>
                  </a:cubicBezTo>
                  <a:cubicBezTo>
                    <a:pt x="6" y="78"/>
                    <a:pt x="6" y="77"/>
                    <a:pt x="6" y="75"/>
                  </a:cubicBezTo>
                  <a:cubicBezTo>
                    <a:pt x="6" y="75"/>
                    <a:pt x="6" y="75"/>
                    <a:pt x="6" y="75"/>
                  </a:cubicBezTo>
                  <a:cubicBezTo>
                    <a:pt x="0" y="74"/>
                    <a:pt x="0" y="74"/>
                    <a:pt x="0" y="74"/>
                  </a:cubicBezTo>
                  <a:cubicBezTo>
                    <a:pt x="0" y="73"/>
                    <a:pt x="0" y="72"/>
                    <a:pt x="0" y="71"/>
                  </a:cubicBezTo>
                  <a:cubicBezTo>
                    <a:pt x="0" y="70"/>
                    <a:pt x="0" y="69"/>
                    <a:pt x="0" y="68"/>
                  </a:cubicBezTo>
                  <a:cubicBezTo>
                    <a:pt x="6" y="67"/>
                    <a:pt x="6" y="67"/>
                    <a:pt x="6" y="67"/>
                  </a:cubicBezTo>
                  <a:cubicBezTo>
                    <a:pt x="6" y="67"/>
                    <a:pt x="6" y="67"/>
                    <a:pt x="6" y="67"/>
                  </a:cubicBezTo>
                  <a:cubicBezTo>
                    <a:pt x="6" y="65"/>
                    <a:pt x="6" y="64"/>
                    <a:pt x="7" y="62"/>
                  </a:cubicBezTo>
                  <a:cubicBezTo>
                    <a:pt x="7" y="62"/>
                    <a:pt x="7" y="62"/>
                    <a:pt x="7" y="62"/>
                  </a:cubicBezTo>
                  <a:cubicBezTo>
                    <a:pt x="1" y="60"/>
                    <a:pt x="1" y="60"/>
                    <a:pt x="1" y="60"/>
                  </a:cubicBezTo>
                  <a:cubicBezTo>
                    <a:pt x="1" y="58"/>
                    <a:pt x="1" y="56"/>
                    <a:pt x="2" y="54"/>
                  </a:cubicBezTo>
                  <a:cubicBezTo>
                    <a:pt x="8" y="55"/>
                    <a:pt x="8" y="55"/>
                    <a:pt x="8" y="55"/>
                  </a:cubicBezTo>
                  <a:cubicBezTo>
                    <a:pt x="8" y="54"/>
                    <a:pt x="8" y="54"/>
                    <a:pt x="8" y="54"/>
                  </a:cubicBezTo>
                  <a:cubicBezTo>
                    <a:pt x="9" y="53"/>
                    <a:pt x="9" y="52"/>
                    <a:pt x="10" y="50"/>
                  </a:cubicBezTo>
                  <a:cubicBezTo>
                    <a:pt x="10" y="50"/>
                    <a:pt x="10" y="50"/>
                    <a:pt x="10" y="50"/>
                  </a:cubicBezTo>
                  <a:cubicBezTo>
                    <a:pt x="4" y="47"/>
                    <a:pt x="4" y="47"/>
                    <a:pt x="4" y="47"/>
                  </a:cubicBezTo>
                  <a:cubicBezTo>
                    <a:pt x="5" y="45"/>
                    <a:pt x="5" y="43"/>
                    <a:pt x="6" y="41"/>
                  </a:cubicBezTo>
                  <a:cubicBezTo>
                    <a:pt x="12" y="43"/>
                    <a:pt x="12" y="43"/>
                    <a:pt x="12" y="43"/>
                  </a:cubicBezTo>
                  <a:cubicBezTo>
                    <a:pt x="13" y="43"/>
                    <a:pt x="13" y="43"/>
                    <a:pt x="13" y="43"/>
                  </a:cubicBezTo>
                  <a:cubicBezTo>
                    <a:pt x="13" y="41"/>
                    <a:pt x="14" y="40"/>
                    <a:pt x="15" y="39"/>
                  </a:cubicBezTo>
                  <a:cubicBezTo>
                    <a:pt x="15" y="38"/>
                    <a:pt x="15" y="38"/>
                    <a:pt x="15" y="38"/>
                  </a:cubicBezTo>
                  <a:cubicBezTo>
                    <a:pt x="10" y="34"/>
                    <a:pt x="10" y="34"/>
                    <a:pt x="10" y="34"/>
                  </a:cubicBezTo>
                  <a:cubicBezTo>
                    <a:pt x="11" y="33"/>
                    <a:pt x="12" y="31"/>
                    <a:pt x="13" y="29"/>
                  </a:cubicBezTo>
                  <a:cubicBezTo>
                    <a:pt x="19" y="32"/>
                    <a:pt x="19" y="32"/>
                    <a:pt x="19" y="32"/>
                  </a:cubicBezTo>
                  <a:cubicBezTo>
                    <a:pt x="19" y="32"/>
                    <a:pt x="19" y="32"/>
                    <a:pt x="19" y="32"/>
                  </a:cubicBezTo>
                  <a:cubicBezTo>
                    <a:pt x="20" y="31"/>
                    <a:pt x="21" y="30"/>
                    <a:pt x="22" y="29"/>
                  </a:cubicBezTo>
                  <a:cubicBezTo>
                    <a:pt x="22" y="28"/>
                    <a:pt x="22" y="28"/>
                    <a:pt x="22" y="28"/>
                  </a:cubicBezTo>
                  <a:cubicBezTo>
                    <a:pt x="18" y="23"/>
                    <a:pt x="18" y="23"/>
                    <a:pt x="18" y="23"/>
                  </a:cubicBezTo>
                  <a:cubicBezTo>
                    <a:pt x="20" y="22"/>
                    <a:pt x="21" y="20"/>
                    <a:pt x="23" y="19"/>
                  </a:cubicBezTo>
                  <a:cubicBezTo>
                    <a:pt x="28" y="23"/>
                    <a:pt x="28" y="23"/>
                    <a:pt x="28" y="23"/>
                  </a:cubicBezTo>
                  <a:cubicBezTo>
                    <a:pt x="28" y="23"/>
                    <a:pt x="28" y="23"/>
                    <a:pt x="28" y="23"/>
                  </a:cubicBezTo>
                  <a:cubicBezTo>
                    <a:pt x="29" y="22"/>
                    <a:pt x="30" y="21"/>
                    <a:pt x="31" y="20"/>
                  </a:cubicBezTo>
                  <a:cubicBezTo>
                    <a:pt x="32" y="20"/>
                    <a:pt x="32" y="20"/>
                    <a:pt x="32" y="20"/>
                  </a:cubicBezTo>
                  <a:cubicBezTo>
                    <a:pt x="29" y="14"/>
                    <a:pt x="29" y="14"/>
                    <a:pt x="29" y="14"/>
                  </a:cubicBezTo>
                  <a:cubicBezTo>
                    <a:pt x="30" y="13"/>
                    <a:pt x="32" y="12"/>
                    <a:pt x="34" y="11"/>
                  </a:cubicBezTo>
                  <a:cubicBezTo>
                    <a:pt x="38" y="16"/>
                    <a:pt x="38" y="16"/>
                    <a:pt x="38" y="16"/>
                  </a:cubicBezTo>
                  <a:cubicBezTo>
                    <a:pt x="38" y="15"/>
                    <a:pt x="38" y="15"/>
                    <a:pt x="38" y="15"/>
                  </a:cubicBezTo>
                  <a:cubicBezTo>
                    <a:pt x="39" y="15"/>
                    <a:pt x="41" y="14"/>
                    <a:pt x="42" y="13"/>
                  </a:cubicBezTo>
                  <a:cubicBezTo>
                    <a:pt x="42" y="13"/>
                    <a:pt x="42" y="13"/>
                    <a:pt x="42" y="13"/>
                  </a:cubicBezTo>
                  <a:cubicBezTo>
                    <a:pt x="41" y="7"/>
                    <a:pt x="41" y="7"/>
                    <a:pt x="41" y="7"/>
                  </a:cubicBezTo>
                  <a:cubicBezTo>
                    <a:pt x="42" y="6"/>
                    <a:pt x="44" y="5"/>
                    <a:pt x="46" y="5"/>
                  </a:cubicBezTo>
                  <a:cubicBezTo>
                    <a:pt x="49" y="10"/>
                    <a:pt x="49" y="10"/>
                    <a:pt x="49" y="10"/>
                  </a:cubicBezTo>
                  <a:cubicBezTo>
                    <a:pt x="50" y="10"/>
                    <a:pt x="50" y="10"/>
                    <a:pt x="50" y="10"/>
                  </a:cubicBezTo>
                  <a:cubicBezTo>
                    <a:pt x="51" y="10"/>
                    <a:pt x="52" y="9"/>
                    <a:pt x="54" y="9"/>
                  </a:cubicBezTo>
                  <a:cubicBezTo>
                    <a:pt x="54" y="9"/>
                    <a:pt x="54" y="9"/>
                    <a:pt x="54" y="9"/>
                  </a:cubicBezTo>
                  <a:cubicBezTo>
                    <a:pt x="54" y="2"/>
                    <a:pt x="54" y="2"/>
                    <a:pt x="54" y="2"/>
                  </a:cubicBezTo>
                  <a:cubicBezTo>
                    <a:pt x="56" y="2"/>
                    <a:pt x="58" y="1"/>
                    <a:pt x="60" y="1"/>
                  </a:cubicBezTo>
                  <a:cubicBezTo>
                    <a:pt x="61" y="7"/>
                    <a:pt x="61" y="7"/>
                    <a:pt x="61" y="7"/>
                  </a:cubicBezTo>
                  <a:cubicBezTo>
                    <a:pt x="62" y="7"/>
                    <a:pt x="62" y="7"/>
                    <a:pt x="62" y="7"/>
                  </a:cubicBezTo>
                  <a:cubicBezTo>
                    <a:pt x="63" y="7"/>
                    <a:pt x="65" y="7"/>
                    <a:pt x="66" y="7"/>
                  </a:cubicBezTo>
                  <a:cubicBezTo>
                    <a:pt x="67" y="7"/>
                    <a:pt x="67" y="7"/>
                    <a:pt x="67" y="7"/>
                  </a:cubicBezTo>
                  <a:cubicBezTo>
                    <a:pt x="67" y="0"/>
                    <a:pt x="67" y="0"/>
                    <a:pt x="67" y="0"/>
                  </a:cubicBezTo>
                  <a:cubicBezTo>
                    <a:pt x="68" y="0"/>
                    <a:pt x="69" y="0"/>
                    <a:pt x="70" y="0"/>
                  </a:cubicBezTo>
                  <a:cubicBezTo>
                    <a:pt x="71" y="0"/>
                    <a:pt x="72" y="0"/>
                    <a:pt x="73" y="0"/>
                  </a:cubicBezTo>
                  <a:cubicBezTo>
                    <a:pt x="74" y="7"/>
                    <a:pt x="74" y="7"/>
                    <a:pt x="74" y="7"/>
                  </a:cubicBezTo>
                  <a:cubicBezTo>
                    <a:pt x="74" y="7"/>
                    <a:pt x="74" y="7"/>
                    <a:pt x="74" y="7"/>
                  </a:cubicBezTo>
                  <a:cubicBezTo>
                    <a:pt x="76" y="7"/>
                    <a:pt x="77" y="7"/>
                    <a:pt x="79" y="7"/>
                  </a:cubicBezTo>
                  <a:cubicBezTo>
                    <a:pt x="79" y="7"/>
                    <a:pt x="79" y="7"/>
                    <a:pt x="79" y="7"/>
                  </a:cubicBezTo>
                  <a:cubicBezTo>
                    <a:pt x="81" y="1"/>
                    <a:pt x="81" y="1"/>
                    <a:pt x="81" y="1"/>
                  </a:cubicBezTo>
                  <a:cubicBezTo>
                    <a:pt x="83" y="1"/>
                    <a:pt x="85" y="2"/>
                    <a:pt x="87" y="2"/>
                  </a:cubicBezTo>
                  <a:cubicBezTo>
                    <a:pt x="87" y="9"/>
                    <a:pt x="87" y="9"/>
                    <a:pt x="87" y="9"/>
                  </a:cubicBezTo>
                  <a:cubicBezTo>
                    <a:pt x="87" y="9"/>
                    <a:pt x="87" y="9"/>
                    <a:pt x="87" y="9"/>
                  </a:cubicBezTo>
                  <a:cubicBezTo>
                    <a:pt x="88" y="9"/>
                    <a:pt x="90" y="10"/>
                    <a:pt x="91" y="10"/>
                  </a:cubicBezTo>
                  <a:cubicBezTo>
                    <a:pt x="92" y="10"/>
                    <a:pt x="92" y="10"/>
                    <a:pt x="92" y="10"/>
                  </a:cubicBezTo>
                  <a:cubicBezTo>
                    <a:pt x="95" y="5"/>
                    <a:pt x="95" y="5"/>
                    <a:pt x="95" y="5"/>
                  </a:cubicBezTo>
                  <a:cubicBezTo>
                    <a:pt x="96" y="5"/>
                    <a:pt x="98" y="6"/>
                    <a:pt x="100" y="7"/>
                  </a:cubicBezTo>
                  <a:cubicBezTo>
                    <a:pt x="98" y="13"/>
                    <a:pt x="98" y="13"/>
                    <a:pt x="98" y="13"/>
                  </a:cubicBezTo>
                  <a:cubicBezTo>
                    <a:pt x="99" y="13"/>
                    <a:pt x="99" y="13"/>
                    <a:pt x="99" y="13"/>
                  </a:cubicBezTo>
                  <a:cubicBezTo>
                    <a:pt x="100" y="14"/>
                    <a:pt x="101" y="15"/>
                    <a:pt x="103" y="15"/>
                  </a:cubicBezTo>
                  <a:cubicBezTo>
                    <a:pt x="103" y="16"/>
                    <a:pt x="103" y="16"/>
                    <a:pt x="103" y="16"/>
                  </a:cubicBezTo>
                  <a:cubicBezTo>
                    <a:pt x="107" y="11"/>
                    <a:pt x="107" y="11"/>
                    <a:pt x="107" y="11"/>
                  </a:cubicBezTo>
                  <a:cubicBezTo>
                    <a:pt x="109" y="12"/>
                    <a:pt x="111" y="13"/>
                    <a:pt x="112" y="14"/>
                  </a:cubicBezTo>
                  <a:cubicBezTo>
                    <a:pt x="109" y="20"/>
                    <a:pt x="109" y="20"/>
                    <a:pt x="109" y="20"/>
                  </a:cubicBezTo>
                  <a:cubicBezTo>
                    <a:pt x="109" y="20"/>
                    <a:pt x="109" y="20"/>
                    <a:pt x="109" y="20"/>
                  </a:cubicBezTo>
                  <a:cubicBezTo>
                    <a:pt x="111" y="21"/>
                    <a:pt x="112" y="22"/>
                    <a:pt x="113" y="23"/>
                  </a:cubicBezTo>
                  <a:cubicBezTo>
                    <a:pt x="113" y="23"/>
                    <a:pt x="113" y="23"/>
                    <a:pt x="113" y="23"/>
                  </a:cubicBezTo>
                  <a:cubicBezTo>
                    <a:pt x="118" y="19"/>
                    <a:pt x="118" y="19"/>
                    <a:pt x="118" y="19"/>
                  </a:cubicBezTo>
                  <a:cubicBezTo>
                    <a:pt x="120" y="20"/>
                    <a:pt x="121" y="22"/>
                    <a:pt x="122" y="23"/>
                  </a:cubicBezTo>
                  <a:cubicBezTo>
                    <a:pt x="118" y="28"/>
                    <a:pt x="118" y="28"/>
                    <a:pt x="118" y="28"/>
                  </a:cubicBezTo>
                  <a:cubicBezTo>
                    <a:pt x="119" y="29"/>
                    <a:pt x="119" y="29"/>
                    <a:pt x="119" y="29"/>
                  </a:cubicBezTo>
                  <a:cubicBezTo>
                    <a:pt x="120" y="30"/>
                    <a:pt x="121" y="31"/>
                    <a:pt x="121" y="32"/>
                  </a:cubicBezTo>
                  <a:cubicBezTo>
                    <a:pt x="122" y="32"/>
                    <a:pt x="122" y="32"/>
                    <a:pt x="122" y="32"/>
                  </a:cubicBezTo>
                  <a:cubicBezTo>
                    <a:pt x="127" y="29"/>
                    <a:pt x="127" y="29"/>
                    <a:pt x="127" y="29"/>
                  </a:cubicBezTo>
                  <a:cubicBezTo>
                    <a:pt x="129" y="31"/>
                    <a:pt x="130" y="33"/>
                    <a:pt x="131" y="34"/>
                  </a:cubicBezTo>
                  <a:cubicBezTo>
                    <a:pt x="126" y="38"/>
                    <a:pt x="126" y="38"/>
                    <a:pt x="126" y="38"/>
                  </a:cubicBezTo>
                  <a:cubicBezTo>
                    <a:pt x="126" y="39"/>
                    <a:pt x="126" y="39"/>
                    <a:pt x="126" y="39"/>
                  </a:cubicBezTo>
                  <a:cubicBezTo>
                    <a:pt x="127" y="40"/>
                    <a:pt x="128" y="41"/>
                    <a:pt x="128" y="43"/>
                  </a:cubicBezTo>
                  <a:cubicBezTo>
                    <a:pt x="128" y="43"/>
                    <a:pt x="128" y="43"/>
                    <a:pt x="128" y="43"/>
                  </a:cubicBezTo>
                  <a:cubicBezTo>
                    <a:pt x="134" y="41"/>
                    <a:pt x="134" y="41"/>
                    <a:pt x="134" y="41"/>
                  </a:cubicBezTo>
                  <a:cubicBezTo>
                    <a:pt x="135" y="43"/>
                    <a:pt x="136" y="45"/>
                    <a:pt x="137" y="47"/>
                  </a:cubicBezTo>
                  <a:cubicBezTo>
                    <a:pt x="131" y="50"/>
                    <a:pt x="131" y="50"/>
                    <a:pt x="131" y="50"/>
                  </a:cubicBezTo>
                  <a:cubicBezTo>
                    <a:pt x="131" y="50"/>
                    <a:pt x="131" y="50"/>
                    <a:pt x="131" y="50"/>
                  </a:cubicBezTo>
                  <a:cubicBezTo>
                    <a:pt x="132" y="52"/>
                    <a:pt x="132" y="53"/>
                    <a:pt x="133" y="54"/>
                  </a:cubicBezTo>
                  <a:cubicBezTo>
                    <a:pt x="133" y="55"/>
                    <a:pt x="133" y="55"/>
                    <a:pt x="133" y="55"/>
                  </a:cubicBezTo>
                  <a:cubicBezTo>
                    <a:pt x="139" y="54"/>
                    <a:pt x="139" y="54"/>
                    <a:pt x="139" y="54"/>
                  </a:cubicBezTo>
                  <a:cubicBezTo>
                    <a:pt x="140" y="56"/>
                    <a:pt x="140" y="58"/>
                    <a:pt x="140" y="60"/>
                  </a:cubicBezTo>
                  <a:cubicBezTo>
                    <a:pt x="134" y="62"/>
                    <a:pt x="134" y="62"/>
                    <a:pt x="134" y="62"/>
                  </a:cubicBezTo>
                  <a:cubicBezTo>
                    <a:pt x="134" y="62"/>
                    <a:pt x="134" y="62"/>
                    <a:pt x="134" y="62"/>
                  </a:cubicBezTo>
                  <a:cubicBezTo>
                    <a:pt x="134" y="64"/>
                    <a:pt x="134" y="65"/>
                    <a:pt x="135" y="67"/>
                  </a:cubicBezTo>
                  <a:cubicBezTo>
                    <a:pt x="135" y="67"/>
                    <a:pt x="135" y="67"/>
                    <a:pt x="135" y="67"/>
                  </a:cubicBezTo>
                  <a:cubicBezTo>
                    <a:pt x="141" y="68"/>
                    <a:pt x="141" y="68"/>
                    <a:pt x="141" y="68"/>
                  </a:cubicBezTo>
                  <a:cubicBezTo>
                    <a:pt x="141" y="69"/>
                    <a:pt x="141" y="70"/>
                    <a:pt x="141" y="71"/>
                  </a:cubicBezTo>
                  <a:cubicBezTo>
                    <a:pt x="141" y="72"/>
                    <a:pt x="141" y="73"/>
                    <a:pt x="141" y="74"/>
                  </a:cubicBezTo>
                  <a:cubicBezTo>
                    <a:pt x="135" y="75"/>
                    <a:pt x="135" y="75"/>
                    <a:pt x="135" y="75"/>
                  </a:cubicBezTo>
                  <a:cubicBezTo>
                    <a:pt x="135" y="75"/>
                    <a:pt x="135" y="75"/>
                    <a:pt x="135" y="75"/>
                  </a:cubicBezTo>
                  <a:cubicBezTo>
                    <a:pt x="134" y="77"/>
                    <a:pt x="134" y="78"/>
                    <a:pt x="134" y="80"/>
                  </a:cubicBezTo>
                  <a:cubicBezTo>
                    <a:pt x="134" y="80"/>
                    <a:pt x="134" y="80"/>
                    <a:pt x="134" y="80"/>
                  </a:cubicBezTo>
                  <a:cubicBezTo>
                    <a:pt x="140" y="82"/>
                    <a:pt x="140" y="82"/>
                    <a:pt x="140" y="82"/>
                  </a:cubicBezTo>
                  <a:cubicBezTo>
                    <a:pt x="140" y="84"/>
                    <a:pt x="140" y="86"/>
                    <a:pt x="139" y="88"/>
                  </a:cubicBezTo>
                  <a:cubicBezTo>
                    <a:pt x="133" y="87"/>
                    <a:pt x="133" y="87"/>
                    <a:pt x="133" y="87"/>
                  </a:cubicBezTo>
                  <a:cubicBezTo>
                    <a:pt x="133" y="88"/>
                    <a:pt x="133" y="88"/>
                    <a:pt x="133" y="88"/>
                  </a:cubicBezTo>
                  <a:cubicBezTo>
                    <a:pt x="132" y="89"/>
                    <a:pt x="132" y="90"/>
                    <a:pt x="131" y="92"/>
                  </a:cubicBezTo>
                  <a:cubicBezTo>
                    <a:pt x="131" y="92"/>
                    <a:pt x="131" y="92"/>
                    <a:pt x="131" y="92"/>
                  </a:cubicBezTo>
                  <a:cubicBezTo>
                    <a:pt x="137" y="95"/>
                    <a:pt x="137" y="95"/>
                    <a:pt x="137" y="95"/>
                  </a:cubicBezTo>
                  <a:cubicBezTo>
                    <a:pt x="136" y="97"/>
                    <a:pt x="135" y="99"/>
                    <a:pt x="134" y="101"/>
                  </a:cubicBezTo>
                  <a:cubicBezTo>
                    <a:pt x="128" y="99"/>
                    <a:pt x="128" y="99"/>
                    <a:pt x="128" y="99"/>
                  </a:cubicBezTo>
                  <a:cubicBezTo>
                    <a:pt x="128" y="99"/>
                    <a:pt x="128" y="99"/>
                    <a:pt x="128" y="99"/>
                  </a:cubicBezTo>
                  <a:cubicBezTo>
                    <a:pt x="128" y="101"/>
                    <a:pt x="127" y="102"/>
                    <a:pt x="126" y="103"/>
                  </a:cubicBezTo>
                  <a:cubicBezTo>
                    <a:pt x="126" y="104"/>
                    <a:pt x="126" y="104"/>
                    <a:pt x="126" y="104"/>
                  </a:cubicBezTo>
                  <a:cubicBezTo>
                    <a:pt x="131" y="108"/>
                    <a:pt x="131" y="108"/>
                    <a:pt x="131" y="108"/>
                  </a:cubicBezTo>
                  <a:cubicBezTo>
                    <a:pt x="130" y="109"/>
                    <a:pt x="129" y="111"/>
                    <a:pt x="127" y="113"/>
                  </a:cubicBezTo>
                  <a:cubicBezTo>
                    <a:pt x="122" y="110"/>
                    <a:pt x="122" y="110"/>
                    <a:pt x="122" y="110"/>
                  </a:cubicBezTo>
                  <a:cubicBezTo>
                    <a:pt x="121" y="110"/>
                    <a:pt x="121" y="110"/>
                    <a:pt x="121" y="110"/>
                  </a:cubicBezTo>
                  <a:cubicBezTo>
                    <a:pt x="121" y="111"/>
                    <a:pt x="120" y="112"/>
                    <a:pt x="119" y="114"/>
                  </a:cubicBezTo>
                  <a:cubicBezTo>
                    <a:pt x="118" y="114"/>
                    <a:pt x="118" y="114"/>
                    <a:pt x="118" y="114"/>
                  </a:cubicBezTo>
                  <a:cubicBezTo>
                    <a:pt x="122" y="119"/>
                    <a:pt x="122" y="119"/>
                    <a:pt x="122" y="119"/>
                  </a:cubicBezTo>
                  <a:cubicBezTo>
                    <a:pt x="121" y="120"/>
                    <a:pt x="120" y="122"/>
                    <a:pt x="118" y="123"/>
                  </a:cubicBezTo>
                  <a:cubicBezTo>
                    <a:pt x="113" y="119"/>
                    <a:pt x="113" y="119"/>
                    <a:pt x="113" y="119"/>
                  </a:cubicBezTo>
                  <a:cubicBezTo>
                    <a:pt x="113" y="119"/>
                    <a:pt x="113" y="119"/>
                    <a:pt x="113" y="119"/>
                  </a:cubicBezTo>
                  <a:cubicBezTo>
                    <a:pt x="112" y="120"/>
                    <a:pt x="111" y="121"/>
                    <a:pt x="109" y="122"/>
                  </a:cubicBezTo>
                  <a:cubicBezTo>
                    <a:pt x="109" y="122"/>
                    <a:pt x="109" y="122"/>
                    <a:pt x="109" y="122"/>
                  </a:cubicBezTo>
                  <a:cubicBezTo>
                    <a:pt x="112" y="128"/>
                    <a:pt x="112" y="128"/>
                    <a:pt x="112" y="128"/>
                  </a:cubicBezTo>
                  <a:cubicBezTo>
                    <a:pt x="111" y="129"/>
                    <a:pt x="109" y="130"/>
                    <a:pt x="107" y="131"/>
                  </a:cubicBezTo>
                  <a:cubicBezTo>
                    <a:pt x="103" y="126"/>
                    <a:pt x="103" y="126"/>
                    <a:pt x="103" y="126"/>
                  </a:cubicBezTo>
                  <a:cubicBezTo>
                    <a:pt x="103" y="127"/>
                    <a:pt x="103" y="127"/>
                    <a:pt x="103" y="127"/>
                  </a:cubicBezTo>
                  <a:cubicBezTo>
                    <a:pt x="101" y="127"/>
                    <a:pt x="100" y="128"/>
                    <a:pt x="99" y="129"/>
                  </a:cubicBezTo>
                  <a:cubicBezTo>
                    <a:pt x="98" y="129"/>
                    <a:pt x="98" y="129"/>
                    <a:pt x="98" y="129"/>
                  </a:cubicBezTo>
                  <a:cubicBezTo>
                    <a:pt x="100" y="135"/>
                    <a:pt x="100" y="135"/>
                    <a:pt x="100" y="135"/>
                  </a:cubicBezTo>
                  <a:cubicBezTo>
                    <a:pt x="98" y="136"/>
                    <a:pt x="96" y="137"/>
                    <a:pt x="95" y="137"/>
                  </a:cubicBezTo>
                  <a:cubicBezTo>
                    <a:pt x="92" y="132"/>
                    <a:pt x="92" y="132"/>
                    <a:pt x="92" y="132"/>
                  </a:cubicBezTo>
                  <a:cubicBezTo>
                    <a:pt x="91" y="132"/>
                    <a:pt x="91" y="132"/>
                    <a:pt x="91" y="132"/>
                  </a:cubicBezTo>
                  <a:cubicBezTo>
                    <a:pt x="90" y="132"/>
                    <a:pt x="88" y="133"/>
                    <a:pt x="87" y="133"/>
                  </a:cubicBezTo>
                  <a:cubicBezTo>
                    <a:pt x="87" y="133"/>
                    <a:pt x="87" y="133"/>
                    <a:pt x="87" y="133"/>
                  </a:cubicBezTo>
                  <a:cubicBezTo>
                    <a:pt x="87" y="140"/>
                    <a:pt x="87" y="140"/>
                    <a:pt x="87" y="140"/>
                  </a:cubicBezTo>
                  <a:cubicBezTo>
                    <a:pt x="85" y="140"/>
                    <a:pt x="83" y="141"/>
                    <a:pt x="81" y="141"/>
                  </a:cubicBezTo>
                  <a:cubicBezTo>
                    <a:pt x="79" y="135"/>
                    <a:pt x="79" y="135"/>
                    <a:pt x="79" y="135"/>
                  </a:cubicBezTo>
                  <a:cubicBezTo>
                    <a:pt x="79" y="135"/>
                    <a:pt x="79" y="135"/>
                    <a:pt x="79" y="135"/>
                  </a:cubicBezTo>
                  <a:cubicBezTo>
                    <a:pt x="77" y="135"/>
                    <a:pt x="76" y="135"/>
                    <a:pt x="74" y="135"/>
                  </a:cubicBezTo>
                  <a:cubicBezTo>
                    <a:pt x="74" y="135"/>
                    <a:pt x="74" y="135"/>
                    <a:pt x="74" y="135"/>
                  </a:cubicBezTo>
                  <a:cubicBezTo>
                    <a:pt x="73" y="142"/>
                    <a:pt x="73" y="142"/>
                    <a:pt x="73" y="142"/>
                  </a:cubicBezTo>
                  <a:cubicBezTo>
                    <a:pt x="72" y="142"/>
                    <a:pt x="71" y="142"/>
                    <a:pt x="70" y="142"/>
                  </a:cubicBezTo>
                  <a:close/>
                </a:path>
              </a:pathLst>
            </a:custGeom>
            <a:solidFill>
              <a:schemeClr val="accent3">
                <a:lumMod val="90000"/>
                <a:lumOff val="10000"/>
              </a:schemeClr>
            </a:solid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cs typeface="Segoe UI" panose="020B0502040204020203" pitchFamily="34" charset="0"/>
              </a:endParaRPr>
            </a:p>
          </p:txBody>
        </p:sp>
        <p:sp>
          <p:nvSpPr>
            <p:cNvPr id="28" name="Freeform 23">
              <a:extLst>
                <a:ext uri="{FF2B5EF4-FFF2-40B4-BE49-F238E27FC236}">
                  <a16:creationId xmlns:a16="http://schemas.microsoft.com/office/drawing/2014/main" id="{931A5C58-A6A9-43B7-A116-B65097B2A07C}"/>
                </a:ext>
              </a:extLst>
            </p:cNvPr>
            <p:cNvSpPr>
              <a:spLocks noEditPoints="1"/>
            </p:cNvSpPr>
            <p:nvPr/>
          </p:nvSpPr>
          <p:spPr bwMode="auto">
            <a:xfrm>
              <a:off x="4126606" y="1357381"/>
              <a:ext cx="382631" cy="383470"/>
            </a:xfrm>
            <a:custGeom>
              <a:avLst/>
              <a:gdLst>
                <a:gd name="T0" fmla="*/ 274 w 274"/>
                <a:gd name="T1" fmla="*/ 155 h 275"/>
                <a:gd name="T2" fmla="*/ 274 w 274"/>
                <a:gd name="T3" fmla="*/ 120 h 275"/>
                <a:gd name="T4" fmla="*/ 247 w 274"/>
                <a:gd name="T5" fmla="*/ 120 h 275"/>
                <a:gd name="T6" fmla="*/ 241 w 274"/>
                <a:gd name="T7" fmla="*/ 97 h 275"/>
                <a:gd name="T8" fmla="*/ 265 w 274"/>
                <a:gd name="T9" fmla="*/ 84 h 275"/>
                <a:gd name="T10" fmla="*/ 247 w 274"/>
                <a:gd name="T11" fmla="*/ 54 h 275"/>
                <a:gd name="T12" fmla="*/ 224 w 274"/>
                <a:gd name="T13" fmla="*/ 67 h 275"/>
                <a:gd name="T14" fmla="*/ 207 w 274"/>
                <a:gd name="T15" fmla="*/ 51 h 275"/>
                <a:gd name="T16" fmla="*/ 221 w 274"/>
                <a:gd name="T17" fmla="*/ 27 h 275"/>
                <a:gd name="T18" fmla="*/ 191 w 274"/>
                <a:gd name="T19" fmla="*/ 10 h 275"/>
                <a:gd name="T20" fmla="*/ 177 w 274"/>
                <a:gd name="T21" fmla="*/ 34 h 275"/>
                <a:gd name="T22" fmla="*/ 154 w 274"/>
                <a:gd name="T23" fmla="*/ 27 h 275"/>
                <a:gd name="T24" fmla="*/ 154 w 274"/>
                <a:gd name="T25" fmla="*/ 0 h 275"/>
                <a:gd name="T26" fmla="*/ 120 w 274"/>
                <a:gd name="T27" fmla="*/ 0 h 275"/>
                <a:gd name="T28" fmla="*/ 120 w 274"/>
                <a:gd name="T29" fmla="*/ 27 h 275"/>
                <a:gd name="T30" fmla="*/ 97 w 274"/>
                <a:gd name="T31" fmla="*/ 34 h 275"/>
                <a:gd name="T32" fmla="*/ 83 w 274"/>
                <a:gd name="T33" fmla="*/ 10 h 275"/>
                <a:gd name="T34" fmla="*/ 54 w 274"/>
                <a:gd name="T35" fmla="*/ 27 h 275"/>
                <a:gd name="T36" fmla="*/ 67 w 274"/>
                <a:gd name="T37" fmla="*/ 51 h 275"/>
                <a:gd name="T38" fmla="*/ 50 w 274"/>
                <a:gd name="T39" fmla="*/ 67 h 275"/>
                <a:gd name="T40" fmla="*/ 27 w 274"/>
                <a:gd name="T41" fmla="*/ 54 h 275"/>
                <a:gd name="T42" fmla="*/ 10 w 274"/>
                <a:gd name="T43" fmla="*/ 84 h 275"/>
                <a:gd name="T44" fmla="*/ 33 w 274"/>
                <a:gd name="T45" fmla="*/ 97 h 275"/>
                <a:gd name="T46" fmla="*/ 27 w 274"/>
                <a:gd name="T47" fmla="*/ 120 h 275"/>
                <a:gd name="T48" fmla="*/ 0 w 274"/>
                <a:gd name="T49" fmla="*/ 120 h 275"/>
                <a:gd name="T50" fmla="*/ 0 w 274"/>
                <a:gd name="T51" fmla="*/ 155 h 275"/>
                <a:gd name="T52" fmla="*/ 27 w 274"/>
                <a:gd name="T53" fmla="*/ 155 h 275"/>
                <a:gd name="T54" fmla="*/ 33 w 274"/>
                <a:gd name="T55" fmla="*/ 178 h 275"/>
                <a:gd name="T56" fmla="*/ 10 w 274"/>
                <a:gd name="T57" fmla="*/ 191 h 275"/>
                <a:gd name="T58" fmla="*/ 27 w 274"/>
                <a:gd name="T59" fmla="*/ 221 h 275"/>
                <a:gd name="T60" fmla="*/ 50 w 274"/>
                <a:gd name="T61" fmla="*/ 207 h 275"/>
                <a:gd name="T62" fmla="*/ 67 w 274"/>
                <a:gd name="T63" fmla="*/ 224 h 275"/>
                <a:gd name="T64" fmla="*/ 54 w 274"/>
                <a:gd name="T65" fmla="*/ 248 h 275"/>
                <a:gd name="T66" fmla="*/ 83 w 274"/>
                <a:gd name="T67" fmla="*/ 265 h 275"/>
                <a:gd name="T68" fmla="*/ 97 w 274"/>
                <a:gd name="T69" fmla="*/ 241 h 275"/>
                <a:gd name="T70" fmla="*/ 120 w 274"/>
                <a:gd name="T71" fmla="*/ 247 h 275"/>
                <a:gd name="T72" fmla="*/ 120 w 274"/>
                <a:gd name="T73" fmla="*/ 275 h 275"/>
                <a:gd name="T74" fmla="*/ 154 w 274"/>
                <a:gd name="T75" fmla="*/ 275 h 275"/>
                <a:gd name="T76" fmla="*/ 154 w 274"/>
                <a:gd name="T77" fmla="*/ 247 h 275"/>
                <a:gd name="T78" fmla="*/ 177 w 274"/>
                <a:gd name="T79" fmla="*/ 241 h 275"/>
                <a:gd name="T80" fmla="*/ 191 w 274"/>
                <a:gd name="T81" fmla="*/ 265 h 275"/>
                <a:gd name="T82" fmla="*/ 221 w 274"/>
                <a:gd name="T83" fmla="*/ 248 h 275"/>
                <a:gd name="T84" fmla="*/ 207 w 274"/>
                <a:gd name="T85" fmla="*/ 224 h 275"/>
                <a:gd name="T86" fmla="*/ 224 w 274"/>
                <a:gd name="T87" fmla="*/ 207 h 275"/>
                <a:gd name="T88" fmla="*/ 247 w 274"/>
                <a:gd name="T89" fmla="*/ 221 h 275"/>
                <a:gd name="T90" fmla="*/ 265 w 274"/>
                <a:gd name="T91" fmla="*/ 191 h 275"/>
                <a:gd name="T92" fmla="*/ 241 w 274"/>
                <a:gd name="T93" fmla="*/ 178 h 275"/>
                <a:gd name="T94" fmla="*/ 247 w 274"/>
                <a:gd name="T95" fmla="*/ 155 h 275"/>
                <a:gd name="T96" fmla="*/ 274 w 274"/>
                <a:gd name="T97" fmla="*/ 155 h 275"/>
                <a:gd name="T98" fmla="*/ 137 w 274"/>
                <a:gd name="T99" fmla="*/ 215 h 275"/>
                <a:gd name="T100" fmla="*/ 60 w 274"/>
                <a:gd name="T101" fmla="*/ 137 h 275"/>
                <a:gd name="T102" fmla="*/ 137 w 274"/>
                <a:gd name="T103" fmla="*/ 60 h 275"/>
                <a:gd name="T104" fmla="*/ 214 w 274"/>
                <a:gd name="T105" fmla="*/ 137 h 275"/>
                <a:gd name="T106" fmla="*/ 137 w 274"/>
                <a:gd name="T107" fmla="*/ 21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4" h="275">
                  <a:moveTo>
                    <a:pt x="274" y="155"/>
                  </a:moveTo>
                  <a:cubicBezTo>
                    <a:pt x="274" y="120"/>
                    <a:pt x="274" y="120"/>
                    <a:pt x="274" y="120"/>
                  </a:cubicBezTo>
                  <a:cubicBezTo>
                    <a:pt x="247" y="120"/>
                    <a:pt x="247" y="120"/>
                    <a:pt x="247" y="120"/>
                  </a:cubicBezTo>
                  <a:cubicBezTo>
                    <a:pt x="246" y="112"/>
                    <a:pt x="244" y="105"/>
                    <a:pt x="241" y="97"/>
                  </a:cubicBezTo>
                  <a:cubicBezTo>
                    <a:pt x="265" y="84"/>
                    <a:pt x="265" y="84"/>
                    <a:pt x="265" y="84"/>
                  </a:cubicBezTo>
                  <a:cubicBezTo>
                    <a:pt x="247" y="54"/>
                    <a:pt x="247" y="54"/>
                    <a:pt x="247" y="54"/>
                  </a:cubicBezTo>
                  <a:cubicBezTo>
                    <a:pt x="224" y="67"/>
                    <a:pt x="224" y="67"/>
                    <a:pt x="224" y="67"/>
                  </a:cubicBezTo>
                  <a:cubicBezTo>
                    <a:pt x="219" y="61"/>
                    <a:pt x="213" y="56"/>
                    <a:pt x="207" y="51"/>
                  </a:cubicBezTo>
                  <a:cubicBezTo>
                    <a:pt x="221" y="27"/>
                    <a:pt x="221" y="27"/>
                    <a:pt x="221" y="27"/>
                  </a:cubicBezTo>
                  <a:cubicBezTo>
                    <a:pt x="191" y="10"/>
                    <a:pt x="191" y="10"/>
                    <a:pt x="191" y="10"/>
                  </a:cubicBezTo>
                  <a:cubicBezTo>
                    <a:pt x="177" y="34"/>
                    <a:pt x="177" y="34"/>
                    <a:pt x="177" y="34"/>
                  </a:cubicBezTo>
                  <a:cubicBezTo>
                    <a:pt x="170" y="31"/>
                    <a:pt x="162" y="29"/>
                    <a:pt x="154" y="27"/>
                  </a:cubicBezTo>
                  <a:cubicBezTo>
                    <a:pt x="154" y="0"/>
                    <a:pt x="154" y="0"/>
                    <a:pt x="154" y="0"/>
                  </a:cubicBezTo>
                  <a:cubicBezTo>
                    <a:pt x="120" y="0"/>
                    <a:pt x="120" y="0"/>
                    <a:pt x="120" y="0"/>
                  </a:cubicBezTo>
                  <a:cubicBezTo>
                    <a:pt x="120" y="27"/>
                    <a:pt x="120" y="27"/>
                    <a:pt x="120" y="27"/>
                  </a:cubicBezTo>
                  <a:cubicBezTo>
                    <a:pt x="112" y="29"/>
                    <a:pt x="104" y="31"/>
                    <a:pt x="97" y="34"/>
                  </a:cubicBezTo>
                  <a:cubicBezTo>
                    <a:pt x="83" y="10"/>
                    <a:pt x="83" y="10"/>
                    <a:pt x="83" y="10"/>
                  </a:cubicBezTo>
                  <a:cubicBezTo>
                    <a:pt x="54" y="27"/>
                    <a:pt x="54" y="27"/>
                    <a:pt x="54" y="27"/>
                  </a:cubicBezTo>
                  <a:cubicBezTo>
                    <a:pt x="67" y="51"/>
                    <a:pt x="67" y="51"/>
                    <a:pt x="67" y="51"/>
                  </a:cubicBezTo>
                  <a:cubicBezTo>
                    <a:pt x="61" y="56"/>
                    <a:pt x="55" y="61"/>
                    <a:pt x="50" y="67"/>
                  </a:cubicBezTo>
                  <a:cubicBezTo>
                    <a:pt x="27" y="54"/>
                    <a:pt x="27" y="54"/>
                    <a:pt x="27" y="54"/>
                  </a:cubicBezTo>
                  <a:cubicBezTo>
                    <a:pt x="10" y="84"/>
                    <a:pt x="10" y="84"/>
                    <a:pt x="10" y="84"/>
                  </a:cubicBezTo>
                  <a:cubicBezTo>
                    <a:pt x="33" y="97"/>
                    <a:pt x="33" y="97"/>
                    <a:pt x="33" y="97"/>
                  </a:cubicBezTo>
                  <a:cubicBezTo>
                    <a:pt x="30" y="105"/>
                    <a:pt x="28" y="112"/>
                    <a:pt x="27" y="120"/>
                  </a:cubicBezTo>
                  <a:cubicBezTo>
                    <a:pt x="0" y="120"/>
                    <a:pt x="0" y="120"/>
                    <a:pt x="0" y="120"/>
                  </a:cubicBezTo>
                  <a:cubicBezTo>
                    <a:pt x="0" y="155"/>
                    <a:pt x="0" y="155"/>
                    <a:pt x="0" y="155"/>
                  </a:cubicBezTo>
                  <a:cubicBezTo>
                    <a:pt x="27" y="155"/>
                    <a:pt x="27" y="155"/>
                    <a:pt x="27" y="155"/>
                  </a:cubicBezTo>
                  <a:cubicBezTo>
                    <a:pt x="28" y="163"/>
                    <a:pt x="30" y="170"/>
                    <a:pt x="33" y="178"/>
                  </a:cubicBezTo>
                  <a:cubicBezTo>
                    <a:pt x="10" y="191"/>
                    <a:pt x="10" y="191"/>
                    <a:pt x="10" y="191"/>
                  </a:cubicBezTo>
                  <a:cubicBezTo>
                    <a:pt x="27" y="221"/>
                    <a:pt x="27" y="221"/>
                    <a:pt x="27" y="221"/>
                  </a:cubicBezTo>
                  <a:cubicBezTo>
                    <a:pt x="50" y="207"/>
                    <a:pt x="50" y="207"/>
                    <a:pt x="50" y="207"/>
                  </a:cubicBezTo>
                  <a:cubicBezTo>
                    <a:pt x="55" y="214"/>
                    <a:pt x="61" y="219"/>
                    <a:pt x="67" y="224"/>
                  </a:cubicBezTo>
                  <a:cubicBezTo>
                    <a:pt x="54" y="248"/>
                    <a:pt x="54" y="248"/>
                    <a:pt x="54" y="248"/>
                  </a:cubicBezTo>
                  <a:cubicBezTo>
                    <a:pt x="83" y="265"/>
                    <a:pt x="83" y="265"/>
                    <a:pt x="83" y="265"/>
                  </a:cubicBezTo>
                  <a:cubicBezTo>
                    <a:pt x="97" y="241"/>
                    <a:pt x="97" y="241"/>
                    <a:pt x="97" y="241"/>
                  </a:cubicBezTo>
                  <a:cubicBezTo>
                    <a:pt x="104" y="244"/>
                    <a:pt x="112" y="246"/>
                    <a:pt x="120" y="247"/>
                  </a:cubicBezTo>
                  <a:cubicBezTo>
                    <a:pt x="120" y="275"/>
                    <a:pt x="120" y="275"/>
                    <a:pt x="120" y="275"/>
                  </a:cubicBezTo>
                  <a:cubicBezTo>
                    <a:pt x="154" y="275"/>
                    <a:pt x="154" y="275"/>
                    <a:pt x="154" y="275"/>
                  </a:cubicBezTo>
                  <a:cubicBezTo>
                    <a:pt x="154" y="247"/>
                    <a:pt x="154" y="247"/>
                    <a:pt x="154" y="247"/>
                  </a:cubicBezTo>
                  <a:cubicBezTo>
                    <a:pt x="162" y="246"/>
                    <a:pt x="170" y="244"/>
                    <a:pt x="177" y="241"/>
                  </a:cubicBezTo>
                  <a:cubicBezTo>
                    <a:pt x="191" y="265"/>
                    <a:pt x="191" y="265"/>
                    <a:pt x="191" y="265"/>
                  </a:cubicBezTo>
                  <a:cubicBezTo>
                    <a:pt x="221" y="248"/>
                    <a:pt x="221" y="248"/>
                    <a:pt x="221" y="248"/>
                  </a:cubicBezTo>
                  <a:cubicBezTo>
                    <a:pt x="207" y="224"/>
                    <a:pt x="207" y="224"/>
                    <a:pt x="207" y="224"/>
                  </a:cubicBezTo>
                  <a:cubicBezTo>
                    <a:pt x="213" y="219"/>
                    <a:pt x="219" y="214"/>
                    <a:pt x="224" y="207"/>
                  </a:cubicBezTo>
                  <a:cubicBezTo>
                    <a:pt x="247" y="221"/>
                    <a:pt x="247" y="221"/>
                    <a:pt x="247" y="221"/>
                  </a:cubicBezTo>
                  <a:cubicBezTo>
                    <a:pt x="265" y="191"/>
                    <a:pt x="265" y="191"/>
                    <a:pt x="265" y="191"/>
                  </a:cubicBezTo>
                  <a:cubicBezTo>
                    <a:pt x="241" y="178"/>
                    <a:pt x="241" y="178"/>
                    <a:pt x="241" y="178"/>
                  </a:cubicBezTo>
                  <a:cubicBezTo>
                    <a:pt x="244" y="170"/>
                    <a:pt x="246" y="163"/>
                    <a:pt x="247" y="155"/>
                  </a:cubicBezTo>
                  <a:cubicBezTo>
                    <a:pt x="274" y="155"/>
                    <a:pt x="274" y="155"/>
                    <a:pt x="274" y="155"/>
                  </a:cubicBezTo>
                  <a:close/>
                  <a:moveTo>
                    <a:pt x="137" y="215"/>
                  </a:moveTo>
                  <a:cubicBezTo>
                    <a:pt x="95" y="215"/>
                    <a:pt x="60" y="180"/>
                    <a:pt x="60" y="137"/>
                  </a:cubicBezTo>
                  <a:cubicBezTo>
                    <a:pt x="60" y="95"/>
                    <a:pt x="95" y="60"/>
                    <a:pt x="137" y="60"/>
                  </a:cubicBezTo>
                  <a:cubicBezTo>
                    <a:pt x="180" y="60"/>
                    <a:pt x="214" y="95"/>
                    <a:pt x="214" y="137"/>
                  </a:cubicBezTo>
                  <a:cubicBezTo>
                    <a:pt x="214" y="180"/>
                    <a:pt x="180" y="215"/>
                    <a:pt x="137" y="215"/>
                  </a:cubicBezTo>
                  <a:close/>
                </a:path>
              </a:pathLst>
            </a:custGeom>
            <a:solidFill>
              <a:schemeClr val="accent3">
                <a:lumMod val="90000"/>
                <a:lumOff val="10000"/>
              </a:schemeClr>
            </a:solid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cs typeface="Segoe UI" panose="020B0502040204020203" pitchFamily="34" charset="0"/>
              </a:endParaRPr>
            </a:p>
          </p:txBody>
        </p:sp>
        <p:sp>
          <p:nvSpPr>
            <p:cNvPr id="29" name="Freeform 23">
              <a:extLst>
                <a:ext uri="{FF2B5EF4-FFF2-40B4-BE49-F238E27FC236}">
                  <a16:creationId xmlns:a16="http://schemas.microsoft.com/office/drawing/2014/main" id="{52160ED8-669D-4004-9BC2-CB9CD1CF2F4A}"/>
                </a:ext>
              </a:extLst>
            </p:cNvPr>
            <p:cNvSpPr>
              <a:spLocks noEditPoints="1"/>
            </p:cNvSpPr>
            <p:nvPr/>
          </p:nvSpPr>
          <p:spPr bwMode="auto">
            <a:xfrm>
              <a:off x="2198841" y="1357381"/>
              <a:ext cx="382631" cy="383470"/>
            </a:xfrm>
            <a:custGeom>
              <a:avLst/>
              <a:gdLst>
                <a:gd name="T0" fmla="*/ 274 w 274"/>
                <a:gd name="T1" fmla="*/ 155 h 275"/>
                <a:gd name="T2" fmla="*/ 274 w 274"/>
                <a:gd name="T3" fmla="*/ 120 h 275"/>
                <a:gd name="T4" fmla="*/ 247 w 274"/>
                <a:gd name="T5" fmla="*/ 120 h 275"/>
                <a:gd name="T6" fmla="*/ 241 w 274"/>
                <a:gd name="T7" fmla="*/ 97 h 275"/>
                <a:gd name="T8" fmla="*/ 265 w 274"/>
                <a:gd name="T9" fmla="*/ 84 h 275"/>
                <a:gd name="T10" fmla="*/ 247 w 274"/>
                <a:gd name="T11" fmla="*/ 54 h 275"/>
                <a:gd name="T12" fmla="*/ 224 w 274"/>
                <a:gd name="T13" fmla="*/ 67 h 275"/>
                <a:gd name="T14" fmla="*/ 207 w 274"/>
                <a:gd name="T15" fmla="*/ 51 h 275"/>
                <a:gd name="T16" fmla="*/ 221 w 274"/>
                <a:gd name="T17" fmla="*/ 27 h 275"/>
                <a:gd name="T18" fmla="*/ 191 w 274"/>
                <a:gd name="T19" fmla="*/ 10 h 275"/>
                <a:gd name="T20" fmla="*/ 177 w 274"/>
                <a:gd name="T21" fmla="*/ 34 h 275"/>
                <a:gd name="T22" fmla="*/ 154 w 274"/>
                <a:gd name="T23" fmla="*/ 27 h 275"/>
                <a:gd name="T24" fmla="*/ 154 w 274"/>
                <a:gd name="T25" fmla="*/ 0 h 275"/>
                <a:gd name="T26" fmla="*/ 120 w 274"/>
                <a:gd name="T27" fmla="*/ 0 h 275"/>
                <a:gd name="T28" fmla="*/ 120 w 274"/>
                <a:gd name="T29" fmla="*/ 27 h 275"/>
                <a:gd name="T30" fmla="*/ 97 w 274"/>
                <a:gd name="T31" fmla="*/ 34 h 275"/>
                <a:gd name="T32" fmla="*/ 83 w 274"/>
                <a:gd name="T33" fmla="*/ 10 h 275"/>
                <a:gd name="T34" fmla="*/ 54 w 274"/>
                <a:gd name="T35" fmla="*/ 27 h 275"/>
                <a:gd name="T36" fmla="*/ 67 w 274"/>
                <a:gd name="T37" fmla="*/ 51 h 275"/>
                <a:gd name="T38" fmla="*/ 50 w 274"/>
                <a:gd name="T39" fmla="*/ 67 h 275"/>
                <a:gd name="T40" fmla="*/ 27 w 274"/>
                <a:gd name="T41" fmla="*/ 54 h 275"/>
                <a:gd name="T42" fmla="*/ 10 w 274"/>
                <a:gd name="T43" fmla="*/ 84 h 275"/>
                <a:gd name="T44" fmla="*/ 33 w 274"/>
                <a:gd name="T45" fmla="*/ 97 h 275"/>
                <a:gd name="T46" fmla="*/ 27 w 274"/>
                <a:gd name="T47" fmla="*/ 120 h 275"/>
                <a:gd name="T48" fmla="*/ 0 w 274"/>
                <a:gd name="T49" fmla="*/ 120 h 275"/>
                <a:gd name="T50" fmla="*/ 0 w 274"/>
                <a:gd name="T51" fmla="*/ 155 h 275"/>
                <a:gd name="T52" fmla="*/ 27 w 274"/>
                <a:gd name="T53" fmla="*/ 155 h 275"/>
                <a:gd name="T54" fmla="*/ 33 w 274"/>
                <a:gd name="T55" fmla="*/ 178 h 275"/>
                <a:gd name="T56" fmla="*/ 10 w 274"/>
                <a:gd name="T57" fmla="*/ 191 h 275"/>
                <a:gd name="T58" fmla="*/ 27 w 274"/>
                <a:gd name="T59" fmla="*/ 221 h 275"/>
                <a:gd name="T60" fmla="*/ 50 w 274"/>
                <a:gd name="T61" fmla="*/ 207 h 275"/>
                <a:gd name="T62" fmla="*/ 67 w 274"/>
                <a:gd name="T63" fmla="*/ 224 h 275"/>
                <a:gd name="T64" fmla="*/ 54 w 274"/>
                <a:gd name="T65" fmla="*/ 248 h 275"/>
                <a:gd name="T66" fmla="*/ 83 w 274"/>
                <a:gd name="T67" fmla="*/ 265 h 275"/>
                <a:gd name="T68" fmla="*/ 97 w 274"/>
                <a:gd name="T69" fmla="*/ 241 h 275"/>
                <a:gd name="T70" fmla="*/ 120 w 274"/>
                <a:gd name="T71" fmla="*/ 247 h 275"/>
                <a:gd name="T72" fmla="*/ 120 w 274"/>
                <a:gd name="T73" fmla="*/ 275 h 275"/>
                <a:gd name="T74" fmla="*/ 154 w 274"/>
                <a:gd name="T75" fmla="*/ 275 h 275"/>
                <a:gd name="T76" fmla="*/ 154 w 274"/>
                <a:gd name="T77" fmla="*/ 247 h 275"/>
                <a:gd name="T78" fmla="*/ 177 w 274"/>
                <a:gd name="T79" fmla="*/ 241 h 275"/>
                <a:gd name="T80" fmla="*/ 191 w 274"/>
                <a:gd name="T81" fmla="*/ 265 h 275"/>
                <a:gd name="T82" fmla="*/ 221 w 274"/>
                <a:gd name="T83" fmla="*/ 248 h 275"/>
                <a:gd name="T84" fmla="*/ 207 w 274"/>
                <a:gd name="T85" fmla="*/ 224 h 275"/>
                <a:gd name="T86" fmla="*/ 224 w 274"/>
                <a:gd name="T87" fmla="*/ 207 h 275"/>
                <a:gd name="T88" fmla="*/ 247 w 274"/>
                <a:gd name="T89" fmla="*/ 221 h 275"/>
                <a:gd name="T90" fmla="*/ 265 w 274"/>
                <a:gd name="T91" fmla="*/ 191 h 275"/>
                <a:gd name="T92" fmla="*/ 241 w 274"/>
                <a:gd name="T93" fmla="*/ 178 h 275"/>
                <a:gd name="T94" fmla="*/ 247 w 274"/>
                <a:gd name="T95" fmla="*/ 155 h 275"/>
                <a:gd name="T96" fmla="*/ 274 w 274"/>
                <a:gd name="T97" fmla="*/ 155 h 275"/>
                <a:gd name="T98" fmla="*/ 137 w 274"/>
                <a:gd name="T99" fmla="*/ 215 h 275"/>
                <a:gd name="T100" fmla="*/ 60 w 274"/>
                <a:gd name="T101" fmla="*/ 137 h 275"/>
                <a:gd name="T102" fmla="*/ 137 w 274"/>
                <a:gd name="T103" fmla="*/ 60 h 275"/>
                <a:gd name="T104" fmla="*/ 214 w 274"/>
                <a:gd name="T105" fmla="*/ 137 h 275"/>
                <a:gd name="T106" fmla="*/ 137 w 274"/>
                <a:gd name="T107" fmla="*/ 21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4" h="275">
                  <a:moveTo>
                    <a:pt x="274" y="155"/>
                  </a:moveTo>
                  <a:cubicBezTo>
                    <a:pt x="274" y="120"/>
                    <a:pt x="274" y="120"/>
                    <a:pt x="274" y="120"/>
                  </a:cubicBezTo>
                  <a:cubicBezTo>
                    <a:pt x="247" y="120"/>
                    <a:pt x="247" y="120"/>
                    <a:pt x="247" y="120"/>
                  </a:cubicBezTo>
                  <a:cubicBezTo>
                    <a:pt x="246" y="112"/>
                    <a:pt x="244" y="105"/>
                    <a:pt x="241" y="97"/>
                  </a:cubicBezTo>
                  <a:cubicBezTo>
                    <a:pt x="265" y="84"/>
                    <a:pt x="265" y="84"/>
                    <a:pt x="265" y="84"/>
                  </a:cubicBezTo>
                  <a:cubicBezTo>
                    <a:pt x="247" y="54"/>
                    <a:pt x="247" y="54"/>
                    <a:pt x="247" y="54"/>
                  </a:cubicBezTo>
                  <a:cubicBezTo>
                    <a:pt x="224" y="67"/>
                    <a:pt x="224" y="67"/>
                    <a:pt x="224" y="67"/>
                  </a:cubicBezTo>
                  <a:cubicBezTo>
                    <a:pt x="219" y="61"/>
                    <a:pt x="213" y="56"/>
                    <a:pt x="207" y="51"/>
                  </a:cubicBezTo>
                  <a:cubicBezTo>
                    <a:pt x="221" y="27"/>
                    <a:pt x="221" y="27"/>
                    <a:pt x="221" y="27"/>
                  </a:cubicBezTo>
                  <a:cubicBezTo>
                    <a:pt x="191" y="10"/>
                    <a:pt x="191" y="10"/>
                    <a:pt x="191" y="10"/>
                  </a:cubicBezTo>
                  <a:cubicBezTo>
                    <a:pt x="177" y="34"/>
                    <a:pt x="177" y="34"/>
                    <a:pt x="177" y="34"/>
                  </a:cubicBezTo>
                  <a:cubicBezTo>
                    <a:pt x="170" y="31"/>
                    <a:pt x="162" y="29"/>
                    <a:pt x="154" y="27"/>
                  </a:cubicBezTo>
                  <a:cubicBezTo>
                    <a:pt x="154" y="0"/>
                    <a:pt x="154" y="0"/>
                    <a:pt x="154" y="0"/>
                  </a:cubicBezTo>
                  <a:cubicBezTo>
                    <a:pt x="120" y="0"/>
                    <a:pt x="120" y="0"/>
                    <a:pt x="120" y="0"/>
                  </a:cubicBezTo>
                  <a:cubicBezTo>
                    <a:pt x="120" y="27"/>
                    <a:pt x="120" y="27"/>
                    <a:pt x="120" y="27"/>
                  </a:cubicBezTo>
                  <a:cubicBezTo>
                    <a:pt x="112" y="29"/>
                    <a:pt x="104" y="31"/>
                    <a:pt x="97" y="34"/>
                  </a:cubicBezTo>
                  <a:cubicBezTo>
                    <a:pt x="83" y="10"/>
                    <a:pt x="83" y="10"/>
                    <a:pt x="83" y="10"/>
                  </a:cubicBezTo>
                  <a:cubicBezTo>
                    <a:pt x="54" y="27"/>
                    <a:pt x="54" y="27"/>
                    <a:pt x="54" y="27"/>
                  </a:cubicBezTo>
                  <a:cubicBezTo>
                    <a:pt x="67" y="51"/>
                    <a:pt x="67" y="51"/>
                    <a:pt x="67" y="51"/>
                  </a:cubicBezTo>
                  <a:cubicBezTo>
                    <a:pt x="61" y="56"/>
                    <a:pt x="55" y="61"/>
                    <a:pt x="50" y="67"/>
                  </a:cubicBezTo>
                  <a:cubicBezTo>
                    <a:pt x="27" y="54"/>
                    <a:pt x="27" y="54"/>
                    <a:pt x="27" y="54"/>
                  </a:cubicBezTo>
                  <a:cubicBezTo>
                    <a:pt x="10" y="84"/>
                    <a:pt x="10" y="84"/>
                    <a:pt x="10" y="84"/>
                  </a:cubicBezTo>
                  <a:cubicBezTo>
                    <a:pt x="33" y="97"/>
                    <a:pt x="33" y="97"/>
                    <a:pt x="33" y="97"/>
                  </a:cubicBezTo>
                  <a:cubicBezTo>
                    <a:pt x="30" y="105"/>
                    <a:pt x="28" y="112"/>
                    <a:pt x="27" y="120"/>
                  </a:cubicBezTo>
                  <a:cubicBezTo>
                    <a:pt x="0" y="120"/>
                    <a:pt x="0" y="120"/>
                    <a:pt x="0" y="120"/>
                  </a:cubicBezTo>
                  <a:cubicBezTo>
                    <a:pt x="0" y="155"/>
                    <a:pt x="0" y="155"/>
                    <a:pt x="0" y="155"/>
                  </a:cubicBezTo>
                  <a:cubicBezTo>
                    <a:pt x="27" y="155"/>
                    <a:pt x="27" y="155"/>
                    <a:pt x="27" y="155"/>
                  </a:cubicBezTo>
                  <a:cubicBezTo>
                    <a:pt x="28" y="163"/>
                    <a:pt x="30" y="170"/>
                    <a:pt x="33" y="178"/>
                  </a:cubicBezTo>
                  <a:cubicBezTo>
                    <a:pt x="10" y="191"/>
                    <a:pt x="10" y="191"/>
                    <a:pt x="10" y="191"/>
                  </a:cubicBezTo>
                  <a:cubicBezTo>
                    <a:pt x="27" y="221"/>
                    <a:pt x="27" y="221"/>
                    <a:pt x="27" y="221"/>
                  </a:cubicBezTo>
                  <a:cubicBezTo>
                    <a:pt x="50" y="207"/>
                    <a:pt x="50" y="207"/>
                    <a:pt x="50" y="207"/>
                  </a:cubicBezTo>
                  <a:cubicBezTo>
                    <a:pt x="55" y="214"/>
                    <a:pt x="61" y="219"/>
                    <a:pt x="67" y="224"/>
                  </a:cubicBezTo>
                  <a:cubicBezTo>
                    <a:pt x="54" y="248"/>
                    <a:pt x="54" y="248"/>
                    <a:pt x="54" y="248"/>
                  </a:cubicBezTo>
                  <a:cubicBezTo>
                    <a:pt x="83" y="265"/>
                    <a:pt x="83" y="265"/>
                    <a:pt x="83" y="265"/>
                  </a:cubicBezTo>
                  <a:cubicBezTo>
                    <a:pt x="97" y="241"/>
                    <a:pt x="97" y="241"/>
                    <a:pt x="97" y="241"/>
                  </a:cubicBezTo>
                  <a:cubicBezTo>
                    <a:pt x="104" y="244"/>
                    <a:pt x="112" y="246"/>
                    <a:pt x="120" y="247"/>
                  </a:cubicBezTo>
                  <a:cubicBezTo>
                    <a:pt x="120" y="275"/>
                    <a:pt x="120" y="275"/>
                    <a:pt x="120" y="275"/>
                  </a:cubicBezTo>
                  <a:cubicBezTo>
                    <a:pt x="154" y="275"/>
                    <a:pt x="154" y="275"/>
                    <a:pt x="154" y="275"/>
                  </a:cubicBezTo>
                  <a:cubicBezTo>
                    <a:pt x="154" y="247"/>
                    <a:pt x="154" y="247"/>
                    <a:pt x="154" y="247"/>
                  </a:cubicBezTo>
                  <a:cubicBezTo>
                    <a:pt x="162" y="246"/>
                    <a:pt x="170" y="244"/>
                    <a:pt x="177" y="241"/>
                  </a:cubicBezTo>
                  <a:cubicBezTo>
                    <a:pt x="191" y="265"/>
                    <a:pt x="191" y="265"/>
                    <a:pt x="191" y="265"/>
                  </a:cubicBezTo>
                  <a:cubicBezTo>
                    <a:pt x="221" y="248"/>
                    <a:pt x="221" y="248"/>
                    <a:pt x="221" y="248"/>
                  </a:cubicBezTo>
                  <a:cubicBezTo>
                    <a:pt x="207" y="224"/>
                    <a:pt x="207" y="224"/>
                    <a:pt x="207" y="224"/>
                  </a:cubicBezTo>
                  <a:cubicBezTo>
                    <a:pt x="213" y="219"/>
                    <a:pt x="219" y="214"/>
                    <a:pt x="224" y="207"/>
                  </a:cubicBezTo>
                  <a:cubicBezTo>
                    <a:pt x="247" y="221"/>
                    <a:pt x="247" y="221"/>
                    <a:pt x="247" y="221"/>
                  </a:cubicBezTo>
                  <a:cubicBezTo>
                    <a:pt x="265" y="191"/>
                    <a:pt x="265" y="191"/>
                    <a:pt x="265" y="191"/>
                  </a:cubicBezTo>
                  <a:cubicBezTo>
                    <a:pt x="241" y="178"/>
                    <a:pt x="241" y="178"/>
                    <a:pt x="241" y="178"/>
                  </a:cubicBezTo>
                  <a:cubicBezTo>
                    <a:pt x="244" y="170"/>
                    <a:pt x="246" y="163"/>
                    <a:pt x="247" y="155"/>
                  </a:cubicBezTo>
                  <a:cubicBezTo>
                    <a:pt x="274" y="155"/>
                    <a:pt x="274" y="155"/>
                    <a:pt x="274" y="155"/>
                  </a:cubicBezTo>
                  <a:close/>
                  <a:moveTo>
                    <a:pt x="137" y="215"/>
                  </a:moveTo>
                  <a:cubicBezTo>
                    <a:pt x="95" y="215"/>
                    <a:pt x="60" y="180"/>
                    <a:pt x="60" y="137"/>
                  </a:cubicBezTo>
                  <a:cubicBezTo>
                    <a:pt x="60" y="95"/>
                    <a:pt x="95" y="60"/>
                    <a:pt x="137" y="60"/>
                  </a:cubicBezTo>
                  <a:cubicBezTo>
                    <a:pt x="180" y="60"/>
                    <a:pt x="214" y="95"/>
                    <a:pt x="214" y="137"/>
                  </a:cubicBezTo>
                  <a:cubicBezTo>
                    <a:pt x="214" y="180"/>
                    <a:pt x="180" y="215"/>
                    <a:pt x="137" y="215"/>
                  </a:cubicBezTo>
                  <a:close/>
                </a:path>
              </a:pathLst>
            </a:custGeom>
            <a:solidFill>
              <a:schemeClr val="accent3">
                <a:lumMod val="90000"/>
                <a:lumOff val="10000"/>
              </a:schemeClr>
            </a:solid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cs typeface="Segoe UI" panose="020B0502040204020203" pitchFamily="34" charset="0"/>
              </a:endParaRPr>
            </a:p>
          </p:txBody>
        </p:sp>
        <p:sp>
          <p:nvSpPr>
            <p:cNvPr id="30" name="Freeform 23">
              <a:extLst>
                <a:ext uri="{FF2B5EF4-FFF2-40B4-BE49-F238E27FC236}">
                  <a16:creationId xmlns:a16="http://schemas.microsoft.com/office/drawing/2014/main" id="{50DBDC97-9E38-494D-8E83-C151BE9A6818}"/>
                </a:ext>
              </a:extLst>
            </p:cNvPr>
            <p:cNvSpPr>
              <a:spLocks noEditPoints="1"/>
            </p:cNvSpPr>
            <p:nvPr/>
          </p:nvSpPr>
          <p:spPr bwMode="auto">
            <a:xfrm>
              <a:off x="2721321" y="2330007"/>
              <a:ext cx="802185" cy="803946"/>
            </a:xfrm>
            <a:custGeom>
              <a:avLst/>
              <a:gdLst>
                <a:gd name="T0" fmla="*/ 274 w 274"/>
                <a:gd name="T1" fmla="*/ 155 h 275"/>
                <a:gd name="T2" fmla="*/ 274 w 274"/>
                <a:gd name="T3" fmla="*/ 120 h 275"/>
                <a:gd name="T4" fmla="*/ 247 w 274"/>
                <a:gd name="T5" fmla="*/ 120 h 275"/>
                <a:gd name="T6" fmla="*/ 241 w 274"/>
                <a:gd name="T7" fmla="*/ 97 h 275"/>
                <a:gd name="T8" fmla="*/ 265 w 274"/>
                <a:gd name="T9" fmla="*/ 84 h 275"/>
                <a:gd name="T10" fmla="*/ 247 w 274"/>
                <a:gd name="T11" fmla="*/ 54 h 275"/>
                <a:gd name="T12" fmla="*/ 224 w 274"/>
                <a:gd name="T13" fmla="*/ 67 h 275"/>
                <a:gd name="T14" fmla="*/ 207 w 274"/>
                <a:gd name="T15" fmla="*/ 51 h 275"/>
                <a:gd name="T16" fmla="*/ 221 w 274"/>
                <a:gd name="T17" fmla="*/ 27 h 275"/>
                <a:gd name="T18" fmla="*/ 191 w 274"/>
                <a:gd name="T19" fmla="*/ 10 h 275"/>
                <a:gd name="T20" fmla="*/ 177 w 274"/>
                <a:gd name="T21" fmla="*/ 34 h 275"/>
                <a:gd name="T22" fmla="*/ 154 w 274"/>
                <a:gd name="T23" fmla="*/ 27 h 275"/>
                <a:gd name="T24" fmla="*/ 154 w 274"/>
                <a:gd name="T25" fmla="*/ 0 h 275"/>
                <a:gd name="T26" fmla="*/ 120 w 274"/>
                <a:gd name="T27" fmla="*/ 0 h 275"/>
                <a:gd name="T28" fmla="*/ 120 w 274"/>
                <a:gd name="T29" fmla="*/ 27 h 275"/>
                <a:gd name="T30" fmla="*/ 97 w 274"/>
                <a:gd name="T31" fmla="*/ 34 h 275"/>
                <a:gd name="T32" fmla="*/ 83 w 274"/>
                <a:gd name="T33" fmla="*/ 10 h 275"/>
                <a:gd name="T34" fmla="*/ 54 w 274"/>
                <a:gd name="T35" fmla="*/ 27 h 275"/>
                <a:gd name="T36" fmla="*/ 67 w 274"/>
                <a:gd name="T37" fmla="*/ 51 h 275"/>
                <a:gd name="T38" fmla="*/ 50 w 274"/>
                <a:gd name="T39" fmla="*/ 67 h 275"/>
                <a:gd name="T40" fmla="*/ 27 w 274"/>
                <a:gd name="T41" fmla="*/ 54 h 275"/>
                <a:gd name="T42" fmla="*/ 10 w 274"/>
                <a:gd name="T43" fmla="*/ 84 h 275"/>
                <a:gd name="T44" fmla="*/ 33 w 274"/>
                <a:gd name="T45" fmla="*/ 97 h 275"/>
                <a:gd name="T46" fmla="*/ 27 w 274"/>
                <a:gd name="T47" fmla="*/ 120 h 275"/>
                <a:gd name="T48" fmla="*/ 0 w 274"/>
                <a:gd name="T49" fmla="*/ 120 h 275"/>
                <a:gd name="T50" fmla="*/ 0 w 274"/>
                <a:gd name="T51" fmla="*/ 155 h 275"/>
                <a:gd name="T52" fmla="*/ 27 w 274"/>
                <a:gd name="T53" fmla="*/ 155 h 275"/>
                <a:gd name="T54" fmla="*/ 33 w 274"/>
                <a:gd name="T55" fmla="*/ 178 h 275"/>
                <a:gd name="T56" fmla="*/ 10 w 274"/>
                <a:gd name="T57" fmla="*/ 191 h 275"/>
                <a:gd name="T58" fmla="*/ 27 w 274"/>
                <a:gd name="T59" fmla="*/ 221 h 275"/>
                <a:gd name="T60" fmla="*/ 50 w 274"/>
                <a:gd name="T61" fmla="*/ 207 h 275"/>
                <a:gd name="T62" fmla="*/ 67 w 274"/>
                <a:gd name="T63" fmla="*/ 224 h 275"/>
                <a:gd name="T64" fmla="*/ 54 w 274"/>
                <a:gd name="T65" fmla="*/ 248 h 275"/>
                <a:gd name="T66" fmla="*/ 83 w 274"/>
                <a:gd name="T67" fmla="*/ 265 h 275"/>
                <a:gd name="T68" fmla="*/ 97 w 274"/>
                <a:gd name="T69" fmla="*/ 241 h 275"/>
                <a:gd name="T70" fmla="*/ 120 w 274"/>
                <a:gd name="T71" fmla="*/ 247 h 275"/>
                <a:gd name="T72" fmla="*/ 120 w 274"/>
                <a:gd name="T73" fmla="*/ 275 h 275"/>
                <a:gd name="T74" fmla="*/ 154 w 274"/>
                <a:gd name="T75" fmla="*/ 275 h 275"/>
                <a:gd name="T76" fmla="*/ 154 w 274"/>
                <a:gd name="T77" fmla="*/ 247 h 275"/>
                <a:gd name="T78" fmla="*/ 177 w 274"/>
                <a:gd name="T79" fmla="*/ 241 h 275"/>
                <a:gd name="T80" fmla="*/ 191 w 274"/>
                <a:gd name="T81" fmla="*/ 265 h 275"/>
                <a:gd name="T82" fmla="*/ 221 w 274"/>
                <a:gd name="T83" fmla="*/ 248 h 275"/>
                <a:gd name="T84" fmla="*/ 207 w 274"/>
                <a:gd name="T85" fmla="*/ 224 h 275"/>
                <a:gd name="T86" fmla="*/ 224 w 274"/>
                <a:gd name="T87" fmla="*/ 207 h 275"/>
                <a:gd name="T88" fmla="*/ 247 w 274"/>
                <a:gd name="T89" fmla="*/ 221 h 275"/>
                <a:gd name="T90" fmla="*/ 265 w 274"/>
                <a:gd name="T91" fmla="*/ 191 h 275"/>
                <a:gd name="T92" fmla="*/ 241 w 274"/>
                <a:gd name="T93" fmla="*/ 178 h 275"/>
                <a:gd name="T94" fmla="*/ 247 w 274"/>
                <a:gd name="T95" fmla="*/ 155 h 275"/>
                <a:gd name="T96" fmla="*/ 274 w 274"/>
                <a:gd name="T97" fmla="*/ 155 h 275"/>
                <a:gd name="T98" fmla="*/ 137 w 274"/>
                <a:gd name="T99" fmla="*/ 215 h 275"/>
                <a:gd name="T100" fmla="*/ 60 w 274"/>
                <a:gd name="T101" fmla="*/ 137 h 275"/>
                <a:gd name="T102" fmla="*/ 137 w 274"/>
                <a:gd name="T103" fmla="*/ 60 h 275"/>
                <a:gd name="T104" fmla="*/ 214 w 274"/>
                <a:gd name="T105" fmla="*/ 137 h 275"/>
                <a:gd name="T106" fmla="*/ 137 w 274"/>
                <a:gd name="T107" fmla="*/ 21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4" h="275">
                  <a:moveTo>
                    <a:pt x="274" y="155"/>
                  </a:moveTo>
                  <a:cubicBezTo>
                    <a:pt x="274" y="120"/>
                    <a:pt x="274" y="120"/>
                    <a:pt x="274" y="120"/>
                  </a:cubicBezTo>
                  <a:cubicBezTo>
                    <a:pt x="247" y="120"/>
                    <a:pt x="247" y="120"/>
                    <a:pt x="247" y="120"/>
                  </a:cubicBezTo>
                  <a:cubicBezTo>
                    <a:pt x="246" y="112"/>
                    <a:pt x="244" y="105"/>
                    <a:pt x="241" y="97"/>
                  </a:cubicBezTo>
                  <a:cubicBezTo>
                    <a:pt x="265" y="84"/>
                    <a:pt x="265" y="84"/>
                    <a:pt x="265" y="84"/>
                  </a:cubicBezTo>
                  <a:cubicBezTo>
                    <a:pt x="247" y="54"/>
                    <a:pt x="247" y="54"/>
                    <a:pt x="247" y="54"/>
                  </a:cubicBezTo>
                  <a:cubicBezTo>
                    <a:pt x="224" y="67"/>
                    <a:pt x="224" y="67"/>
                    <a:pt x="224" y="67"/>
                  </a:cubicBezTo>
                  <a:cubicBezTo>
                    <a:pt x="219" y="61"/>
                    <a:pt x="213" y="56"/>
                    <a:pt x="207" y="51"/>
                  </a:cubicBezTo>
                  <a:cubicBezTo>
                    <a:pt x="221" y="27"/>
                    <a:pt x="221" y="27"/>
                    <a:pt x="221" y="27"/>
                  </a:cubicBezTo>
                  <a:cubicBezTo>
                    <a:pt x="191" y="10"/>
                    <a:pt x="191" y="10"/>
                    <a:pt x="191" y="10"/>
                  </a:cubicBezTo>
                  <a:cubicBezTo>
                    <a:pt x="177" y="34"/>
                    <a:pt x="177" y="34"/>
                    <a:pt x="177" y="34"/>
                  </a:cubicBezTo>
                  <a:cubicBezTo>
                    <a:pt x="170" y="31"/>
                    <a:pt x="162" y="29"/>
                    <a:pt x="154" y="27"/>
                  </a:cubicBezTo>
                  <a:cubicBezTo>
                    <a:pt x="154" y="0"/>
                    <a:pt x="154" y="0"/>
                    <a:pt x="154" y="0"/>
                  </a:cubicBezTo>
                  <a:cubicBezTo>
                    <a:pt x="120" y="0"/>
                    <a:pt x="120" y="0"/>
                    <a:pt x="120" y="0"/>
                  </a:cubicBezTo>
                  <a:cubicBezTo>
                    <a:pt x="120" y="27"/>
                    <a:pt x="120" y="27"/>
                    <a:pt x="120" y="27"/>
                  </a:cubicBezTo>
                  <a:cubicBezTo>
                    <a:pt x="112" y="29"/>
                    <a:pt x="104" y="31"/>
                    <a:pt x="97" y="34"/>
                  </a:cubicBezTo>
                  <a:cubicBezTo>
                    <a:pt x="83" y="10"/>
                    <a:pt x="83" y="10"/>
                    <a:pt x="83" y="10"/>
                  </a:cubicBezTo>
                  <a:cubicBezTo>
                    <a:pt x="54" y="27"/>
                    <a:pt x="54" y="27"/>
                    <a:pt x="54" y="27"/>
                  </a:cubicBezTo>
                  <a:cubicBezTo>
                    <a:pt x="67" y="51"/>
                    <a:pt x="67" y="51"/>
                    <a:pt x="67" y="51"/>
                  </a:cubicBezTo>
                  <a:cubicBezTo>
                    <a:pt x="61" y="56"/>
                    <a:pt x="55" y="61"/>
                    <a:pt x="50" y="67"/>
                  </a:cubicBezTo>
                  <a:cubicBezTo>
                    <a:pt x="27" y="54"/>
                    <a:pt x="27" y="54"/>
                    <a:pt x="27" y="54"/>
                  </a:cubicBezTo>
                  <a:cubicBezTo>
                    <a:pt x="10" y="84"/>
                    <a:pt x="10" y="84"/>
                    <a:pt x="10" y="84"/>
                  </a:cubicBezTo>
                  <a:cubicBezTo>
                    <a:pt x="33" y="97"/>
                    <a:pt x="33" y="97"/>
                    <a:pt x="33" y="97"/>
                  </a:cubicBezTo>
                  <a:cubicBezTo>
                    <a:pt x="30" y="105"/>
                    <a:pt x="28" y="112"/>
                    <a:pt x="27" y="120"/>
                  </a:cubicBezTo>
                  <a:cubicBezTo>
                    <a:pt x="0" y="120"/>
                    <a:pt x="0" y="120"/>
                    <a:pt x="0" y="120"/>
                  </a:cubicBezTo>
                  <a:cubicBezTo>
                    <a:pt x="0" y="155"/>
                    <a:pt x="0" y="155"/>
                    <a:pt x="0" y="155"/>
                  </a:cubicBezTo>
                  <a:cubicBezTo>
                    <a:pt x="27" y="155"/>
                    <a:pt x="27" y="155"/>
                    <a:pt x="27" y="155"/>
                  </a:cubicBezTo>
                  <a:cubicBezTo>
                    <a:pt x="28" y="163"/>
                    <a:pt x="30" y="170"/>
                    <a:pt x="33" y="178"/>
                  </a:cubicBezTo>
                  <a:cubicBezTo>
                    <a:pt x="10" y="191"/>
                    <a:pt x="10" y="191"/>
                    <a:pt x="10" y="191"/>
                  </a:cubicBezTo>
                  <a:cubicBezTo>
                    <a:pt x="27" y="221"/>
                    <a:pt x="27" y="221"/>
                    <a:pt x="27" y="221"/>
                  </a:cubicBezTo>
                  <a:cubicBezTo>
                    <a:pt x="50" y="207"/>
                    <a:pt x="50" y="207"/>
                    <a:pt x="50" y="207"/>
                  </a:cubicBezTo>
                  <a:cubicBezTo>
                    <a:pt x="55" y="214"/>
                    <a:pt x="61" y="219"/>
                    <a:pt x="67" y="224"/>
                  </a:cubicBezTo>
                  <a:cubicBezTo>
                    <a:pt x="54" y="248"/>
                    <a:pt x="54" y="248"/>
                    <a:pt x="54" y="248"/>
                  </a:cubicBezTo>
                  <a:cubicBezTo>
                    <a:pt x="83" y="265"/>
                    <a:pt x="83" y="265"/>
                    <a:pt x="83" y="265"/>
                  </a:cubicBezTo>
                  <a:cubicBezTo>
                    <a:pt x="97" y="241"/>
                    <a:pt x="97" y="241"/>
                    <a:pt x="97" y="241"/>
                  </a:cubicBezTo>
                  <a:cubicBezTo>
                    <a:pt x="104" y="244"/>
                    <a:pt x="112" y="246"/>
                    <a:pt x="120" y="247"/>
                  </a:cubicBezTo>
                  <a:cubicBezTo>
                    <a:pt x="120" y="275"/>
                    <a:pt x="120" y="275"/>
                    <a:pt x="120" y="275"/>
                  </a:cubicBezTo>
                  <a:cubicBezTo>
                    <a:pt x="154" y="275"/>
                    <a:pt x="154" y="275"/>
                    <a:pt x="154" y="275"/>
                  </a:cubicBezTo>
                  <a:cubicBezTo>
                    <a:pt x="154" y="247"/>
                    <a:pt x="154" y="247"/>
                    <a:pt x="154" y="247"/>
                  </a:cubicBezTo>
                  <a:cubicBezTo>
                    <a:pt x="162" y="246"/>
                    <a:pt x="170" y="244"/>
                    <a:pt x="177" y="241"/>
                  </a:cubicBezTo>
                  <a:cubicBezTo>
                    <a:pt x="191" y="265"/>
                    <a:pt x="191" y="265"/>
                    <a:pt x="191" y="265"/>
                  </a:cubicBezTo>
                  <a:cubicBezTo>
                    <a:pt x="221" y="248"/>
                    <a:pt x="221" y="248"/>
                    <a:pt x="221" y="248"/>
                  </a:cubicBezTo>
                  <a:cubicBezTo>
                    <a:pt x="207" y="224"/>
                    <a:pt x="207" y="224"/>
                    <a:pt x="207" y="224"/>
                  </a:cubicBezTo>
                  <a:cubicBezTo>
                    <a:pt x="213" y="219"/>
                    <a:pt x="219" y="214"/>
                    <a:pt x="224" y="207"/>
                  </a:cubicBezTo>
                  <a:cubicBezTo>
                    <a:pt x="247" y="221"/>
                    <a:pt x="247" y="221"/>
                    <a:pt x="247" y="221"/>
                  </a:cubicBezTo>
                  <a:cubicBezTo>
                    <a:pt x="265" y="191"/>
                    <a:pt x="265" y="191"/>
                    <a:pt x="265" y="191"/>
                  </a:cubicBezTo>
                  <a:cubicBezTo>
                    <a:pt x="241" y="178"/>
                    <a:pt x="241" y="178"/>
                    <a:pt x="241" y="178"/>
                  </a:cubicBezTo>
                  <a:cubicBezTo>
                    <a:pt x="244" y="170"/>
                    <a:pt x="246" y="163"/>
                    <a:pt x="247" y="155"/>
                  </a:cubicBezTo>
                  <a:cubicBezTo>
                    <a:pt x="274" y="155"/>
                    <a:pt x="274" y="155"/>
                    <a:pt x="274" y="155"/>
                  </a:cubicBezTo>
                  <a:close/>
                  <a:moveTo>
                    <a:pt x="137" y="215"/>
                  </a:moveTo>
                  <a:cubicBezTo>
                    <a:pt x="95" y="215"/>
                    <a:pt x="60" y="180"/>
                    <a:pt x="60" y="137"/>
                  </a:cubicBezTo>
                  <a:cubicBezTo>
                    <a:pt x="60" y="95"/>
                    <a:pt x="95" y="60"/>
                    <a:pt x="137" y="60"/>
                  </a:cubicBezTo>
                  <a:cubicBezTo>
                    <a:pt x="180" y="60"/>
                    <a:pt x="214" y="95"/>
                    <a:pt x="214" y="137"/>
                  </a:cubicBezTo>
                  <a:cubicBezTo>
                    <a:pt x="214" y="180"/>
                    <a:pt x="180" y="215"/>
                    <a:pt x="137" y="215"/>
                  </a:cubicBezTo>
                  <a:close/>
                </a:path>
              </a:pathLst>
            </a:custGeom>
            <a:solidFill>
              <a:schemeClr val="accent3">
                <a:lumMod val="90000"/>
                <a:lumOff val="10000"/>
              </a:schemeClr>
            </a:solid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cs typeface="Segoe UI" panose="020B0502040204020203" pitchFamily="34" charset="0"/>
              </a:endParaRPr>
            </a:p>
          </p:txBody>
        </p:sp>
        <p:sp>
          <p:nvSpPr>
            <p:cNvPr id="31" name="Freeform 23">
              <a:extLst>
                <a:ext uri="{FF2B5EF4-FFF2-40B4-BE49-F238E27FC236}">
                  <a16:creationId xmlns:a16="http://schemas.microsoft.com/office/drawing/2014/main" id="{16AF6F16-1FF3-40A9-910F-F981C64B5D04}"/>
                </a:ext>
              </a:extLst>
            </p:cNvPr>
            <p:cNvSpPr>
              <a:spLocks noEditPoints="1"/>
            </p:cNvSpPr>
            <p:nvPr/>
          </p:nvSpPr>
          <p:spPr bwMode="auto">
            <a:xfrm>
              <a:off x="3530429" y="2291353"/>
              <a:ext cx="439662" cy="440628"/>
            </a:xfrm>
            <a:custGeom>
              <a:avLst/>
              <a:gdLst>
                <a:gd name="T0" fmla="*/ 274 w 274"/>
                <a:gd name="T1" fmla="*/ 155 h 275"/>
                <a:gd name="T2" fmla="*/ 274 w 274"/>
                <a:gd name="T3" fmla="*/ 120 h 275"/>
                <a:gd name="T4" fmla="*/ 247 w 274"/>
                <a:gd name="T5" fmla="*/ 120 h 275"/>
                <a:gd name="T6" fmla="*/ 241 w 274"/>
                <a:gd name="T7" fmla="*/ 97 h 275"/>
                <a:gd name="T8" fmla="*/ 265 w 274"/>
                <a:gd name="T9" fmla="*/ 84 h 275"/>
                <a:gd name="T10" fmla="*/ 247 w 274"/>
                <a:gd name="T11" fmla="*/ 54 h 275"/>
                <a:gd name="T12" fmla="*/ 224 w 274"/>
                <a:gd name="T13" fmla="*/ 67 h 275"/>
                <a:gd name="T14" fmla="*/ 207 w 274"/>
                <a:gd name="T15" fmla="*/ 51 h 275"/>
                <a:gd name="T16" fmla="*/ 221 w 274"/>
                <a:gd name="T17" fmla="*/ 27 h 275"/>
                <a:gd name="T18" fmla="*/ 191 w 274"/>
                <a:gd name="T19" fmla="*/ 10 h 275"/>
                <a:gd name="T20" fmla="*/ 177 w 274"/>
                <a:gd name="T21" fmla="*/ 34 h 275"/>
                <a:gd name="T22" fmla="*/ 154 w 274"/>
                <a:gd name="T23" fmla="*/ 27 h 275"/>
                <a:gd name="T24" fmla="*/ 154 w 274"/>
                <a:gd name="T25" fmla="*/ 0 h 275"/>
                <a:gd name="T26" fmla="*/ 120 w 274"/>
                <a:gd name="T27" fmla="*/ 0 h 275"/>
                <a:gd name="T28" fmla="*/ 120 w 274"/>
                <a:gd name="T29" fmla="*/ 27 h 275"/>
                <a:gd name="T30" fmla="*/ 97 w 274"/>
                <a:gd name="T31" fmla="*/ 34 h 275"/>
                <a:gd name="T32" fmla="*/ 83 w 274"/>
                <a:gd name="T33" fmla="*/ 10 h 275"/>
                <a:gd name="T34" fmla="*/ 54 w 274"/>
                <a:gd name="T35" fmla="*/ 27 h 275"/>
                <a:gd name="T36" fmla="*/ 67 w 274"/>
                <a:gd name="T37" fmla="*/ 51 h 275"/>
                <a:gd name="T38" fmla="*/ 50 w 274"/>
                <a:gd name="T39" fmla="*/ 67 h 275"/>
                <a:gd name="T40" fmla="*/ 27 w 274"/>
                <a:gd name="T41" fmla="*/ 54 h 275"/>
                <a:gd name="T42" fmla="*/ 10 w 274"/>
                <a:gd name="T43" fmla="*/ 84 h 275"/>
                <a:gd name="T44" fmla="*/ 33 w 274"/>
                <a:gd name="T45" fmla="*/ 97 h 275"/>
                <a:gd name="T46" fmla="*/ 27 w 274"/>
                <a:gd name="T47" fmla="*/ 120 h 275"/>
                <a:gd name="T48" fmla="*/ 0 w 274"/>
                <a:gd name="T49" fmla="*/ 120 h 275"/>
                <a:gd name="T50" fmla="*/ 0 w 274"/>
                <a:gd name="T51" fmla="*/ 155 h 275"/>
                <a:gd name="T52" fmla="*/ 27 w 274"/>
                <a:gd name="T53" fmla="*/ 155 h 275"/>
                <a:gd name="T54" fmla="*/ 33 w 274"/>
                <a:gd name="T55" fmla="*/ 178 h 275"/>
                <a:gd name="T56" fmla="*/ 10 w 274"/>
                <a:gd name="T57" fmla="*/ 191 h 275"/>
                <a:gd name="T58" fmla="*/ 27 w 274"/>
                <a:gd name="T59" fmla="*/ 221 h 275"/>
                <a:gd name="T60" fmla="*/ 50 w 274"/>
                <a:gd name="T61" fmla="*/ 207 h 275"/>
                <a:gd name="T62" fmla="*/ 67 w 274"/>
                <a:gd name="T63" fmla="*/ 224 h 275"/>
                <a:gd name="T64" fmla="*/ 54 w 274"/>
                <a:gd name="T65" fmla="*/ 248 h 275"/>
                <a:gd name="T66" fmla="*/ 83 w 274"/>
                <a:gd name="T67" fmla="*/ 265 h 275"/>
                <a:gd name="T68" fmla="*/ 97 w 274"/>
                <a:gd name="T69" fmla="*/ 241 h 275"/>
                <a:gd name="T70" fmla="*/ 120 w 274"/>
                <a:gd name="T71" fmla="*/ 247 h 275"/>
                <a:gd name="T72" fmla="*/ 120 w 274"/>
                <a:gd name="T73" fmla="*/ 275 h 275"/>
                <a:gd name="T74" fmla="*/ 154 w 274"/>
                <a:gd name="T75" fmla="*/ 275 h 275"/>
                <a:gd name="T76" fmla="*/ 154 w 274"/>
                <a:gd name="T77" fmla="*/ 247 h 275"/>
                <a:gd name="T78" fmla="*/ 177 w 274"/>
                <a:gd name="T79" fmla="*/ 241 h 275"/>
                <a:gd name="T80" fmla="*/ 191 w 274"/>
                <a:gd name="T81" fmla="*/ 265 h 275"/>
                <a:gd name="T82" fmla="*/ 221 w 274"/>
                <a:gd name="T83" fmla="*/ 248 h 275"/>
                <a:gd name="T84" fmla="*/ 207 w 274"/>
                <a:gd name="T85" fmla="*/ 224 h 275"/>
                <a:gd name="T86" fmla="*/ 224 w 274"/>
                <a:gd name="T87" fmla="*/ 207 h 275"/>
                <a:gd name="T88" fmla="*/ 247 w 274"/>
                <a:gd name="T89" fmla="*/ 221 h 275"/>
                <a:gd name="T90" fmla="*/ 265 w 274"/>
                <a:gd name="T91" fmla="*/ 191 h 275"/>
                <a:gd name="T92" fmla="*/ 241 w 274"/>
                <a:gd name="T93" fmla="*/ 178 h 275"/>
                <a:gd name="T94" fmla="*/ 247 w 274"/>
                <a:gd name="T95" fmla="*/ 155 h 275"/>
                <a:gd name="T96" fmla="*/ 274 w 274"/>
                <a:gd name="T97" fmla="*/ 155 h 275"/>
                <a:gd name="T98" fmla="*/ 137 w 274"/>
                <a:gd name="T99" fmla="*/ 215 h 275"/>
                <a:gd name="T100" fmla="*/ 60 w 274"/>
                <a:gd name="T101" fmla="*/ 137 h 275"/>
                <a:gd name="T102" fmla="*/ 137 w 274"/>
                <a:gd name="T103" fmla="*/ 60 h 275"/>
                <a:gd name="T104" fmla="*/ 214 w 274"/>
                <a:gd name="T105" fmla="*/ 137 h 275"/>
                <a:gd name="T106" fmla="*/ 137 w 274"/>
                <a:gd name="T107" fmla="*/ 21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4" h="275">
                  <a:moveTo>
                    <a:pt x="274" y="155"/>
                  </a:moveTo>
                  <a:cubicBezTo>
                    <a:pt x="274" y="120"/>
                    <a:pt x="274" y="120"/>
                    <a:pt x="274" y="120"/>
                  </a:cubicBezTo>
                  <a:cubicBezTo>
                    <a:pt x="247" y="120"/>
                    <a:pt x="247" y="120"/>
                    <a:pt x="247" y="120"/>
                  </a:cubicBezTo>
                  <a:cubicBezTo>
                    <a:pt x="246" y="112"/>
                    <a:pt x="244" y="105"/>
                    <a:pt x="241" y="97"/>
                  </a:cubicBezTo>
                  <a:cubicBezTo>
                    <a:pt x="265" y="84"/>
                    <a:pt x="265" y="84"/>
                    <a:pt x="265" y="84"/>
                  </a:cubicBezTo>
                  <a:cubicBezTo>
                    <a:pt x="247" y="54"/>
                    <a:pt x="247" y="54"/>
                    <a:pt x="247" y="54"/>
                  </a:cubicBezTo>
                  <a:cubicBezTo>
                    <a:pt x="224" y="67"/>
                    <a:pt x="224" y="67"/>
                    <a:pt x="224" y="67"/>
                  </a:cubicBezTo>
                  <a:cubicBezTo>
                    <a:pt x="219" y="61"/>
                    <a:pt x="213" y="56"/>
                    <a:pt x="207" y="51"/>
                  </a:cubicBezTo>
                  <a:cubicBezTo>
                    <a:pt x="221" y="27"/>
                    <a:pt x="221" y="27"/>
                    <a:pt x="221" y="27"/>
                  </a:cubicBezTo>
                  <a:cubicBezTo>
                    <a:pt x="191" y="10"/>
                    <a:pt x="191" y="10"/>
                    <a:pt x="191" y="10"/>
                  </a:cubicBezTo>
                  <a:cubicBezTo>
                    <a:pt x="177" y="34"/>
                    <a:pt x="177" y="34"/>
                    <a:pt x="177" y="34"/>
                  </a:cubicBezTo>
                  <a:cubicBezTo>
                    <a:pt x="170" y="31"/>
                    <a:pt x="162" y="29"/>
                    <a:pt x="154" y="27"/>
                  </a:cubicBezTo>
                  <a:cubicBezTo>
                    <a:pt x="154" y="0"/>
                    <a:pt x="154" y="0"/>
                    <a:pt x="154" y="0"/>
                  </a:cubicBezTo>
                  <a:cubicBezTo>
                    <a:pt x="120" y="0"/>
                    <a:pt x="120" y="0"/>
                    <a:pt x="120" y="0"/>
                  </a:cubicBezTo>
                  <a:cubicBezTo>
                    <a:pt x="120" y="27"/>
                    <a:pt x="120" y="27"/>
                    <a:pt x="120" y="27"/>
                  </a:cubicBezTo>
                  <a:cubicBezTo>
                    <a:pt x="112" y="29"/>
                    <a:pt x="104" y="31"/>
                    <a:pt x="97" y="34"/>
                  </a:cubicBezTo>
                  <a:cubicBezTo>
                    <a:pt x="83" y="10"/>
                    <a:pt x="83" y="10"/>
                    <a:pt x="83" y="10"/>
                  </a:cubicBezTo>
                  <a:cubicBezTo>
                    <a:pt x="54" y="27"/>
                    <a:pt x="54" y="27"/>
                    <a:pt x="54" y="27"/>
                  </a:cubicBezTo>
                  <a:cubicBezTo>
                    <a:pt x="67" y="51"/>
                    <a:pt x="67" y="51"/>
                    <a:pt x="67" y="51"/>
                  </a:cubicBezTo>
                  <a:cubicBezTo>
                    <a:pt x="61" y="56"/>
                    <a:pt x="55" y="61"/>
                    <a:pt x="50" y="67"/>
                  </a:cubicBezTo>
                  <a:cubicBezTo>
                    <a:pt x="27" y="54"/>
                    <a:pt x="27" y="54"/>
                    <a:pt x="27" y="54"/>
                  </a:cubicBezTo>
                  <a:cubicBezTo>
                    <a:pt x="10" y="84"/>
                    <a:pt x="10" y="84"/>
                    <a:pt x="10" y="84"/>
                  </a:cubicBezTo>
                  <a:cubicBezTo>
                    <a:pt x="33" y="97"/>
                    <a:pt x="33" y="97"/>
                    <a:pt x="33" y="97"/>
                  </a:cubicBezTo>
                  <a:cubicBezTo>
                    <a:pt x="30" y="105"/>
                    <a:pt x="28" y="112"/>
                    <a:pt x="27" y="120"/>
                  </a:cubicBezTo>
                  <a:cubicBezTo>
                    <a:pt x="0" y="120"/>
                    <a:pt x="0" y="120"/>
                    <a:pt x="0" y="120"/>
                  </a:cubicBezTo>
                  <a:cubicBezTo>
                    <a:pt x="0" y="155"/>
                    <a:pt x="0" y="155"/>
                    <a:pt x="0" y="155"/>
                  </a:cubicBezTo>
                  <a:cubicBezTo>
                    <a:pt x="27" y="155"/>
                    <a:pt x="27" y="155"/>
                    <a:pt x="27" y="155"/>
                  </a:cubicBezTo>
                  <a:cubicBezTo>
                    <a:pt x="28" y="163"/>
                    <a:pt x="30" y="170"/>
                    <a:pt x="33" y="178"/>
                  </a:cubicBezTo>
                  <a:cubicBezTo>
                    <a:pt x="10" y="191"/>
                    <a:pt x="10" y="191"/>
                    <a:pt x="10" y="191"/>
                  </a:cubicBezTo>
                  <a:cubicBezTo>
                    <a:pt x="27" y="221"/>
                    <a:pt x="27" y="221"/>
                    <a:pt x="27" y="221"/>
                  </a:cubicBezTo>
                  <a:cubicBezTo>
                    <a:pt x="50" y="207"/>
                    <a:pt x="50" y="207"/>
                    <a:pt x="50" y="207"/>
                  </a:cubicBezTo>
                  <a:cubicBezTo>
                    <a:pt x="55" y="214"/>
                    <a:pt x="61" y="219"/>
                    <a:pt x="67" y="224"/>
                  </a:cubicBezTo>
                  <a:cubicBezTo>
                    <a:pt x="54" y="248"/>
                    <a:pt x="54" y="248"/>
                    <a:pt x="54" y="248"/>
                  </a:cubicBezTo>
                  <a:cubicBezTo>
                    <a:pt x="83" y="265"/>
                    <a:pt x="83" y="265"/>
                    <a:pt x="83" y="265"/>
                  </a:cubicBezTo>
                  <a:cubicBezTo>
                    <a:pt x="97" y="241"/>
                    <a:pt x="97" y="241"/>
                    <a:pt x="97" y="241"/>
                  </a:cubicBezTo>
                  <a:cubicBezTo>
                    <a:pt x="104" y="244"/>
                    <a:pt x="112" y="246"/>
                    <a:pt x="120" y="247"/>
                  </a:cubicBezTo>
                  <a:cubicBezTo>
                    <a:pt x="120" y="275"/>
                    <a:pt x="120" y="275"/>
                    <a:pt x="120" y="275"/>
                  </a:cubicBezTo>
                  <a:cubicBezTo>
                    <a:pt x="154" y="275"/>
                    <a:pt x="154" y="275"/>
                    <a:pt x="154" y="275"/>
                  </a:cubicBezTo>
                  <a:cubicBezTo>
                    <a:pt x="154" y="247"/>
                    <a:pt x="154" y="247"/>
                    <a:pt x="154" y="247"/>
                  </a:cubicBezTo>
                  <a:cubicBezTo>
                    <a:pt x="162" y="246"/>
                    <a:pt x="170" y="244"/>
                    <a:pt x="177" y="241"/>
                  </a:cubicBezTo>
                  <a:cubicBezTo>
                    <a:pt x="191" y="265"/>
                    <a:pt x="191" y="265"/>
                    <a:pt x="191" y="265"/>
                  </a:cubicBezTo>
                  <a:cubicBezTo>
                    <a:pt x="221" y="248"/>
                    <a:pt x="221" y="248"/>
                    <a:pt x="221" y="248"/>
                  </a:cubicBezTo>
                  <a:cubicBezTo>
                    <a:pt x="207" y="224"/>
                    <a:pt x="207" y="224"/>
                    <a:pt x="207" y="224"/>
                  </a:cubicBezTo>
                  <a:cubicBezTo>
                    <a:pt x="213" y="219"/>
                    <a:pt x="219" y="214"/>
                    <a:pt x="224" y="207"/>
                  </a:cubicBezTo>
                  <a:cubicBezTo>
                    <a:pt x="247" y="221"/>
                    <a:pt x="247" y="221"/>
                    <a:pt x="247" y="221"/>
                  </a:cubicBezTo>
                  <a:cubicBezTo>
                    <a:pt x="265" y="191"/>
                    <a:pt x="265" y="191"/>
                    <a:pt x="265" y="191"/>
                  </a:cubicBezTo>
                  <a:cubicBezTo>
                    <a:pt x="241" y="178"/>
                    <a:pt x="241" y="178"/>
                    <a:pt x="241" y="178"/>
                  </a:cubicBezTo>
                  <a:cubicBezTo>
                    <a:pt x="244" y="170"/>
                    <a:pt x="246" y="163"/>
                    <a:pt x="247" y="155"/>
                  </a:cubicBezTo>
                  <a:cubicBezTo>
                    <a:pt x="274" y="155"/>
                    <a:pt x="274" y="155"/>
                    <a:pt x="274" y="155"/>
                  </a:cubicBezTo>
                  <a:close/>
                  <a:moveTo>
                    <a:pt x="137" y="215"/>
                  </a:moveTo>
                  <a:cubicBezTo>
                    <a:pt x="95" y="215"/>
                    <a:pt x="60" y="180"/>
                    <a:pt x="60" y="137"/>
                  </a:cubicBezTo>
                  <a:cubicBezTo>
                    <a:pt x="60" y="95"/>
                    <a:pt x="95" y="60"/>
                    <a:pt x="137" y="60"/>
                  </a:cubicBezTo>
                  <a:cubicBezTo>
                    <a:pt x="180" y="60"/>
                    <a:pt x="214" y="95"/>
                    <a:pt x="214" y="137"/>
                  </a:cubicBezTo>
                  <a:cubicBezTo>
                    <a:pt x="214" y="180"/>
                    <a:pt x="180" y="215"/>
                    <a:pt x="137" y="215"/>
                  </a:cubicBezTo>
                  <a:close/>
                </a:path>
              </a:pathLst>
            </a:custGeom>
            <a:solidFill>
              <a:schemeClr val="accent3">
                <a:lumMod val="90000"/>
                <a:lumOff val="10000"/>
              </a:schemeClr>
            </a:solid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cs typeface="Segoe UI" panose="020B0502040204020203" pitchFamily="34" charset="0"/>
              </a:endParaRPr>
            </a:p>
          </p:txBody>
        </p:sp>
        <p:sp>
          <p:nvSpPr>
            <p:cNvPr id="32" name="Freeform 23">
              <a:extLst>
                <a:ext uri="{FF2B5EF4-FFF2-40B4-BE49-F238E27FC236}">
                  <a16:creationId xmlns:a16="http://schemas.microsoft.com/office/drawing/2014/main" id="{08770704-15C5-4E81-BE4D-E27EAD683F72}"/>
                </a:ext>
              </a:extLst>
            </p:cNvPr>
            <p:cNvSpPr>
              <a:spLocks noEditPoints="1"/>
            </p:cNvSpPr>
            <p:nvPr/>
          </p:nvSpPr>
          <p:spPr bwMode="auto">
            <a:xfrm>
              <a:off x="3024614" y="3105504"/>
              <a:ext cx="912187" cy="914189"/>
            </a:xfrm>
            <a:custGeom>
              <a:avLst/>
              <a:gdLst>
                <a:gd name="T0" fmla="*/ 274 w 274"/>
                <a:gd name="T1" fmla="*/ 155 h 275"/>
                <a:gd name="T2" fmla="*/ 274 w 274"/>
                <a:gd name="T3" fmla="*/ 120 h 275"/>
                <a:gd name="T4" fmla="*/ 247 w 274"/>
                <a:gd name="T5" fmla="*/ 120 h 275"/>
                <a:gd name="T6" fmla="*/ 241 w 274"/>
                <a:gd name="T7" fmla="*/ 97 h 275"/>
                <a:gd name="T8" fmla="*/ 265 w 274"/>
                <a:gd name="T9" fmla="*/ 84 h 275"/>
                <a:gd name="T10" fmla="*/ 247 w 274"/>
                <a:gd name="T11" fmla="*/ 54 h 275"/>
                <a:gd name="T12" fmla="*/ 224 w 274"/>
                <a:gd name="T13" fmla="*/ 67 h 275"/>
                <a:gd name="T14" fmla="*/ 207 w 274"/>
                <a:gd name="T15" fmla="*/ 51 h 275"/>
                <a:gd name="T16" fmla="*/ 221 w 274"/>
                <a:gd name="T17" fmla="*/ 27 h 275"/>
                <a:gd name="T18" fmla="*/ 191 w 274"/>
                <a:gd name="T19" fmla="*/ 10 h 275"/>
                <a:gd name="T20" fmla="*/ 177 w 274"/>
                <a:gd name="T21" fmla="*/ 34 h 275"/>
                <a:gd name="T22" fmla="*/ 154 w 274"/>
                <a:gd name="T23" fmla="*/ 27 h 275"/>
                <a:gd name="T24" fmla="*/ 154 w 274"/>
                <a:gd name="T25" fmla="*/ 0 h 275"/>
                <a:gd name="T26" fmla="*/ 120 w 274"/>
                <a:gd name="T27" fmla="*/ 0 h 275"/>
                <a:gd name="T28" fmla="*/ 120 w 274"/>
                <a:gd name="T29" fmla="*/ 27 h 275"/>
                <a:gd name="T30" fmla="*/ 97 w 274"/>
                <a:gd name="T31" fmla="*/ 34 h 275"/>
                <a:gd name="T32" fmla="*/ 83 w 274"/>
                <a:gd name="T33" fmla="*/ 10 h 275"/>
                <a:gd name="T34" fmla="*/ 54 w 274"/>
                <a:gd name="T35" fmla="*/ 27 h 275"/>
                <a:gd name="T36" fmla="*/ 67 w 274"/>
                <a:gd name="T37" fmla="*/ 51 h 275"/>
                <a:gd name="T38" fmla="*/ 50 w 274"/>
                <a:gd name="T39" fmla="*/ 67 h 275"/>
                <a:gd name="T40" fmla="*/ 27 w 274"/>
                <a:gd name="T41" fmla="*/ 54 h 275"/>
                <a:gd name="T42" fmla="*/ 10 w 274"/>
                <a:gd name="T43" fmla="*/ 84 h 275"/>
                <a:gd name="T44" fmla="*/ 33 w 274"/>
                <a:gd name="T45" fmla="*/ 97 h 275"/>
                <a:gd name="T46" fmla="*/ 27 w 274"/>
                <a:gd name="T47" fmla="*/ 120 h 275"/>
                <a:gd name="T48" fmla="*/ 0 w 274"/>
                <a:gd name="T49" fmla="*/ 120 h 275"/>
                <a:gd name="T50" fmla="*/ 0 w 274"/>
                <a:gd name="T51" fmla="*/ 155 h 275"/>
                <a:gd name="T52" fmla="*/ 27 w 274"/>
                <a:gd name="T53" fmla="*/ 155 h 275"/>
                <a:gd name="T54" fmla="*/ 33 w 274"/>
                <a:gd name="T55" fmla="*/ 178 h 275"/>
                <a:gd name="T56" fmla="*/ 10 w 274"/>
                <a:gd name="T57" fmla="*/ 191 h 275"/>
                <a:gd name="T58" fmla="*/ 27 w 274"/>
                <a:gd name="T59" fmla="*/ 221 h 275"/>
                <a:gd name="T60" fmla="*/ 50 w 274"/>
                <a:gd name="T61" fmla="*/ 207 h 275"/>
                <a:gd name="T62" fmla="*/ 67 w 274"/>
                <a:gd name="T63" fmla="*/ 224 h 275"/>
                <a:gd name="T64" fmla="*/ 54 w 274"/>
                <a:gd name="T65" fmla="*/ 248 h 275"/>
                <a:gd name="T66" fmla="*/ 83 w 274"/>
                <a:gd name="T67" fmla="*/ 265 h 275"/>
                <a:gd name="T68" fmla="*/ 97 w 274"/>
                <a:gd name="T69" fmla="*/ 241 h 275"/>
                <a:gd name="T70" fmla="*/ 120 w 274"/>
                <a:gd name="T71" fmla="*/ 247 h 275"/>
                <a:gd name="T72" fmla="*/ 120 w 274"/>
                <a:gd name="T73" fmla="*/ 275 h 275"/>
                <a:gd name="T74" fmla="*/ 154 w 274"/>
                <a:gd name="T75" fmla="*/ 275 h 275"/>
                <a:gd name="T76" fmla="*/ 154 w 274"/>
                <a:gd name="T77" fmla="*/ 247 h 275"/>
                <a:gd name="T78" fmla="*/ 177 w 274"/>
                <a:gd name="T79" fmla="*/ 241 h 275"/>
                <a:gd name="T80" fmla="*/ 191 w 274"/>
                <a:gd name="T81" fmla="*/ 265 h 275"/>
                <a:gd name="T82" fmla="*/ 221 w 274"/>
                <a:gd name="T83" fmla="*/ 248 h 275"/>
                <a:gd name="T84" fmla="*/ 207 w 274"/>
                <a:gd name="T85" fmla="*/ 224 h 275"/>
                <a:gd name="T86" fmla="*/ 224 w 274"/>
                <a:gd name="T87" fmla="*/ 207 h 275"/>
                <a:gd name="T88" fmla="*/ 247 w 274"/>
                <a:gd name="T89" fmla="*/ 221 h 275"/>
                <a:gd name="T90" fmla="*/ 265 w 274"/>
                <a:gd name="T91" fmla="*/ 191 h 275"/>
                <a:gd name="T92" fmla="*/ 241 w 274"/>
                <a:gd name="T93" fmla="*/ 178 h 275"/>
                <a:gd name="T94" fmla="*/ 247 w 274"/>
                <a:gd name="T95" fmla="*/ 155 h 275"/>
                <a:gd name="T96" fmla="*/ 274 w 274"/>
                <a:gd name="T97" fmla="*/ 155 h 275"/>
                <a:gd name="T98" fmla="*/ 137 w 274"/>
                <a:gd name="T99" fmla="*/ 215 h 275"/>
                <a:gd name="T100" fmla="*/ 60 w 274"/>
                <a:gd name="T101" fmla="*/ 137 h 275"/>
                <a:gd name="T102" fmla="*/ 137 w 274"/>
                <a:gd name="T103" fmla="*/ 60 h 275"/>
                <a:gd name="T104" fmla="*/ 214 w 274"/>
                <a:gd name="T105" fmla="*/ 137 h 275"/>
                <a:gd name="T106" fmla="*/ 137 w 274"/>
                <a:gd name="T107" fmla="*/ 21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4" h="275">
                  <a:moveTo>
                    <a:pt x="274" y="155"/>
                  </a:moveTo>
                  <a:cubicBezTo>
                    <a:pt x="274" y="120"/>
                    <a:pt x="274" y="120"/>
                    <a:pt x="274" y="120"/>
                  </a:cubicBezTo>
                  <a:cubicBezTo>
                    <a:pt x="247" y="120"/>
                    <a:pt x="247" y="120"/>
                    <a:pt x="247" y="120"/>
                  </a:cubicBezTo>
                  <a:cubicBezTo>
                    <a:pt x="246" y="112"/>
                    <a:pt x="244" y="105"/>
                    <a:pt x="241" y="97"/>
                  </a:cubicBezTo>
                  <a:cubicBezTo>
                    <a:pt x="265" y="84"/>
                    <a:pt x="265" y="84"/>
                    <a:pt x="265" y="84"/>
                  </a:cubicBezTo>
                  <a:cubicBezTo>
                    <a:pt x="247" y="54"/>
                    <a:pt x="247" y="54"/>
                    <a:pt x="247" y="54"/>
                  </a:cubicBezTo>
                  <a:cubicBezTo>
                    <a:pt x="224" y="67"/>
                    <a:pt x="224" y="67"/>
                    <a:pt x="224" y="67"/>
                  </a:cubicBezTo>
                  <a:cubicBezTo>
                    <a:pt x="219" y="61"/>
                    <a:pt x="213" y="56"/>
                    <a:pt x="207" y="51"/>
                  </a:cubicBezTo>
                  <a:cubicBezTo>
                    <a:pt x="221" y="27"/>
                    <a:pt x="221" y="27"/>
                    <a:pt x="221" y="27"/>
                  </a:cubicBezTo>
                  <a:cubicBezTo>
                    <a:pt x="191" y="10"/>
                    <a:pt x="191" y="10"/>
                    <a:pt x="191" y="10"/>
                  </a:cubicBezTo>
                  <a:cubicBezTo>
                    <a:pt x="177" y="34"/>
                    <a:pt x="177" y="34"/>
                    <a:pt x="177" y="34"/>
                  </a:cubicBezTo>
                  <a:cubicBezTo>
                    <a:pt x="170" y="31"/>
                    <a:pt x="162" y="29"/>
                    <a:pt x="154" y="27"/>
                  </a:cubicBezTo>
                  <a:cubicBezTo>
                    <a:pt x="154" y="0"/>
                    <a:pt x="154" y="0"/>
                    <a:pt x="154" y="0"/>
                  </a:cubicBezTo>
                  <a:cubicBezTo>
                    <a:pt x="120" y="0"/>
                    <a:pt x="120" y="0"/>
                    <a:pt x="120" y="0"/>
                  </a:cubicBezTo>
                  <a:cubicBezTo>
                    <a:pt x="120" y="27"/>
                    <a:pt x="120" y="27"/>
                    <a:pt x="120" y="27"/>
                  </a:cubicBezTo>
                  <a:cubicBezTo>
                    <a:pt x="112" y="29"/>
                    <a:pt x="104" y="31"/>
                    <a:pt x="97" y="34"/>
                  </a:cubicBezTo>
                  <a:cubicBezTo>
                    <a:pt x="83" y="10"/>
                    <a:pt x="83" y="10"/>
                    <a:pt x="83" y="10"/>
                  </a:cubicBezTo>
                  <a:cubicBezTo>
                    <a:pt x="54" y="27"/>
                    <a:pt x="54" y="27"/>
                    <a:pt x="54" y="27"/>
                  </a:cubicBezTo>
                  <a:cubicBezTo>
                    <a:pt x="67" y="51"/>
                    <a:pt x="67" y="51"/>
                    <a:pt x="67" y="51"/>
                  </a:cubicBezTo>
                  <a:cubicBezTo>
                    <a:pt x="61" y="56"/>
                    <a:pt x="55" y="61"/>
                    <a:pt x="50" y="67"/>
                  </a:cubicBezTo>
                  <a:cubicBezTo>
                    <a:pt x="27" y="54"/>
                    <a:pt x="27" y="54"/>
                    <a:pt x="27" y="54"/>
                  </a:cubicBezTo>
                  <a:cubicBezTo>
                    <a:pt x="10" y="84"/>
                    <a:pt x="10" y="84"/>
                    <a:pt x="10" y="84"/>
                  </a:cubicBezTo>
                  <a:cubicBezTo>
                    <a:pt x="33" y="97"/>
                    <a:pt x="33" y="97"/>
                    <a:pt x="33" y="97"/>
                  </a:cubicBezTo>
                  <a:cubicBezTo>
                    <a:pt x="30" y="105"/>
                    <a:pt x="28" y="112"/>
                    <a:pt x="27" y="120"/>
                  </a:cubicBezTo>
                  <a:cubicBezTo>
                    <a:pt x="0" y="120"/>
                    <a:pt x="0" y="120"/>
                    <a:pt x="0" y="120"/>
                  </a:cubicBezTo>
                  <a:cubicBezTo>
                    <a:pt x="0" y="155"/>
                    <a:pt x="0" y="155"/>
                    <a:pt x="0" y="155"/>
                  </a:cubicBezTo>
                  <a:cubicBezTo>
                    <a:pt x="27" y="155"/>
                    <a:pt x="27" y="155"/>
                    <a:pt x="27" y="155"/>
                  </a:cubicBezTo>
                  <a:cubicBezTo>
                    <a:pt x="28" y="163"/>
                    <a:pt x="30" y="170"/>
                    <a:pt x="33" y="178"/>
                  </a:cubicBezTo>
                  <a:cubicBezTo>
                    <a:pt x="10" y="191"/>
                    <a:pt x="10" y="191"/>
                    <a:pt x="10" y="191"/>
                  </a:cubicBezTo>
                  <a:cubicBezTo>
                    <a:pt x="27" y="221"/>
                    <a:pt x="27" y="221"/>
                    <a:pt x="27" y="221"/>
                  </a:cubicBezTo>
                  <a:cubicBezTo>
                    <a:pt x="50" y="207"/>
                    <a:pt x="50" y="207"/>
                    <a:pt x="50" y="207"/>
                  </a:cubicBezTo>
                  <a:cubicBezTo>
                    <a:pt x="55" y="214"/>
                    <a:pt x="61" y="219"/>
                    <a:pt x="67" y="224"/>
                  </a:cubicBezTo>
                  <a:cubicBezTo>
                    <a:pt x="54" y="248"/>
                    <a:pt x="54" y="248"/>
                    <a:pt x="54" y="248"/>
                  </a:cubicBezTo>
                  <a:cubicBezTo>
                    <a:pt x="83" y="265"/>
                    <a:pt x="83" y="265"/>
                    <a:pt x="83" y="265"/>
                  </a:cubicBezTo>
                  <a:cubicBezTo>
                    <a:pt x="97" y="241"/>
                    <a:pt x="97" y="241"/>
                    <a:pt x="97" y="241"/>
                  </a:cubicBezTo>
                  <a:cubicBezTo>
                    <a:pt x="104" y="244"/>
                    <a:pt x="112" y="246"/>
                    <a:pt x="120" y="247"/>
                  </a:cubicBezTo>
                  <a:cubicBezTo>
                    <a:pt x="120" y="275"/>
                    <a:pt x="120" y="275"/>
                    <a:pt x="120" y="275"/>
                  </a:cubicBezTo>
                  <a:cubicBezTo>
                    <a:pt x="154" y="275"/>
                    <a:pt x="154" y="275"/>
                    <a:pt x="154" y="275"/>
                  </a:cubicBezTo>
                  <a:cubicBezTo>
                    <a:pt x="154" y="247"/>
                    <a:pt x="154" y="247"/>
                    <a:pt x="154" y="247"/>
                  </a:cubicBezTo>
                  <a:cubicBezTo>
                    <a:pt x="162" y="246"/>
                    <a:pt x="170" y="244"/>
                    <a:pt x="177" y="241"/>
                  </a:cubicBezTo>
                  <a:cubicBezTo>
                    <a:pt x="191" y="265"/>
                    <a:pt x="191" y="265"/>
                    <a:pt x="191" y="265"/>
                  </a:cubicBezTo>
                  <a:cubicBezTo>
                    <a:pt x="221" y="248"/>
                    <a:pt x="221" y="248"/>
                    <a:pt x="221" y="248"/>
                  </a:cubicBezTo>
                  <a:cubicBezTo>
                    <a:pt x="207" y="224"/>
                    <a:pt x="207" y="224"/>
                    <a:pt x="207" y="224"/>
                  </a:cubicBezTo>
                  <a:cubicBezTo>
                    <a:pt x="213" y="219"/>
                    <a:pt x="219" y="214"/>
                    <a:pt x="224" y="207"/>
                  </a:cubicBezTo>
                  <a:cubicBezTo>
                    <a:pt x="247" y="221"/>
                    <a:pt x="247" y="221"/>
                    <a:pt x="247" y="221"/>
                  </a:cubicBezTo>
                  <a:cubicBezTo>
                    <a:pt x="265" y="191"/>
                    <a:pt x="265" y="191"/>
                    <a:pt x="265" y="191"/>
                  </a:cubicBezTo>
                  <a:cubicBezTo>
                    <a:pt x="241" y="178"/>
                    <a:pt x="241" y="178"/>
                    <a:pt x="241" y="178"/>
                  </a:cubicBezTo>
                  <a:cubicBezTo>
                    <a:pt x="244" y="170"/>
                    <a:pt x="246" y="163"/>
                    <a:pt x="247" y="155"/>
                  </a:cubicBezTo>
                  <a:cubicBezTo>
                    <a:pt x="274" y="155"/>
                    <a:pt x="274" y="155"/>
                    <a:pt x="274" y="155"/>
                  </a:cubicBezTo>
                  <a:close/>
                  <a:moveTo>
                    <a:pt x="137" y="215"/>
                  </a:moveTo>
                  <a:cubicBezTo>
                    <a:pt x="95" y="215"/>
                    <a:pt x="60" y="180"/>
                    <a:pt x="60" y="137"/>
                  </a:cubicBezTo>
                  <a:cubicBezTo>
                    <a:pt x="60" y="95"/>
                    <a:pt x="95" y="60"/>
                    <a:pt x="137" y="60"/>
                  </a:cubicBezTo>
                  <a:cubicBezTo>
                    <a:pt x="180" y="60"/>
                    <a:pt x="214" y="95"/>
                    <a:pt x="214" y="137"/>
                  </a:cubicBezTo>
                  <a:cubicBezTo>
                    <a:pt x="214" y="180"/>
                    <a:pt x="180" y="215"/>
                    <a:pt x="137" y="215"/>
                  </a:cubicBezTo>
                  <a:close/>
                </a:path>
              </a:pathLst>
            </a:custGeom>
            <a:solidFill>
              <a:schemeClr val="accent3">
                <a:lumMod val="90000"/>
                <a:lumOff val="10000"/>
              </a:schemeClr>
            </a:solid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cs typeface="Segoe UI" panose="020B0502040204020203" pitchFamily="34" charset="0"/>
              </a:endParaRPr>
            </a:p>
          </p:txBody>
        </p:sp>
        <p:sp>
          <p:nvSpPr>
            <p:cNvPr id="33" name="Freeform 20">
              <a:extLst>
                <a:ext uri="{FF2B5EF4-FFF2-40B4-BE49-F238E27FC236}">
                  <a16:creationId xmlns:a16="http://schemas.microsoft.com/office/drawing/2014/main" id="{7C3B23CB-A63C-478A-9A4E-8AF55C9E36DE}"/>
                </a:ext>
              </a:extLst>
            </p:cNvPr>
            <p:cNvSpPr>
              <a:spLocks/>
            </p:cNvSpPr>
            <p:nvPr/>
          </p:nvSpPr>
          <p:spPr bwMode="auto">
            <a:xfrm>
              <a:off x="3667860" y="2785398"/>
              <a:ext cx="381164" cy="383836"/>
            </a:xfrm>
            <a:custGeom>
              <a:avLst/>
              <a:gdLst>
                <a:gd name="T0" fmla="*/ 66 w 141"/>
                <a:gd name="T1" fmla="*/ 135 h 142"/>
                <a:gd name="T2" fmla="*/ 54 w 141"/>
                <a:gd name="T3" fmla="*/ 140 h 142"/>
                <a:gd name="T4" fmla="*/ 49 w 141"/>
                <a:gd name="T5" fmla="*/ 132 h 142"/>
                <a:gd name="T6" fmla="*/ 42 w 141"/>
                <a:gd name="T7" fmla="*/ 129 h 142"/>
                <a:gd name="T8" fmla="*/ 29 w 141"/>
                <a:gd name="T9" fmla="*/ 128 h 142"/>
                <a:gd name="T10" fmla="*/ 28 w 141"/>
                <a:gd name="T11" fmla="*/ 119 h 142"/>
                <a:gd name="T12" fmla="*/ 22 w 141"/>
                <a:gd name="T13" fmla="*/ 114 h 142"/>
                <a:gd name="T14" fmla="*/ 10 w 141"/>
                <a:gd name="T15" fmla="*/ 108 h 142"/>
                <a:gd name="T16" fmla="*/ 12 w 141"/>
                <a:gd name="T17" fmla="*/ 99 h 142"/>
                <a:gd name="T18" fmla="*/ 10 w 141"/>
                <a:gd name="T19" fmla="*/ 92 h 142"/>
                <a:gd name="T20" fmla="*/ 1 w 141"/>
                <a:gd name="T21" fmla="*/ 82 h 142"/>
                <a:gd name="T22" fmla="*/ 6 w 141"/>
                <a:gd name="T23" fmla="*/ 75 h 142"/>
                <a:gd name="T24" fmla="*/ 6 w 141"/>
                <a:gd name="T25" fmla="*/ 67 h 142"/>
                <a:gd name="T26" fmla="*/ 1 w 141"/>
                <a:gd name="T27" fmla="*/ 60 h 142"/>
                <a:gd name="T28" fmla="*/ 10 w 141"/>
                <a:gd name="T29" fmla="*/ 50 h 142"/>
                <a:gd name="T30" fmla="*/ 12 w 141"/>
                <a:gd name="T31" fmla="*/ 43 h 142"/>
                <a:gd name="T32" fmla="*/ 10 w 141"/>
                <a:gd name="T33" fmla="*/ 34 h 142"/>
                <a:gd name="T34" fmla="*/ 22 w 141"/>
                <a:gd name="T35" fmla="*/ 29 h 142"/>
                <a:gd name="T36" fmla="*/ 28 w 141"/>
                <a:gd name="T37" fmla="*/ 23 h 142"/>
                <a:gd name="T38" fmla="*/ 29 w 141"/>
                <a:gd name="T39" fmla="*/ 14 h 142"/>
                <a:gd name="T40" fmla="*/ 42 w 141"/>
                <a:gd name="T41" fmla="*/ 13 h 142"/>
                <a:gd name="T42" fmla="*/ 49 w 141"/>
                <a:gd name="T43" fmla="*/ 10 h 142"/>
                <a:gd name="T44" fmla="*/ 54 w 141"/>
                <a:gd name="T45" fmla="*/ 2 h 142"/>
                <a:gd name="T46" fmla="*/ 66 w 141"/>
                <a:gd name="T47" fmla="*/ 7 h 142"/>
                <a:gd name="T48" fmla="*/ 73 w 141"/>
                <a:gd name="T49" fmla="*/ 0 h 142"/>
                <a:gd name="T50" fmla="*/ 79 w 141"/>
                <a:gd name="T51" fmla="*/ 7 h 142"/>
                <a:gd name="T52" fmla="*/ 87 w 141"/>
                <a:gd name="T53" fmla="*/ 9 h 142"/>
                <a:gd name="T54" fmla="*/ 100 w 141"/>
                <a:gd name="T55" fmla="*/ 7 h 142"/>
                <a:gd name="T56" fmla="*/ 103 w 141"/>
                <a:gd name="T57" fmla="*/ 16 h 142"/>
                <a:gd name="T58" fmla="*/ 109 w 141"/>
                <a:gd name="T59" fmla="*/ 20 h 142"/>
                <a:gd name="T60" fmla="*/ 122 w 141"/>
                <a:gd name="T61" fmla="*/ 23 h 142"/>
                <a:gd name="T62" fmla="*/ 122 w 141"/>
                <a:gd name="T63" fmla="*/ 32 h 142"/>
                <a:gd name="T64" fmla="*/ 126 w 141"/>
                <a:gd name="T65" fmla="*/ 39 h 142"/>
                <a:gd name="T66" fmla="*/ 137 w 141"/>
                <a:gd name="T67" fmla="*/ 47 h 142"/>
                <a:gd name="T68" fmla="*/ 133 w 141"/>
                <a:gd name="T69" fmla="*/ 55 h 142"/>
                <a:gd name="T70" fmla="*/ 134 w 141"/>
                <a:gd name="T71" fmla="*/ 62 h 142"/>
                <a:gd name="T72" fmla="*/ 141 w 141"/>
                <a:gd name="T73" fmla="*/ 71 h 142"/>
                <a:gd name="T74" fmla="*/ 134 w 141"/>
                <a:gd name="T75" fmla="*/ 80 h 142"/>
                <a:gd name="T76" fmla="*/ 133 w 141"/>
                <a:gd name="T77" fmla="*/ 87 h 142"/>
                <a:gd name="T78" fmla="*/ 137 w 141"/>
                <a:gd name="T79" fmla="*/ 95 h 142"/>
                <a:gd name="T80" fmla="*/ 126 w 141"/>
                <a:gd name="T81" fmla="*/ 103 h 142"/>
                <a:gd name="T82" fmla="*/ 122 w 141"/>
                <a:gd name="T83" fmla="*/ 110 h 142"/>
                <a:gd name="T84" fmla="*/ 122 w 141"/>
                <a:gd name="T85" fmla="*/ 119 h 142"/>
                <a:gd name="T86" fmla="*/ 109 w 141"/>
                <a:gd name="T87" fmla="*/ 122 h 142"/>
                <a:gd name="T88" fmla="*/ 103 w 141"/>
                <a:gd name="T89" fmla="*/ 126 h 142"/>
                <a:gd name="T90" fmla="*/ 100 w 141"/>
                <a:gd name="T91" fmla="*/ 135 h 142"/>
                <a:gd name="T92" fmla="*/ 87 w 141"/>
                <a:gd name="T93" fmla="*/ 133 h 142"/>
                <a:gd name="T94" fmla="*/ 79 w 141"/>
                <a:gd name="T95" fmla="*/ 135 h 142"/>
                <a:gd name="T96" fmla="*/ 73 w 141"/>
                <a:gd name="T9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1" h="142">
                  <a:moveTo>
                    <a:pt x="70" y="142"/>
                  </a:moveTo>
                  <a:cubicBezTo>
                    <a:pt x="69" y="142"/>
                    <a:pt x="68" y="142"/>
                    <a:pt x="67" y="142"/>
                  </a:cubicBezTo>
                  <a:cubicBezTo>
                    <a:pt x="67" y="135"/>
                    <a:pt x="67" y="135"/>
                    <a:pt x="67" y="135"/>
                  </a:cubicBezTo>
                  <a:cubicBezTo>
                    <a:pt x="66" y="135"/>
                    <a:pt x="66" y="135"/>
                    <a:pt x="66" y="135"/>
                  </a:cubicBezTo>
                  <a:cubicBezTo>
                    <a:pt x="65" y="135"/>
                    <a:pt x="63" y="135"/>
                    <a:pt x="62" y="135"/>
                  </a:cubicBezTo>
                  <a:cubicBezTo>
                    <a:pt x="61" y="135"/>
                    <a:pt x="61" y="135"/>
                    <a:pt x="61" y="135"/>
                  </a:cubicBezTo>
                  <a:cubicBezTo>
                    <a:pt x="60" y="141"/>
                    <a:pt x="60" y="141"/>
                    <a:pt x="60" y="141"/>
                  </a:cubicBezTo>
                  <a:cubicBezTo>
                    <a:pt x="58" y="141"/>
                    <a:pt x="56" y="140"/>
                    <a:pt x="54" y="140"/>
                  </a:cubicBezTo>
                  <a:cubicBezTo>
                    <a:pt x="54" y="133"/>
                    <a:pt x="54" y="133"/>
                    <a:pt x="54" y="133"/>
                  </a:cubicBezTo>
                  <a:cubicBezTo>
                    <a:pt x="54" y="133"/>
                    <a:pt x="54" y="133"/>
                    <a:pt x="54" y="133"/>
                  </a:cubicBezTo>
                  <a:cubicBezTo>
                    <a:pt x="52" y="133"/>
                    <a:pt x="51" y="132"/>
                    <a:pt x="50" y="132"/>
                  </a:cubicBezTo>
                  <a:cubicBezTo>
                    <a:pt x="49" y="132"/>
                    <a:pt x="49" y="132"/>
                    <a:pt x="49" y="132"/>
                  </a:cubicBezTo>
                  <a:cubicBezTo>
                    <a:pt x="46" y="137"/>
                    <a:pt x="46" y="137"/>
                    <a:pt x="46" y="137"/>
                  </a:cubicBezTo>
                  <a:cubicBezTo>
                    <a:pt x="44" y="137"/>
                    <a:pt x="42" y="136"/>
                    <a:pt x="41" y="135"/>
                  </a:cubicBezTo>
                  <a:cubicBezTo>
                    <a:pt x="42" y="129"/>
                    <a:pt x="42" y="129"/>
                    <a:pt x="42" y="129"/>
                  </a:cubicBezTo>
                  <a:cubicBezTo>
                    <a:pt x="42" y="129"/>
                    <a:pt x="42" y="129"/>
                    <a:pt x="42" y="129"/>
                  </a:cubicBezTo>
                  <a:cubicBezTo>
                    <a:pt x="41" y="128"/>
                    <a:pt x="39" y="127"/>
                    <a:pt x="38" y="127"/>
                  </a:cubicBezTo>
                  <a:cubicBezTo>
                    <a:pt x="38" y="126"/>
                    <a:pt x="38" y="126"/>
                    <a:pt x="38" y="126"/>
                  </a:cubicBezTo>
                  <a:cubicBezTo>
                    <a:pt x="34" y="131"/>
                    <a:pt x="34" y="131"/>
                    <a:pt x="34" y="131"/>
                  </a:cubicBezTo>
                  <a:cubicBezTo>
                    <a:pt x="32" y="130"/>
                    <a:pt x="30" y="129"/>
                    <a:pt x="29" y="128"/>
                  </a:cubicBezTo>
                  <a:cubicBezTo>
                    <a:pt x="32" y="122"/>
                    <a:pt x="32" y="122"/>
                    <a:pt x="32" y="122"/>
                  </a:cubicBezTo>
                  <a:cubicBezTo>
                    <a:pt x="31" y="122"/>
                    <a:pt x="31" y="122"/>
                    <a:pt x="31" y="122"/>
                  </a:cubicBezTo>
                  <a:cubicBezTo>
                    <a:pt x="30" y="121"/>
                    <a:pt x="29" y="120"/>
                    <a:pt x="28" y="119"/>
                  </a:cubicBezTo>
                  <a:cubicBezTo>
                    <a:pt x="28" y="119"/>
                    <a:pt x="28" y="119"/>
                    <a:pt x="28" y="119"/>
                  </a:cubicBezTo>
                  <a:cubicBezTo>
                    <a:pt x="23" y="123"/>
                    <a:pt x="23" y="123"/>
                    <a:pt x="23" y="123"/>
                  </a:cubicBezTo>
                  <a:cubicBezTo>
                    <a:pt x="21" y="122"/>
                    <a:pt x="20" y="120"/>
                    <a:pt x="18" y="119"/>
                  </a:cubicBezTo>
                  <a:cubicBezTo>
                    <a:pt x="22" y="114"/>
                    <a:pt x="22" y="114"/>
                    <a:pt x="22" y="114"/>
                  </a:cubicBezTo>
                  <a:cubicBezTo>
                    <a:pt x="22" y="114"/>
                    <a:pt x="22" y="114"/>
                    <a:pt x="22" y="114"/>
                  </a:cubicBezTo>
                  <a:cubicBezTo>
                    <a:pt x="21" y="112"/>
                    <a:pt x="20" y="111"/>
                    <a:pt x="19" y="110"/>
                  </a:cubicBezTo>
                  <a:cubicBezTo>
                    <a:pt x="19" y="110"/>
                    <a:pt x="19" y="110"/>
                    <a:pt x="19" y="110"/>
                  </a:cubicBezTo>
                  <a:cubicBezTo>
                    <a:pt x="13" y="113"/>
                    <a:pt x="13" y="113"/>
                    <a:pt x="13" y="113"/>
                  </a:cubicBezTo>
                  <a:cubicBezTo>
                    <a:pt x="12" y="111"/>
                    <a:pt x="11" y="109"/>
                    <a:pt x="10" y="108"/>
                  </a:cubicBezTo>
                  <a:cubicBezTo>
                    <a:pt x="15" y="104"/>
                    <a:pt x="15" y="104"/>
                    <a:pt x="15" y="104"/>
                  </a:cubicBezTo>
                  <a:cubicBezTo>
                    <a:pt x="15" y="103"/>
                    <a:pt x="15" y="103"/>
                    <a:pt x="15" y="103"/>
                  </a:cubicBezTo>
                  <a:cubicBezTo>
                    <a:pt x="14" y="102"/>
                    <a:pt x="13" y="101"/>
                    <a:pt x="13" y="99"/>
                  </a:cubicBezTo>
                  <a:cubicBezTo>
                    <a:pt x="12" y="99"/>
                    <a:pt x="12" y="99"/>
                    <a:pt x="12" y="99"/>
                  </a:cubicBezTo>
                  <a:cubicBezTo>
                    <a:pt x="6" y="101"/>
                    <a:pt x="6" y="101"/>
                    <a:pt x="6" y="101"/>
                  </a:cubicBezTo>
                  <a:cubicBezTo>
                    <a:pt x="5" y="99"/>
                    <a:pt x="5" y="97"/>
                    <a:pt x="4" y="95"/>
                  </a:cubicBezTo>
                  <a:cubicBezTo>
                    <a:pt x="10" y="92"/>
                    <a:pt x="10" y="92"/>
                    <a:pt x="10" y="92"/>
                  </a:cubicBezTo>
                  <a:cubicBezTo>
                    <a:pt x="10" y="92"/>
                    <a:pt x="10" y="92"/>
                    <a:pt x="10" y="92"/>
                  </a:cubicBezTo>
                  <a:cubicBezTo>
                    <a:pt x="9" y="90"/>
                    <a:pt x="9" y="89"/>
                    <a:pt x="8" y="88"/>
                  </a:cubicBezTo>
                  <a:cubicBezTo>
                    <a:pt x="8" y="87"/>
                    <a:pt x="8" y="87"/>
                    <a:pt x="8" y="87"/>
                  </a:cubicBezTo>
                  <a:cubicBezTo>
                    <a:pt x="2" y="88"/>
                    <a:pt x="2" y="88"/>
                    <a:pt x="2" y="88"/>
                  </a:cubicBezTo>
                  <a:cubicBezTo>
                    <a:pt x="1" y="86"/>
                    <a:pt x="1" y="84"/>
                    <a:pt x="1" y="82"/>
                  </a:cubicBezTo>
                  <a:cubicBezTo>
                    <a:pt x="7" y="80"/>
                    <a:pt x="7" y="80"/>
                    <a:pt x="7" y="80"/>
                  </a:cubicBezTo>
                  <a:cubicBezTo>
                    <a:pt x="7" y="80"/>
                    <a:pt x="7" y="80"/>
                    <a:pt x="7" y="80"/>
                  </a:cubicBezTo>
                  <a:cubicBezTo>
                    <a:pt x="6" y="78"/>
                    <a:pt x="6" y="77"/>
                    <a:pt x="6" y="75"/>
                  </a:cubicBezTo>
                  <a:cubicBezTo>
                    <a:pt x="6" y="75"/>
                    <a:pt x="6" y="75"/>
                    <a:pt x="6" y="75"/>
                  </a:cubicBezTo>
                  <a:cubicBezTo>
                    <a:pt x="0" y="74"/>
                    <a:pt x="0" y="74"/>
                    <a:pt x="0" y="74"/>
                  </a:cubicBezTo>
                  <a:cubicBezTo>
                    <a:pt x="0" y="73"/>
                    <a:pt x="0" y="72"/>
                    <a:pt x="0" y="71"/>
                  </a:cubicBezTo>
                  <a:cubicBezTo>
                    <a:pt x="0" y="70"/>
                    <a:pt x="0" y="69"/>
                    <a:pt x="0" y="68"/>
                  </a:cubicBezTo>
                  <a:cubicBezTo>
                    <a:pt x="6" y="67"/>
                    <a:pt x="6" y="67"/>
                    <a:pt x="6" y="67"/>
                  </a:cubicBezTo>
                  <a:cubicBezTo>
                    <a:pt x="6" y="67"/>
                    <a:pt x="6" y="67"/>
                    <a:pt x="6" y="67"/>
                  </a:cubicBezTo>
                  <a:cubicBezTo>
                    <a:pt x="6" y="65"/>
                    <a:pt x="6" y="64"/>
                    <a:pt x="7" y="62"/>
                  </a:cubicBezTo>
                  <a:cubicBezTo>
                    <a:pt x="7" y="62"/>
                    <a:pt x="7" y="62"/>
                    <a:pt x="7" y="62"/>
                  </a:cubicBezTo>
                  <a:cubicBezTo>
                    <a:pt x="1" y="60"/>
                    <a:pt x="1" y="60"/>
                    <a:pt x="1" y="60"/>
                  </a:cubicBezTo>
                  <a:cubicBezTo>
                    <a:pt x="1" y="58"/>
                    <a:pt x="1" y="56"/>
                    <a:pt x="2" y="54"/>
                  </a:cubicBezTo>
                  <a:cubicBezTo>
                    <a:pt x="8" y="55"/>
                    <a:pt x="8" y="55"/>
                    <a:pt x="8" y="55"/>
                  </a:cubicBezTo>
                  <a:cubicBezTo>
                    <a:pt x="8" y="54"/>
                    <a:pt x="8" y="54"/>
                    <a:pt x="8" y="54"/>
                  </a:cubicBezTo>
                  <a:cubicBezTo>
                    <a:pt x="9" y="53"/>
                    <a:pt x="9" y="52"/>
                    <a:pt x="10" y="50"/>
                  </a:cubicBezTo>
                  <a:cubicBezTo>
                    <a:pt x="10" y="50"/>
                    <a:pt x="10" y="50"/>
                    <a:pt x="10" y="50"/>
                  </a:cubicBezTo>
                  <a:cubicBezTo>
                    <a:pt x="4" y="47"/>
                    <a:pt x="4" y="47"/>
                    <a:pt x="4" y="47"/>
                  </a:cubicBezTo>
                  <a:cubicBezTo>
                    <a:pt x="5" y="45"/>
                    <a:pt x="5" y="43"/>
                    <a:pt x="6" y="41"/>
                  </a:cubicBezTo>
                  <a:cubicBezTo>
                    <a:pt x="12" y="43"/>
                    <a:pt x="12" y="43"/>
                    <a:pt x="12" y="43"/>
                  </a:cubicBezTo>
                  <a:cubicBezTo>
                    <a:pt x="13" y="43"/>
                    <a:pt x="13" y="43"/>
                    <a:pt x="13" y="43"/>
                  </a:cubicBezTo>
                  <a:cubicBezTo>
                    <a:pt x="13" y="41"/>
                    <a:pt x="14" y="40"/>
                    <a:pt x="15" y="39"/>
                  </a:cubicBezTo>
                  <a:cubicBezTo>
                    <a:pt x="15" y="38"/>
                    <a:pt x="15" y="38"/>
                    <a:pt x="15" y="38"/>
                  </a:cubicBezTo>
                  <a:cubicBezTo>
                    <a:pt x="10" y="34"/>
                    <a:pt x="10" y="34"/>
                    <a:pt x="10" y="34"/>
                  </a:cubicBezTo>
                  <a:cubicBezTo>
                    <a:pt x="11" y="33"/>
                    <a:pt x="12" y="31"/>
                    <a:pt x="13" y="29"/>
                  </a:cubicBezTo>
                  <a:cubicBezTo>
                    <a:pt x="19" y="32"/>
                    <a:pt x="19" y="32"/>
                    <a:pt x="19" y="32"/>
                  </a:cubicBezTo>
                  <a:cubicBezTo>
                    <a:pt x="19" y="32"/>
                    <a:pt x="19" y="32"/>
                    <a:pt x="19" y="32"/>
                  </a:cubicBezTo>
                  <a:cubicBezTo>
                    <a:pt x="20" y="31"/>
                    <a:pt x="21" y="30"/>
                    <a:pt x="22" y="29"/>
                  </a:cubicBezTo>
                  <a:cubicBezTo>
                    <a:pt x="22" y="28"/>
                    <a:pt x="22" y="28"/>
                    <a:pt x="22" y="28"/>
                  </a:cubicBezTo>
                  <a:cubicBezTo>
                    <a:pt x="18" y="23"/>
                    <a:pt x="18" y="23"/>
                    <a:pt x="18" y="23"/>
                  </a:cubicBezTo>
                  <a:cubicBezTo>
                    <a:pt x="20" y="22"/>
                    <a:pt x="21" y="20"/>
                    <a:pt x="23" y="19"/>
                  </a:cubicBezTo>
                  <a:cubicBezTo>
                    <a:pt x="28" y="23"/>
                    <a:pt x="28" y="23"/>
                    <a:pt x="28" y="23"/>
                  </a:cubicBezTo>
                  <a:cubicBezTo>
                    <a:pt x="28" y="23"/>
                    <a:pt x="28" y="23"/>
                    <a:pt x="28" y="23"/>
                  </a:cubicBezTo>
                  <a:cubicBezTo>
                    <a:pt x="29" y="22"/>
                    <a:pt x="30" y="21"/>
                    <a:pt x="31" y="20"/>
                  </a:cubicBezTo>
                  <a:cubicBezTo>
                    <a:pt x="32" y="20"/>
                    <a:pt x="32" y="20"/>
                    <a:pt x="32" y="20"/>
                  </a:cubicBezTo>
                  <a:cubicBezTo>
                    <a:pt x="29" y="14"/>
                    <a:pt x="29" y="14"/>
                    <a:pt x="29" y="14"/>
                  </a:cubicBezTo>
                  <a:cubicBezTo>
                    <a:pt x="30" y="13"/>
                    <a:pt x="32" y="12"/>
                    <a:pt x="34" y="11"/>
                  </a:cubicBezTo>
                  <a:cubicBezTo>
                    <a:pt x="38" y="16"/>
                    <a:pt x="38" y="16"/>
                    <a:pt x="38" y="16"/>
                  </a:cubicBezTo>
                  <a:cubicBezTo>
                    <a:pt x="38" y="15"/>
                    <a:pt x="38" y="15"/>
                    <a:pt x="38" y="15"/>
                  </a:cubicBezTo>
                  <a:cubicBezTo>
                    <a:pt x="39" y="15"/>
                    <a:pt x="41" y="14"/>
                    <a:pt x="42" y="13"/>
                  </a:cubicBezTo>
                  <a:cubicBezTo>
                    <a:pt x="42" y="13"/>
                    <a:pt x="42" y="13"/>
                    <a:pt x="42" y="13"/>
                  </a:cubicBezTo>
                  <a:cubicBezTo>
                    <a:pt x="41" y="7"/>
                    <a:pt x="41" y="7"/>
                    <a:pt x="41" y="7"/>
                  </a:cubicBezTo>
                  <a:cubicBezTo>
                    <a:pt x="42" y="6"/>
                    <a:pt x="44" y="5"/>
                    <a:pt x="46" y="5"/>
                  </a:cubicBezTo>
                  <a:cubicBezTo>
                    <a:pt x="49" y="10"/>
                    <a:pt x="49" y="10"/>
                    <a:pt x="49" y="10"/>
                  </a:cubicBezTo>
                  <a:cubicBezTo>
                    <a:pt x="50" y="10"/>
                    <a:pt x="50" y="10"/>
                    <a:pt x="50" y="10"/>
                  </a:cubicBezTo>
                  <a:cubicBezTo>
                    <a:pt x="51" y="10"/>
                    <a:pt x="52" y="9"/>
                    <a:pt x="54" y="9"/>
                  </a:cubicBezTo>
                  <a:cubicBezTo>
                    <a:pt x="54" y="9"/>
                    <a:pt x="54" y="9"/>
                    <a:pt x="54" y="9"/>
                  </a:cubicBezTo>
                  <a:cubicBezTo>
                    <a:pt x="54" y="2"/>
                    <a:pt x="54" y="2"/>
                    <a:pt x="54" y="2"/>
                  </a:cubicBezTo>
                  <a:cubicBezTo>
                    <a:pt x="56" y="2"/>
                    <a:pt x="58" y="1"/>
                    <a:pt x="60" y="1"/>
                  </a:cubicBezTo>
                  <a:cubicBezTo>
                    <a:pt x="61" y="7"/>
                    <a:pt x="61" y="7"/>
                    <a:pt x="61" y="7"/>
                  </a:cubicBezTo>
                  <a:cubicBezTo>
                    <a:pt x="62" y="7"/>
                    <a:pt x="62" y="7"/>
                    <a:pt x="62" y="7"/>
                  </a:cubicBezTo>
                  <a:cubicBezTo>
                    <a:pt x="63" y="7"/>
                    <a:pt x="65" y="7"/>
                    <a:pt x="66" y="7"/>
                  </a:cubicBezTo>
                  <a:cubicBezTo>
                    <a:pt x="67" y="7"/>
                    <a:pt x="67" y="7"/>
                    <a:pt x="67" y="7"/>
                  </a:cubicBezTo>
                  <a:cubicBezTo>
                    <a:pt x="67" y="0"/>
                    <a:pt x="67" y="0"/>
                    <a:pt x="67" y="0"/>
                  </a:cubicBezTo>
                  <a:cubicBezTo>
                    <a:pt x="68" y="0"/>
                    <a:pt x="69" y="0"/>
                    <a:pt x="70" y="0"/>
                  </a:cubicBezTo>
                  <a:cubicBezTo>
                    <a:pt x="71" y="0"/>
                    <a:pt x="72" y="0"/>
                    <a:pt x="73" y="0"/>
                  </a:cubicBezTo>
                  <a:cubicBezTo>
                    <a:pt x="74" y="7"/>
                    <a:pt x="74" y="7"/>
                    <a:pt x="74" y="7"/>
                  </a:cubicBezTo>
                  <a:cubicBezTo>
                    <a:pt x="74" y="7"/>
                    <a:pt x="74" y="7"/>
                    <a:pt x="74" y="7"/>
                  </a:cubicBezTo>
                  <a:cubicBezTo>
                    <a:pt x="76" y="7"/>
                    <a:pt x="77" y="7"/>
                    <a:pt x="79" y="7"/>
                  </a:cubicBezTo>
                  <a:cubicBezTo>
                    <a:pt x="79" y="7"/>
                    <a:pt x="79" y="7"/>
                    <a:pt x="79" y="7"/>
                  </a:cubicBezTo>
                  <a:cubicBezTo>
                    <a:pt x="81" y="1"/>
                    <a:pt x="81" y="1"/>
                    <a:pt x="81" y="1"/>
                  </a:cubicBezTo>
                  <a:cubicBezTo>
                    <a:pt x="83" y="1"/>
                    <a:pt x="85" y="2"/>
                    <a:pt x="87" y="2"/>
                  </a:cubicBezTo>
                  <a:cubicBezTo>
                    <a:pt x="87" y="9"/>
                    <a:pt x="87" y="9"/>
                    <a:pt x="87" y="9"/>
                  </a:cubicBezTo>
                  <a:cubicBezTo>
                    <a:pt x="87" y="9"/>
                    <a:pt x="87" y="9"/>
                    <a:pt x="87" y="9"/>
                  </a:cubicBezTo>
                  <a:cubicBezTo>
                    <a:pt x="88" y="9"/>
                    <a:pt x="90" y="10"/>
                    <a:pt x="91" y="10"/>
                  </a:cubicBezTo>
                  <a:cubicBezTo>
                    <a:pt x="92" y="10"/>
                    <a:pt x="92" y="10"/>
                    <a:pt x="92" y="10"/>
                  </a:cubicBezTo>
                  <a:cubicBezTo>
                    <a:pt x="95" y="5"/>
                    <a:pt x="95" y="5"/>
                    <a:pt x="95" y="5"/>
                  </a:cubicBezTo>
                  <a:cubicBezTo>
                    <a:pt x="96" y="5"/>
                    <a:pt x="98" y="6"/>
                    <a:pt x="100" y="7"/>
                  </a:cubicBezTo>
                  <a:cubicBezTo>
                    <a:pt x="98" y="13"/>
                    <a:pt x="98" y="13"/>
                    <a:pt x="98" y="13"/>
                  </a:cubicBezTo>
                  <a:cubicBezTo>
                    <a:pt x="99" y="13"/>
                    <a:pt x="99" y="13"/>
                    <a:pt x="99" y="13"/>
                  </a:cubicBezTo>
                  <a:cubicBezTo>
                    <a:pt x="100" y="14"/>
                    <a:pt x="101" y="15"/>
                    <a:pt x="103" y="15"/>
                  </a:cubicBezTo>
                  <a:cubicBezTo>
                    <a:pt x="103" y="16"/>
                    <a:pt x="103" y="16"/>
                    <a:pt x="103" y="16"/>
                  </a:cubicBezTo>
                  <a:cubicBezTo>
                    <a:pt x="107" y="11"/>
                    <a:pt x="107" y="11"/>
                    <a:pt x="107" y="11"/>
                  </a:cubicBezTo>
                  <a:cubicBezTo>
                    <a:pt x="109" y="12"/>
                    <a:pt x="111" y="13"/>
                    <a:pt x="112" y="14"/>
                  </a:cubicBezTo>
                  <a:cubicBezTo>
                    <a:pt x="109" y="20"/>
                    <a:pt x="109" y="20"/>
                    <a:pt x="109" y="20"/>
                  </a:cubicBezTo>
                  <a:cubicBezTo>
                    <a:pt x="109" y="20"/>
                    <a:pt x="109" y="20"/>
                    <a:pt x="109" y="20"/>
                  </a:cubicBezTo>
                  <a:cubicBezTo>
                    <a:pt x="111" y="21"/>
                    <a:pt x="112" y="22"/>
                    <a:pt x="113" y="23"/>
                  </a:cubicBezTo>
                  <a:cubicBezTo>
                    <a:pt x="113" y="23"/>
                    <a:pt x="113" y="23"/>
                    <a:pt x="113" y="23"/>
                  </a:cubicBezTo>
                  <a:cubicBezTo>
                    <a:pt x="118" y="19"/>
                    <a:pt x="118" y="19"/>
                    <a:pt x="118" y="19"/>
                  </a:cubicBezTo>
                  <a:cubicBezTo>
                    <a:pt x="120" y="20"/>
                    <a:pt x="121" y="22"/>
                    <a:pt x="122" y="23"/>
                  </a:cubicBezTo>
                  <a:cubicBezTo>
                    <a:pt x="118" y="28"/>
                    <a:pt x="118" y="28"/>
                    <a:pt x="118" y="28"/>
                  </a:cubicBezTo>
                  <a:cubicBezTo>
                    <a:pt x="119" y="29"/>
                    <a:pt x="119" y="29"/>
                    <a:pt x="119" y="29"/>
                  </a:cubicBezTo>
                  <a:cubicBezTo>
                    <a:pt x="120" y="30"/>
                    <a:pt x="121" y="31"/>
                    <a:pt x="121" y="32"/>
                  </a:cubicBezTo>
                  <a:cubicBezTo>
                    <a:pt x="122" y="32"/>
                    <a:pt x="122" y="32"/>
                    <a:pt x="122" y="32"/>
                  </a:cubicBezTo>
                  <a:cubicBezTo>
                    <a:pt x="127" y="29"/>
                    <a:pt x="127" y="29"/>
                    <a:pt x="127" y="29"/>
                  </a:cubicBezTo>
                  <a:cubicBezTo>
                    <a:pt x="129" y="31"/>
                    <a:pt x="130" y="33"/>
                    <a:pt x="131" y="34"/>
                  </a:cubicBezTo>
                  <a:cubicBezTo>
                    <a:pt x="126" y="38"/>
                    <a:pt x="126" y="38"/>
                    <a:pt x="126" y="38"/>
                  </a:cubicBezTo>
                  <a:cubicBezTo>
                    <a:pt x="126" y="39"/>
                    <a:pt x="126" y="39"/>
                    <a:pt x="126" y="39"/>
                  </a:cubicBezTo>
                  <a:cubicBezTo>
                    <a:pt x="127" y="40"/>
                    <a:pt x="128" y="41"/>
                    <a:pt x="128" y="43"/>
                  </a:cubicBezTo>
                  <a:cubicBezTo>
                    <a:pt x="128" y="43"/>
                    <a:pt x="128" y="43"/>
                    <a:pt x="128" y="43"/>
                  </a:cubicBezTo>
                  <a:cubicBezTo>
                    <a:pt x="134" y="41"/>
                    <a:pt x="134" y="41"/>
                    <a:pt x="134" y="41"/>
                  </a:cubicBezTo>
                  <a:cubicBezTo>
                    <a:pt x="135" y="43"/>
                    <a:pt x="136" y="45"/>
                    <a:pt x="137" y="47"/>
                  </a:cubicBezTo>
                  <a:cubicBezTo>
                    <a:pt x="131" y="50"/>
                    <a:pt x="131" y="50"/>
                    <a:pt x="131" y="50"/>
                  </a:cubicBezTo>
                  <a:cubicBezTo>
                    <a:pt x="131" y="50"/>
                    <a:pt x="131" y="50"/>
                    <a:pt x="131" y="50"/>
                  </a:cubicBezTo>
                  <a:cubicBezTo>
                    <a:pt x="132" y="52"/>
                    <a:pt x="132" y="53"/>
                    <a:pt x="133" y="54"/>
                  </a:cubicBezTo>
                  <a:cubicBezTo>
                    <a:pt x="133" y="55"/>
                    <a:pt x="133" y="55"/>
                    <a:pt x="133" y="55"/>
                  </a:cubicBezTo>
                  <a:cubicBezTo>
                    <a:pt x="139" y="54"/>
                    <a:pt x="139" y="54"/>
                    <a:pt x="139" y="54"/>
                  </a:cubicBezTo>
                  <a:cubicBezTo>
                    <a:pt x="140" y="56"/>
                    <a:pt x="140" y="58"/>
                    <a:pt x="140" y="60"/>
                  </a:cubicBezTo>
                  <a:cubicBezTo>
                    <a:pt x="134" y="62"/>
                    <a:pt x="134" y="62"/>
                    <a:pt x="134" y="62"/>
                  </a:cubicBezTo>
                  <a:cubicBezTo>
                    <a:pt x="134" y="62"/>
                    <a:pt x="134" y="62"/>
                    <a:pt x="134" y="62"/>
                  </a:cubicBezTo>
                  <a:cubicBezTo>
                    <a:pt x="134" y="64"/>
                    <a:pt x="134" y="65"/>
                    <a:pt x="135" y="67"/>
                  </a:cubicBezTo>
                  <a:cubicBezTo>
                    <a:pt x="135" y="67"/>
                    <a:pt x="135" y="67"/>
                    <a:pt x="135" y="67"/>
                  </a:cubicBezTo>
                  <a:cubicBezTo>
                    <a:pt x="141" y="68"/>
                    <a:pt x="141" y="68"/>
                    <a:pt x="141" y="68"/>
                  </a:cubicBezTo>
                  <a:cubicBezTo>
                    <a:pt x="141" y="69"/>
                    <a:pt x="141" y="70"/>
                    <a:pt x="141" y="71"/>
                  </a:cubicBezTo>
                  <a:cubicBezTo>
                    <a:pt x="141" y="72"/>
                    <a:pt x="141" y="73"/>
                    <a:pt x="141" y="74"/>
                  </a:cubicBezTo>
                  <a:cubicBezTo>
                    <a:pt x="135" y="75"/>
                    <a:pt x="135" y="75"/>
                    <a:pt x="135" y="75"/>
                  </a:cubicBezTo>
                  <a:cubicBezTo>
                    <a:pt x="135" y="75"/>
                    <a:pt x="135" y="75"/>
                    <a:pt x="135" y="75"/>
                  </a:cubicBezTo>
                  <a:cubicBezTo>
                    <a:pt x="134" y="77"/>
                    <a:pt x="134" y="78"/>
                    <a:pt x="134" y="80"/>
                  </a:cubicBezTo>
                  <a:cubicBezTo>
                    <a:pt x="134" y="80"/>
                    <a:pt x="134" y="80"/>
                    <a:pt x="134" y="80"/>
                  </a:cubicBezTo>
                  <a:cubicBezTo>
                    <a:pt x="140" y="82"/>
                    <a:pt x="140" y="82"/>
                    <a:pt x="140" y="82"/>
                  </a:cubicBezTo>
                  <a:cubicBezTo>
                    <a:pt x="140" y="84"/>
                    <a:pt x="140" y="86"/>
                    <a:pt x="139" y="88"/>
                  </a:cubicBezTo>
                  <a:cubicBezTo>
                    <a:pt x="133" y="87"/>
                    <a:pt x="133" y="87"/>
                    <a:pt x="133" y="87"/>
                  </a:cubicBezTo>
                  <a:cubicBezTo>
                    <a:pt x="133" y="88"/>
                    <a:pt x="133" y="88"/>
                    <a:pt x="133" y="88"/>
                  </a:cubicBezTo>
                  <a:cubicBezTo>
                    <a:pt x="132" y="89"/>
                    <a:pt x="132" y="90"/>
                    <a:pt x="131" y="92"/>
                  </a:cubicBezTo>
                  <a:cubicBezTo>
                    <a:pt x="131" y="92"/>
                    <a:pt x="131" y="92"/>
                    <a:pt x="131" y="92"/>
                  </a:cubicBezTo>
                  <a:cubicBezTo>
                    <a:pt x="137" y="95"/>
                    <a:pt x="137" y="95"/>
                    <a:pt x="137" y="95"/>
                  </a:cubicBezTo>
                  <a:cubicBezTo>
                    <a:pt x="136" y="97"/>
                    <a:pt x="135" y="99"/>
                    <a:pt x="134" y="101"/>
                  </a:cubicBezTo>
                  <a:cubicBezTo>
                    <a:pt x="128" y="99"/>
                    <a:pt x="128" y="99"/>
                    <a:pt x="128" y="99"/>
                  </a:cubicBezTo>
                  <a:cubicBezTo>
                    <a:pt x="128" y="99"/>
                    <a:pt x="128" y="99"/>
                    <a:pt x="128" y="99"/>
                  </a:cubicBezTo>
                  <a:cubicBezTo>
                    <a:pt x="128" y="101"/>
                    <a:pt x="127" y="102"/>
                    <a:pt x="126" y="103"/>
                  </a:cubicBezTo>
                  <a:cubicBezTo>
                    <a:pt x="126" y="104"/>
                    <a:pt x="126" y="104"/>
                    <a:pt x="126" y="104"/>
                  </a:cubicBezTo>
                  <a:cubicBezTo>
                    <a:pt x="131" y="108"/>
                    <a:pt x="131" y="108"/>
                    <a:pt x="131" y="108"/>
                  </a:cubicBezTo>
                  <a:cubicBezTo>
                    <a:pt x="130" y="109"/>
                    <a:pt x="129" y="111"/>
                    <a:pt x="127" y="113"/>
                  </a:cubicBezTo>
                  <a:cubicBezTo>
                    <a:pt x="122" y="110"/>
                    <a:pt x="122" y="110"/>
                    <a:pt x="122" y="110"/>
                  </a:cubicBezTo>
                  <a:cubicBezTo>
                    <a:pt x="121" y="110"/>
                    <a:pt x="121" y="110"/>
                    <a:pt x="121" y="110"/>
                  </a:cubicBezTo>
                  <a:cubicBezTo>
                    <a:pt x="121" y="111"/>
                    <a:pt x="120" y="112"/>
                    <a:pt x="119" y="114"/>
                  </a:cubicBezTo>
                  <a:cubicBezTo>
                    <a:pt x="118" y="114"/>
                    <a:pt x="118" y="114"/>
                    <a:pt x="118" y="114"/>
                  </a:cubicBezTo>
                  <a:cubicBezTo>
                    <a:pt x="122" y="119"/>
                    <a:pt x="122" y="119"/>
                    <a:pt x="122" y="119"/>
                  </a:cubicBezTo>
                  <a:cubicBezTo>
                    <a:pt x="121" y="120"/>
                    <a:pt x="120" y="122"/>
                    <a:pt x="118" y="123"/>
                  </a:cubicBezTo>
                  <a:cubicBezTo>
                    <a:pt x="113" y="119"/>
                    <a:pt x="113" y="119"/>
                    <a:pt x="113" y="119"/>
                  </a:cubicBezTo>
                  <a:cubicBezTo>
                    <a:pt x="113" y="119"/>
                    <a:pt x="113" y="119"/>
                    <a:pt x="113" y="119"/>
                  </a:cubicBezTo>
                  <a:cubicBezTo>
                    <a:pt x="112" y="120"/>
                    <a:pt x="111" y="121"/>
                    <a:pt x="109" y="122"/>
                  </a:cubicBezTo>
                  <a:cubicBezTo>
                    <a:pt x="109" y="122"/>
                    <a:pt x="109" y="122"/>
                    <a:pt x="109" y="122"/>
                  </a:cubicBezTo>
                  <a:cubicBezTo>
                    <a:pt x="112" y="128"/>
                    <a:pt x="112" y="128"/>
                    <a:pt x="112" y="128"/>
                  </a:cubicBezTo>
                  <a:cubicBezTo>
                    <a:pt x="111" y="129"/>
                    <a:pt x="109" y="130"/>
                    <a:pt x="107" y="131"/>
                  </a:cubicBezTo>
                  <a:cubicBezTo>
                    <a:pt x="103" y="126"/>
                    <a:pt x="103" y="126"/>
                    <a:pt x="103" y="126"/>
                  </a:cubicBezTo>
                  <a:cubicBezTo>
                    <a:pt x="103" y="127"/>
                    <a:pt x="103" y="127"/>
                    <a:pt x="103" y="127"/>
                  </a:cubicBezTo>
                  <a:cubicBezTo>
                    <a:pt x="101" y="127"/>
                    <a:pt x="100" y="128"/>
                    <a:pt x="99" y="129"/>
                  </a:cubicBezTo>
                  <a:cubicBezTo>
                    <a:pt x="98" y="129"/>
                    <a:pt x="98" y="129"/>
                    <a:pt x="98" y="129"/>
                  </a:cubicBezTo>
                  <a:cubicBezTo>
                    <a:pt x="100" y="135"/>
                    <a:pt x="100" y="135"/>
                    <a:pt x="100" y="135"/>
                  </a:cubicBezTo>
                  <a:cubicBezTo>
                    <a:pt x="98" y="136"/>
                    <a:pt x="96" y="137"/>
                    <a:pt x="95" y="137"/>
                  </a:cubicBezTo>
                  <a:cubicBezTo>
                    <a:pt x="92" y="132"/>
                    <a:pt x="92" y="132"/>
                    <a:pt x="92" y="132"/>
                  </a:cubicBezTo>
                  <a:cubicBezTo>
                    <a:pt x="91" y="132"/>
                    <a:pt x="91" y="132"/>
                    <a:pt x="91" y="132"/>
                  </a:cubicBezTo>
                  <a:cubicBezTo>
                    <a:pt x="90" y="132"/>
                    <a:pt x="88" y="133"/>
                    <a:pt x="87" y="133"/>
                  </a:cubicBezTo>
                  <a:cubicBezTo>
                    <a:pt x="87" y="133"/>
                    <a:pt x="87" y="133"/>
                    <a:pt x="87" y="133"/>
                  </a:cubicBezTo>
                  <a:cubicBezTo>
                    <a:pt x="87" y="140"/>
                    <a:pt x="87" y="140"/>
                    <a:pt x="87" y="140"/>
                  </a:cubicBezTo>
                  <a:cubicBezTo>
                    <a:pt x="85" y="140"/>
                    <a:pt x="83" y="141"/>
                    <a:pt x="81" y="141"/>
                  </a:cubicBezTo>
                  <a:cubicBezTo>
                    <a:pt x="79" y="135"/>
                    <a:pt x="79" y="135"/>
                    <a:pt x="79" y="135"/>
                  </a:cubicBezTo>
                  <a:cubicBezTo>
                    <a:pt x="79" y="135"/>
                    <a:pt x="79" y="135"/>
                    <a:pt x="79" y="135"/>
                  </a:cubicBezTo>
                  <a:cubicBezTo>
                    <a:pt x="77" y="135"/>
                    <a:pt x="76" y="135"/>
                    <a:pt x="74" y="135"/>
                  </a:cubicBezTo>
                  <a:cubicBezTo>
                    <a:pt x="74" y="135"/>
                    <a:pt x="74" y="135"/>
                    <a:pt x="74" y="135"/>
                  </a:cubicBezTo>
                  <a:cubicBezTo>
                    <a:pt x="73" y="142"/>
                    <a:pt x="73" y="142"/>
                    <a:pt x="73" y="142"/>
                  </a:cubicBezTo>
                  <a:cubicBezTo>
                    <a:pt x="72" y="142"/>
                    <a:pt x="71" y="142"/>
                    <a:pt x="70" y="142"/>
                  </a:cubicBezTo>
                  <a:close/>
                </a:path>
              </a:pathLst>
            </a:custGeom>
            <a:solidFill>
              <a:schemeClr val="accent3">
                <a:lumMod val="90000"/>
                <a:lumOff val="10000"/>
              </a:schemeClr>
            </a:solid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cs typeface="Segoe UI" panose="020B0502040204020203" pitchFamily="34" charset="0"/>
              </a:endParaRPr>
            </a:p>
          </p:txBody>
        </p:sp>
        <p:sp>
          <p:nvSpPr>
            <p:cNvPr id="34" name="Freeform 6">
              <a:extLst>
                <a:ext uri="{FF2B5EF4-FFF2-40B4-BE49-F238E27FC236}">
                  <a16:creationId xmlns:a16="http://schemas.microsoft.com/office/drawing/2014/main" id="{3E6166E2-1CF0-4095-BC72-E73C4BEAB22C}"/>
                </a:ext>
              </a:extLst>
            </p:cNvPr>
            <p:cNvSpPr>
              <a:spLocks/>
            </p:cNvSpPr>
            <p:nvPr/>
          </p:nvSpPr>
          <p:spPr bwMode="auto">
            <a:xfrm>
              <a:off x="2732644" y="4883448"/>
              <a:ext cx="1289034" cy="182998"/>
            </a:xfrm>
            <a:custGeom>
              <a:avLst/>
              <a:gdLst>
                <a:gd name="T0" fmla="*/ 52 w 56"/>
                <a:gd name="T1" fmla="*/ 0 h 8"/>
                <a:gd name="T2" fmla="*/ 4 w 56"/>
                <a:gd name="T3" fmla="*/ 0 h 8"/>
                <a:gd name="T4" fmla="*/ 0 w 56"/>
                <a:gd name="T5" fmla="*/ 4 h 8"/>
                <a:gd name="T6" fmla="*/ 4 w 56"/>
                <a:gd name="T7" fmla="*/ 8 h 8"/>
                <a:gd name="T8" fmla="*/ 52 w 56"/>
                <a:gd name="T9" fmla="*/ 8 h 8"/>
                <a:gd name="T10" fmla="*/ 56 w 56"/>
                <a:gd name="T11" fmla="*/ 4 h 8"/>
                <a:gd name="T12" fmla="*/ 52 w 5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56" h="8">
                  <a:moveTo>
                    <a:pt x="52" y="0"/>
                  </a:moveTo>
                  <a:cubicBezTo>
                    <a:pt x="4" y="0"/>
                    <a:pt x="4" y="0"/>
                    <a:pt x="4" y="0"/>
                  </a:cubicBezTo>
                  <a:cubicBezTo>
                    <a:pt x="2" y="0"/>
                    <a:pt x="0" y="2"/>
                    <a:pt x="0" y="4"/>
                  </a:cubicBezTo>
                  <a:cubicBezTo>
                    <a:pt x="0" y="6"/>
                    <a:pt x="2" y="8"/>
                    <a:pt x="4" y="8"/>
                  </a:cubicBezTo>
                  <a:cubicBezTo>
                    <a:pt x="52" y="8"/>
                    <a:pt x="52" y="8"/>
                    <a:pt x="52" y="8"/>
                  </a:cubicBezTo>
                  <a:cubicBezTo>
                    <a:pt x="54" y="8"/>
                    <a:pt x="56" y="6"/>
                    <a:pt x="56" y="4"/>
                  </a:cubicBezTo>
                  <a:cubicBezTo>
                    <a:pt x="56" y="2"/>
                    <a:pt x="54" y="0"/>
                    <a:pt x="52" y="0"/>
                  </a:cubicBezTo>
                  <a:close/>
                </a:path>
              </a:pathLst>
            </a:custGeom>
            <a:solidFill>
              <a:schemeClr val="accent3">
                <a:lumMod val="90000"/>
                <a:lumOff val="10000"/>
              </a:schemeClr>
            </a:solid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cs typeface="Segoe UI" panose="020B0502040204020203" pitchFamily="34" charset="0"/>
              </a:endParaRPr>
            </a:p>
          </p:txBody>
        </p:sp>
        <p:sp>
          <p:nvSpPr>
            <p:cNvPr id="35" name="Freeform 7">
              <a:extLst>
                <a:ext uri="{FF2B5EF4-FFF2-40B4-BE49-F238E27FC236}">
                  <a16:creationId xmlns:a16="http://schemas.microsoft.com/office/drawing/2014/main" id="{256CEE09-30FD-4FA6-9187-9FA2F63D6D2F}"/>
                </a:ext>
              </a:extLst>
            </p:cNvPr>
            <p:cNvSpPr>
              <a:spLocks/>
            </p:cNvSpPr>
            <p:nvPr/>
          </p:nvSpPr>
          <p:spPr bwMode="auto">
            <a:xfrm>
              <a:off x="2732644" y="5249445"/>
              <a:ext cx="1289034" cy="182998"/>
            </a:xfrm>
            <a:custGeom>
              <a:avLst/>
              <a:gdLst>
                <a:gd name="T0" fmla="*/ 52 w 56"/>
                <a:gd name="T1" fmla="*/ 0 h 8"/>
                <a:gd name="T2" fmla="*/ 4 w 56"/>
                <a:gd name="T3" fmla="*/ 0 h 8"/>
                <a:gd name="T4" fmla="*/ 0 w 56"/>
                <a:gd name="T5" fmla="*/ 4 h 8"/>
                <a:gd name="T6" fmla="*/ 4 w 56"/>
                <a:gd name="T7" fmla="*/ 8 h 8"/>
                <a:gd name="T8" fmla="*/ 52 w 56"/>
                <a:gd name="T9" fmla="*/ 8 h 8"/>
                <a:gd name="T10" fmla="*/ 56 w 56"/>
                <a:gd name="T11" fmla="*/ 4 h 8"/>
                <a:gd name="T12" fmla="*/ 52 w 5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56" h="8">
                  <a:moveTo>
                    <a:pt x="52" y="0"/>
                  </a:moveTo>
                  <a:cubicBezTo>
                    <a:pt x="4" y="0"/>
                    <a:pt x="4" y="0"/>
                    <a:pt x="4" y="0"/>
                  </a:cubicBezTo>
                  <a:cubicBezTo>
                    <a:pt x="2" y="0"/>
                    <a:pt x="0" y="2"/>
                    <a:pt x="0" y="4"/>
                  </a:cubicBezTo>
                  <a:cubicBezTo>
                    <a:pt x="0" y="6"/>
                    <a:pt x="2" y="8"/>
                    <a:pt x="4" y="8"/>
                  </a:cubicBezTo>
                  <a:cubicBezTo>
                    <a:pt x="52" y="8"/>
                    <a:pt x="52" y="8"/>
                    <a:pt x="52" y="8"/>
                  </a:cubicBezTo>
                  <a:cubicBezTo>
                    <a:pt x="54" y="8"/>
                    <a:pt x="56" y="6"/>
                    <a:pt x="56" y="4"/>
                  </a:cubicBezTo>
                  <a:cubicBezTo>
                    <a:pt x="56" y="2"/>
                    <a:pt x="54" y="0"/>
                    <a:pt x="52" y="0"/>
                  </a:cubicBezTo>
                  <a:close/>
                </a:path>
              </a:pathLst>
            </a:custGeom>
            <a:solidFill>
              <a:schemeClr val="accent3">
                <a:lumMod val="90000"/>
                <a:lumOff val="10000"/>
              </a:schemeClr>
            </a:solid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cs typeface="Segoe UI" panose="020B0502040204020203" pitchFamily="34" charset="0"/>
              </a:endParaRPr>
            </a:p>
          </p:txBody>
        </p:sp>
        <p:sp>
          <p:nvSpPr>
            <p:cNvPr id="36" name="Freeform 8">
              <a:extLst>
                <a:ext uri="{FF2B5EF4-FFF2-40B4-BE49-F238E27FC236}">
                  <a16:creationId xmlns:a16="http://schemas.microsoft.com/office/drawing/2014/main" id="{304CA04A-BBEA-4CCE-B624-1F3C4B074BD0}"/>
                </a:ext>
              </a:extLst>
            </p:cNvPr>
            <p:cNvSpPr>
              <a:spLocks/>
            </p:cNvSpPr>
            <p:nvPr/>
          </p:nvSpPr>
          <p:spPr bwMode="auto">
            <a:xfrm>
              <a:off x="2732644" y="5617454"/>
              <a:ext cx="1289034" cy="548994"/>
            </a:xfrm>
            <a:custGeom>
              <a:avLst/>
              <a:gdLst>
                <a:gd name="T0" fmla="*/ 52 w 56"/>
                <a:gd name="T1" fmla="*/ 0 h 24"/>
                <a:gd name="T2" fmla="*/ 4 w 56"/>
                <a:gd name="T3" fmla="*/ 0 h 24"/>
                <a:gd name="T4" fmla="*/ 0 w 56"/>
                <a:gd name="T5" fmla="*/ 4 h 24"/>
                <a:gd name="T6" fmla="*/ 4 w 56"/>
                <a:gd name="T7" fmla="*/ 8 h 24"/>
                <a:gd name="T8" fmla="*/ 24 w 56"/>
                <a:gd name="T9" fmla="*/ 8 h 24"/>
                <a:gd name="T10" fmla="*/ 24 w 56"/>
                <a:gd name="T11" fmla="*/ 20 h 24"/>
                <a:gd name="T12" fmla="*/ 28 w 56"/>
                <a:gd name="T13" fmla="*/ 24 h 24"/>
                <a:gd name="T14" fmla="*/ 32 w 56"/>
                <a:gd name="T15" fmla="*/ 20 h 24"/>
                <a:gd name="T16" fmla="*/ 32 w 56"/>
                <a:gd name="T17" fmla="*/ 8 h 24"/>
                <a:gd name="T18" fmla="*/ 52 w 56"/>
                <a:gd name="T19" fmla="*/ 8 h 24"/>
                <a:gd name="T20" fmla="*/ 56 w 56"/>
                <a:gd name="T21" fmla="*/ 4 h 24"/>
                <a:gd name="T22" fmla="*/ 52 w 56"/>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24">
                  <a:moveTo>
                    <a:pt x="52" y="0"/>
                  </a:moveTo>
                  <a:cubicBezTo>
                    <a:pt x="4" y="0"/>
                    <a:pt x="4" y="0"/>
                    <a:pt x="4" y="0"/>
                  </a:cubicBezTo>
                  <a:cubicBezTo>
                    <a:pt x="2" y="0"/>
                    <a:pt x="0" y="2"/>
                    <a:pt x="0" y="4"/>
                  </a:cubicBezTo>
                  <a:cubicBezTo>
                    <a:pt x="0" y="6"/>
                    <a:pt x="2" y="8"/>
                    <a:pt x="4" y="8"/>
                  </a:cubicBezTo>
                  <a:cubicBezTo>
                    <a:pt x="24" y="8"/>
                    <a:pt x="24" y="8"/>
                    <a:pt x="24" y="8"/>
                  </a:cubicBezTo>
                  <a:cubicBezTo>
                    <a:pt x="24" y="20"/>
                    <a:pt x="24" y="20"/>
                    <a:pt x="24" y="20"/>
                  </a:cubicBezTo>
                  <a:cubicBezTo>
                    <a:pt x="24" y="22"/>
                    <a:pt x="26" y="24"/>
                    <a:pt x="28" y="24"/>
                  </a:cubicBezTo>
                  <a:cubicBezTo>
                    <a:pt x="30" y="24"/>
                    <a:pt x="32" y="22"/>
                    <a:pt x="32" y="20"/>
                  </a:cubicBezTo>
                  <a:cubicBezTo>
                    <a:pt x="32" y="8"/>
                    <a:pt x="32" y="8"/>
                    <a:pt x="32" y="8"/>
                  </a:cubicBezTo>
                  <a:cubicBezTo>
                    <a:pt x="52" y="8"/>
                    <a:pt x="52" y="8"/>
                    <a:pt x="52" y="8"/>
                  </a:cubicBezTo>
                  <a:cubicBezTo>
                    <a:pt x="54" y="8"/>
                    <a:pt x="56" y="6"/>
                    <a:pt x="56" y="4"/>
                  </a:cubicBezTo>
                  <a:cubicBezTo>
                    <a:pt x="56" y="2"/>
                    <a:pt x="54" y="0"/>
                    <a:pt x="52" y="0"/>
                  </a:cubicBezTo>
                  <a:close/>
                </a:path>
              </a:pathLst>
            </a:custGeom>
            <a:solidFill>
              <a:schemeClr val="accent3">
                <a:lumMod val="90000"/>
                <a:lumOff val="10000"/>
              </a:schemeClr>
            </a:solid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cs typeface="Segoe UI" panose="020B0502040204020203" pitchFamily="34" charset="0"/>
              </a:endParaRPr>
            </a:p>
          </p:txBody>
        </p:sp>
        <p:sp>
          <p:nvSpPr>
            <p:cNvPr id="37" name="Rectangle 36">
              <a:extLst>
                <a:ext uri="{FF2B5EF4-FFF2-40B4-BE49-F238E27FC236}">
                  <a16:creationId xmlns:a16="http://schemas.microsoft.com/office/drawing/2014/main" id="{D2044C60-FB47-43E4-AD18-E0F64650AE8E}"/>
                </a:ext>
              </a:extLst>
            </p:cNvPr>
            <p:cNvSpPr/>
            <p:nvPr/>
          </p:nvSpPr>
          <p:spPr>
            <a:xfrm>
              <a:off x="2723760" y="1404509"/>
              <a:ext cx="1264995" cy="506460"/>
            </a:xfrm>
            <a:prstGeom prst="rect">
              <a:avLst/>
            </a:prstGeom>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prstClr val="white"/>
                  </a:solidFill>
                  <a:cs typeface="Segoe UI" panose="020B0502040204020203" pitchFamily="34" charset="0"/>
                </a:rPr>
                <a:t>PRODUCTS AND SERVICES</a:t>
              </a:r>
            </a:p>
          </p:txBody>
        </p:sp>
        <p:sp>
          <p:nvSpPr>
            <p:cNvPr id="43" name="TextBox 47">
              <a:extLst>
                <a:ext uri="{FF2B5EF4-FFF2-40B4-BE49-F238E27FC236}">
                  <a16:creationId xmlns:a16="http://schemas.microsoft.com/office/drawing/2014/main" id="{CEB7A3B0-EDDF-4823-995F-5FEA64D5932D}"/>
                </a:ext>
              </a:extLst>
            </p:cNvPr>
            <p:cNvSpPr txBox="1"/>
            <p:nvPr/>
          </p:nvSpPr>
          <p:spPr>
            <a:xfrm>
              <a:off x="8169" y="2285822"/>
              <a:ext cx="1540199" cy="7090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342900">
                <a:defRPr/>
              </a:pPr>
              <a:r>
                <a:rPr lang="en-US" sz="1200">
                  <a:solidFill>
                    <a:schemeClr val="accent3"/>
                  </a:solidFill>
                  <a:cs typeface="Segoe UI" panose="020B0502040204020203" pitchFamily="34" charset="0"/>
                </a:rPr>
                <a:t>Debt, equity and quasi-equity tailor-made products</a:t>
              </a:r>
            </a:p>
          </p:txBody>
        </p:sp>
        <p:sp>
          <p:nvSpPr>
            <p:cNvPr id="44" name="TextBox 48">
              <a:extLst>
                <a:ext uri="{FF2B5EF4-FFF2-40B4-BE49-F238E27FC236}">
                  <a16:creationId xmlns:a16="http://schemas.microsoft.com/office/drawing/2014/main" id="{4516A2E2-08A8-4B04-8C3F-5E2D9AA4F978}"/>
                </a:ext>
              </a:extLst>
            </p:cNvPr>
            <p:cNvSpPr txBox="1"/>
            <p:nvPr/>
          </p:nvSpPr>
          <p:spPr>
            <a:xfrm>
              <a:off x="5160786" y="2285822"/>
              <a:ext cx="1676429" cy="9116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defTabSz="342900">
                <a:buFont typeface="Arial" panose="020B0604020202020204" pitchFamily="34" charset="0"/>
                <a:buChar char="•"/>
                <a:defRPr/>
              </a:pPr>
              <a:r>
                <a:rPr lang="en-US" sz="1200">
                  <a:solidFill>
                    <a:schemeClr val="accent3"/>
                  </a:solidFill>
                  <a:cs typeface="Segoe UI" panose="020B0502040204020203" pitchFamily="34" charset="0"/>
                </a:rPr>
                <a:t>Mortgage default insurance (MDI)</a:t>
              </a:r>
            </a:p>
            <a:p>
              <a:pPr marL="171450" indent="-171450" defTabSz="342900">
                <a:buFont typeface="Arial" panose="020B0604020202020204" pitchFamily="34" charset="0"/>
                <a:buChar char="•"/>
                <a:defRPr/>
              </a:pPr>
              <a:r>
                <a:rPr lang="en-US" sz="1200">
                  <a:solidFill>
                    <a:schemeClr val="accent3"/>
                  </a:solidFill>
                  <a:cs typeface="Segoe UI" panose="020B0502040204020203" pitchFamily="34" charset="0"/>
                </a:rPr>
                <a:t>Guarantees</a:t>
              </a:r>
            </a:p>
            <a:p>
              <a:pPr marL="171450" indent="-171450" defTabSz="342900">
                <a:buFont typeface="Arial" panose="020B0604020202020204" pitchFamily="34" charset="0"/>
                <a:buChar char="•"/>
                <a:defRPr/>
              </a:pPr>
              <a:r>
                <a:rPr lang="en-US" sz="1200">
                  <a:solidFill>
                    <a:schemeClr val="accent3"/>
                  </a:solidFill>
                  <a:cs typeface="Segoe UI" panose="020B0502040204020203" pitchFamily="34" charset="0"/>
                </a:rPr>
                <a:t>Other </a:t>
              </a:r>
            </a:p>
          </p:txBody>
        </p:sp>
        <p:sp>
          <p:nvSpPr>
            <p:cNvPr id="45" name="TextBox 49">
              <a:extLst>
                <a:ext uri="{FF2B5EF4-FFF2-40B4-BE49-F238E27FC236}">
                  <a16:creationId xmlns:a16="http://schemas.microsoft.com/office/drawing/2014/main" id="{6FCF81EE-0814-4A37-9AB2-A4691A8AB99F}"/>
                </a:ext>
              </a:extLst>
            </p:cNvPr>
            <p:cNvSpPr txBox="1"/>
            <p:nvPr/>
          </p:nvSpPr>
          <p:spPr>
            <a:xfrm>
              <a:off x="5195209" y="3797440"/>
              <a:ext cx="1794911" cy="1114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defTabSz="342900">
                <a:buFont typeface="Arial" panose="020B0604020202020204" pitchFamily="34" charset="0"/>
                <a:buChar char="•"/>
                <a:defRPr/>
              </a:pPr>
              <a:r>
                <a:rPr lang="en-US" sz="1200">
                  <a:solidFill>
                    <a:schemeClr val="accent3"/>
                  </a:solidFill>
                  <a:cs typeface="Segoe UI" panose="020B0502040204020203" pitchFamily="34" charset="0"/>
                </a:rPr>
                <a:t>Coordination</a:t>
              </a:r>
            </a:p>
            <a:p>
              <a:pPr marL="171450" indent="-171450" defTabSz="342900">
                <a:buFont typeface="Arial" panose="020B0604020202020204" pitchFamily="34" charset="0"/>
                <a:buChar char="•"/>
                <a:defRPr/>
              </a:pPr>
              <a:r>
                <a:rPr lang="en-US" sz="1200">
                  <a:solidFill>
                    <a:schemeClr val="accent3"/>
                  </a:solidFill>
                  <a:cs typeface="Segoe UI" panose="020B0502040204020203" pitchFamily="34" charset="0"/>
                </a:rPr>
                <a:t>Promotion</a:t>
              </a:r>
            </a:p>
            <a:p>
              <a:pPr marL="171450" indent="-171450" defTabSz="342900">
                <a:buFont typeface="Arial" panose="020B0604020202020204" pitchFamily="34" charset="0"/>
                <a:buChar char="•"/>
                <a:defRPr/>
              </a:pPr>
              <a:r>
                <a:rPr lang="en-US" sz="1200">
                  <a:solidFill>
                    <a:schemeClr val="accent3"/>
                  </a:solidFill>
                  <a:cs typeface="Segoe UI" panose="020B0502040204020203" pitchFamily="34" charset="0"/>
                </a:rPr>
                <a:t>Advocacy</a:t>
              </a:r>
            </a:p>
            <a:p>
              <a:pPr marL="171450" indent="-171450" defTabSz="342900">
                <a:buFont typeface="Arial" panose="020B0604020202020204" pitchFamily="34" charset="0"/>
                <a:buChar char="•"/>
                <a:defRPr/>
              </a:pPr>
              <a:r>
                <a:rPr lang="en-US" sz="1200">
                  <a:solidFill>
                    <a:schemeClr val="accent3"/>
                  </a:solidFill>
                  <a:cs typeface="Segoe UI" panose="020B0502040204020203" pitchFamily="34" charset="0"/>
                </a:rPr>
                <a:t>Provide technical assistance service  </a:t>
              </a:r>
            </a:p>
          </p:txBody>
        </p:sp>
        <p:sp>
          <p:nvSpPr>
            <p:cNvPr id="46" name="TextBox 50">
              <a:extLst>
                <a:ext uri="{FF2B5EF4-FFF2-40B4-BE49-F238E27FC236}">
                  <a16:creationId xmlns:a16="http://schemas.microsoft.com/office/drawing/2014/main" id="{E3E85714-09B1-467B-AE0C-096CCC027E75}"/>
                </a:ext>
              </a:extLst>
            </p:cNvPr>
            <p:cNvSpPr txBox="1"/>
            <p:nvPr/>
          </p:nvSpPr>
          <p:spPr>
            <a:xfrm>
              <a:off x="-222185" y="1951337"/>
              <a:ext cx="1794911" cy="40516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342900">
                <a:defRPr/>
              </a:pPr>
              <a:r>
                <a:rPr lang="en-US">
                  <a:solidFill>
                    <a:schemeClr val="accent5"/>
                  </a:solidFill>
                  <a:cs typeface="Segoe UI" panose="020B0502040204020203" pitchFamily="34" charset="0"/>
                </a:rPr>
                <a:t>Finance</a:t>
              </a:r>
            </a:p>
          </p:txBody>
        </p:sp>
        <p:sp>
          <p:nvSpPr>
            <p:cNvPr id="47" name="TextBox 51">
              <a:extLst>
                <a:ext uri="{FF2B5EF4-FFF2-40B4-BE49-F238E27FC236}">
                  <a16:creationId xmlns:a16="http://schemas.microsoft.com/office/drawing/2014/main" id="{67C7D389-2BA0-4982-BB74-63AD872871D6}"/>
                </a:ext>
              </a:extLst>
            </p:cNvPr>
            <p:cNvSpPr txBox="1"/>
            <p:nvPr/>
          </p:nvSpPr>
          <p:spPr>
            <a:xfrm>
              <a:off x="-222185" y="3290417"/>
              <a:ext cx="1794911" cy="7090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342900">
                <a:defRPr/>
              </a:pPr>
              <a:r>
                <a:rPr lang="en-US">
                  <a:solidFill>
                    <a:schemeClr val="accent2"/>
                  </a:solidFill>
                  <a:cs typeface="Segoe UI" panose="020B0502040204020203" pitchFamily="34" charset="0"/>
                </a:rPr>
                <a:t>Fund Management</a:t>
              </a:r>
            </a:p>
          </p:txBody>
        </p:sp>
        <p:sp>
          <p:nvSpPr>
            <p:cNvPr id="48" name="TextBox 52">
              <a:extLst>
                <a:ext uri="{FF2B5EF4-FFF2-40B4-BE49-F238E27FC236}">
                  <a16:creationId xmlns:a16="http://schemas.microsoft.com/office/drawing/2014/main" id="{5CCCFE7C-1CE7-49E3-937D-DFC9FBAD7869}"/>
                </a:ext>
              </a:extLst>
            </p:cNvPr>
            <p:cNvSpPr txBox="1"/>
            <p:nvPr/>
          </p:nvSpPr>
          <p:spPr>
            <a:xfrm>
              <a:off x="5160786" y="1951337"/>
              <a:ext cx="1794911" cy="40516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defRPr/>
              </a:pPr>
              <a:r>
                <a:rPr lang="en-US">
                  <a:solidFill>
                    <a:schemeClr val="accent1"/>
                  </a:solidFill>
                  <a:cs typeface="Segoe UI" panose="020B0502040204020203" pitchFamily="34" charset="0"/>
                </a:rPr>
                <a:t>Guarantees</a:t>
              </a:r>
            </a:p>
          </p:txBody>
        </p:sp>
        <p:sp>
          <p:nvSpPr>
            <p:cNvPr id="49" name="TextBox 53">
              <a:extLst>
                <a:ext uri="{FF2B5EF4-FFF2-40B4-BE49-F238E27FC236}">
                  <a16:creationId xmlns:a16="http://schemas.microsoft.com/office/drawing/2014/main" id="{4F85D19D-C88F-4CEE-88BA-20EF28BAF07A}"/>
                </a:ext>
              </a:extLst>
            </p:cNvPr>
            <p:cNvSpPr txBox="1"/>
            <p:nvPr/>
          </p:nvSpPr>
          <p:spPr>
            <a:xfrm>
              <a:off x="5160786" y="3398277"/>
              <a:ext cx="1794911" cy="40516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defRPr/>
              </a:pPr>
              <a:r>
                <a:rPr lang="en-US">
                  <a:solidFill>
                    <a:schemeClr val="accent4"/>
                  </a:solidFill>
                  <a:cs typeface="Segoe UI" panose="020B0502040204020203" pitchFamily="34" charset="0"/>
                </a:rPr>
                <a:t>Other Services</a:t>
              </a:r>
            </a:p>
          </p:txBody>
        </p:sp>
        <p:sp>
          <p:nvSpPr>
            <p:cNvPr id="74" name="TextBox 47">
              <a:extLst>
                <a:ext uri="{FF2B5EF4-FFF2-40B4-BE49-F238E27FC236}">
                  <a16:creationId xmlns:a16="http://schemas.microsoft.com/office/drawing/2014/main" id="{98EB683B-C667-4DDA-AA2F-6143833367C1}"/>
                </a:ext>
              </a:extLst>
            </p:cNvPr>
            <p:cNvSpPr txBox="1"/>
            <p:nvPr/>
          </p:nvSpPr>
          <p:spPr>
            <a:xfrm>
              <a:off x="33988" y="4008836"/>
              <a:ext cx="1642432" cy="5064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342900">
                <a:defRPr/>
              </a:pPr>
              <a:r>
                <a:rPr lang="en-US" sz="1200">
                  <a:solidFill>
                    <a:schemeClr val="accent3"/>
                  </a:solidFill>
                  <a:cs typeface="Segoe UI" panose="020B0502040204020203" pitchFamily="34" charset="0"/>
                </a:rPr>
                <a:t>Management of 3rd party funds  </a:t>
              </a:r>
            </a:p>
          </p:txBody>
        </p:sp>
        <p:sp>
          <p:nvSpPr>
            <p:cNvPr id="4" name="Speech Bubble: Rectangle with Corners Rounded 3">
              <a:extLst>
                <a:ext uri="{FF2B5EF4-FFF2-40B4-BE49-F238E27FC236}">
                  <a16:creationId xmlns:a16="http://schemas.microsoft.com/office/drawing/2014/main" id="{828EC81C-8B5D-4EC8-B34D-602A56CDE435}"/>
                </a:ext>
              </a:extLst>
            </p:cNvPr>
            <p:cNvSpPr/>
            <p:nvPr/>
          </p:nvSpPr>
          <p:spPr>
            <a:xfrm>
              <a:off x="5026084" y="5466784"/>
              <a:ext cx="1386348" cy="533720"/>
            </a:xfrm>
            <a:prstGeom prst="wedgeRoundRectCallout">
              <a:avLst>
                <a:gd name="adj1" fmla="val -16578"/>
                <a:gd name="adj2" fmla="val -101611"/>
                <a:gd name="adj3" fmla="val 16667"/>
              </a:avLst>
            </a:prstGeom>
            <a:solidFill>
              <a:schemeClr val="accent3">
                <a:lumMod val="20000"/>
                <a:lumOff val="80000"/>
              </a:scheme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a:solidFill>
                    <a:schemeClr val="tx1"/>
                  </a:solidFill>
                  <a:cs typeface="Segoe UI" panose="020B0502040204020203" pitchFamily="34" charset="0"/>
                </a:rPr>
                <a:t>New to HSDB</a:t>
              </a:r>
            </a:p>
          </p:txBody>
        </p:sp>
      </p:grpSp>
      <p:sp>
        <p:nvSpPr>
          <p:cNvPr id="53" name="Rectangle 52">
            <a:extLst>
              <a:ext uri="{FF2B5EF4-FFF2-40B4-BE49-F238E27FC236}">
                <a16:creationId xmlns:a16="http://schemas.microsoft.com/office/drawing/2014/main" id="{83740171-BC25-4038-83DB-6646E2A24650}"/>
              </a:ext>
            </a:extLst>
          </p:cNvPr>
          <p:cNvSpPr/>
          <p:nvPr/>
        </p:nvSpPr>
        <p:spPr>
          <a:xfrm>
            <a:off x="7973960" y="984969"/>
            <a:ext cx="3491394" cy="32358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a:cs typeface="Segoe UI" panose="020B0502040204020203" pitchFamily="34" charset="0"/>
              </a:rPr>
              <a:t>Commentary</a:t>
            </a:r>
          </a:p>
        </p:txBody>
      </p:sp>
      <p:sp>
        <p:nvSpPr>
          <p:cNvPr id="54" name="Rectangle 53">
            <a:extLst>
              <a:ext uri="{FF2B5EF4-FFF2-40B4-BE49-F238E27FC236}">
                <a16:creationId xmlns:a16="http://schemas.microsoft.com/office/drawing/2014/main" id="{4C7665E5-5058-4606-BDE2-91330615B294}"/>
              </a:ext>
            </a:extLst>
          </p:cNvPr>
          <p:cNvSpPr/>
          <p:nvPr/>
        </p:nvSpPr>
        <p:spPr>
          <a:xfrm>
            <a:off x="7973960" y="1396921"/>
            <a:ext cx="3491394" cy="48261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en-US" sz="1200">
                <a:solidFill>
                  <a:sysClr val="windowText" lastClr="000000"/>
                </a:solidFill>
              </a:rPr>
              <a:t>HSDB will offer:</a:t>
            </a:r>
          </a:p>
          <a:p>
            <a:pPr marL="742950" lvl="1" indent="-285750">
              <a:lnSpc>
                <a:spcPct val="150000"/>
              </a:lnSpc>
              <a:buFont typeface="Arial" panose="020B0604020202020204" pitchFamily="34" charset="0"/>
              <a:buChar char="•"/>
            </a:pPr>
            <a:r>
              <a:rPr lang="en-US" sz="1200">
                <a:solidFill>
                  <a:sysClr val="windowText" lastClr="000000"/>
                </a:solidFill>
              </a:rPr>
              <a:t>Finance</a:t>
            </a:r>
          </a:p>
          <a:p>
            <a:pPr marL="742950" lvl="1" indent="-285750">
              <a:lnSpc>
                <a:spcPct val="150000"/>
              </a:lnSpc>
              <a:buFont typeface="Arial" panose="020B0604020202020204" pitchFamily="34" charset="0"/>
              <a:buChar char="•"/>
            </a:pPr>
            <a:r>
              <a:rPr lang="en-US" sz="1200">
                <a:solidFill>
                  <a:sysClr val="windowText" lastClr="000000"/>
                </a:solidFill>
              </a:rPr>
              <a:t>Fund management</a:t>
            </a:r>
          </a:p>
          <a:p>
            <a:pPr marL="742950" lvl="1" indent="-285750">
              <a:lnSpc>
                <a:spcPct val="150000"/>
              </a:lnSpc>
              <a:buFont typeface="Arial" panose="020B0604020202020204" pitchFamily="34" charset="0"/>
              <a:buChar char="•"/>
            </a:pPr>
            <a:r>
              <a:rPr lang="en-US" sz="1200">
                <a:solidFill>
                  <a:sysClr val="windowText" lastClr="000000"/>
                </a:solidFill>
              </a:rPr>
              <a:t>Guarantees </a:t>
            </a:r>
          </a:p>
          <a:p>
            <a:pPr marL="742950" lvl="1" indent="-285750">
              <a:lnSpc>
                <a:spcPct val="150000"/>
              </a:lnSpc>
              <a:buFont typeface="Arial" panose="020B0604020202020204" pitchFamily="34" charset="0"/>
              <a:buChar char="•"/>
            </a:pPr>
            <a:r>
              <a:rPr lang="en-US" sz="1200">
                <a:solidFill>
                  <a:sysClr val="windowText" lastClr="000000"/>
                </a:solidFill>
              </a:rPr>
              <a:t>Other services</a:t>
            </a:r>
          </a:p>
          <a:p>
            <a:pPr marL="285750" indent="-285750">
              <a:lnSpc>
                <a:spcPct val="150000"/>
              </a:lnSpc>
              <a:buFont typeface="Arial" panose="020B0604020202020204" pitchFamily="34" charset="0"/>
              <a:buChar char="•"/>
            </a:pPr>
            <a:r>
              <a:rPr lang="en-US" sz="1200">
                <a:solidFill>
                  <a:sysClr val="windowText" lastClr="000000"/>
                </a:solidFill>
              </a:rPr>
              <a:t>Advisory and advocacy will be overarching service offerings that will be provided along with the instruments (debt, equity and both)</a:t>
            </a:r>
          </a:p>
          <a:p>
            <a:pPr marL="285750" indent="-285750">
              <a:lnSpc>
                <a:spcPct val="150000"/>
              </a:lnSpc>
              <a:buFont typeface="Arial" panose="020B0604020202020204" pitchFamily="34" charset="0"/>
              <a:buChar char="•"/>
            </a:pPr>
            <a:r>
              <a:rPr lang="en-US" sz="1200">
                <a:solidFill>
                  <a:sysClr val="windowText" lastClr="000000"/>
                </a:solidFill>
              </a:rPr>
              <a:t>The offering will need to be determined by assessing the demand in the market from each primary customer and the ability for HSDB to meet that demand and remain sustainable</a:t>
            </a:r>
          </a:p>
          <a:p>
            <a:pPr marL="285750" indent="-285750">
              <a:lnSpc>
                <a:spcPct val="150000"/>
              </a:lnSpc>
              <a:buFont typeface="Arial" panose="020B0604020202020204" pitchFamily="34" charset="0"/>
              <a:buChar char="•"/>
            </a:pPr>
            <a:r>
              <a:rPr lang="en-US" sz="1200">
                <a:solidFill>
                  <a:sysClr val="windowText" lastClr="000000"/>
                </a:solidFill>
              </a:rPr>
              <a:t>Guarantees require input from financial institutions, however a feasibility assessment would need to be conducted to assess viability</a:t>
            </a:r>
          </a:p>
        </p:txBody>
      </p:sp>
    </p:spTree>
    <p:extLst>
      <p:ext uri="{BB962C8B-B14F-4D97-AF65-F5344CB8AC3E}">
        <p14:creationId xmlns:p14="http://schemas.microsoft.com/office/powerpoint/2010/main" val="3273245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A0DECC0-1230-40BF-9B82-28699695A80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5" imgW="425" imgH="424" progId="TCLayout.ActiveDocument.1">
                  <p:embed/>
                </p:oleObj>
              </mc:Choice>
              <mc:Fallback>
                <p:oleObj name="think-cell Slide" r:id="rId5" imgW="425" imgH="424" progId="TCLayout.ActiveDocument.1">
                  <p:embed/>
                  <p:pic>
                    <p:nvPicPr>
                      <p:cNvPr id="4" name="Object 3" hidden="1">
                        <a:extLst>
                          <a:ext uri="{FF2B5EF4-FFF2-40B4-BE49-F238E27FC236}">
                            <a16:creationId xmlns:a16="http://schemas.microsoft.com/office/drawing/2014/main" id="{AA0DECC0-1230-40BF-9B82-28699695A8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34150" name="Picture 6" descr="Image result for affordable housing south africa">
            <a:extLst>
              <a:ext uri="{FF2B5EF4-FFF2-40B4-BE49-F238E27FC236}">
                <a16:creationId xmlns:a16="http://schemas.microsoft.com/office/drawing/2014/main" id="{74E6A7EA-3FF3-41DD-8AD5-85701A67859F}"/>
              </a:ext>
            </a:extLst>
          </p:cNvPr>
          <p:cNvPicPr>
            <a:picLocks noChangeAspect="1" noChangeArrowheads="1"/>
          </p:cNvPicPr>
          <p:nvPr/>
        </p:nvPicPr>
        <p:blipFill>
          <a:blip r:embed="rId7">
            <a:alphaModFix amt="20000"/>
            <a:extLst>
              <a:ext uri="{28A0092B-C50C-407E-A947-70E740481C1C}">
                <a14:useLocalDpi xmlns:a14="http://schemas.microsoft.com/office/drawing/2010/main" val="0"/>
              </a:ext>
            </a:extLst>
          </a:blip>
          <a:srcRect/>
          <a:stretch>
            <a:fillRect/>
          </a:stretch>
        </p:blipFill>
        <p:spPr bwMode="auto">
          <a:xfrm>
            <a:off x="-30089" y="799163"/>
            <a:ext cx="12192001" cy="567277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CE3A26DA-6005-4AA6-9A03-EF91EC229098}"/>
              </a:ext>
            </a:extLst>
          </p:cNvPr>
          <p:cNvSpPr/>
          <p:nvPr/>
        </p:nvSpPr>
        <p:spPr>
          <a:xfrm>
            <a:off x="474553" y="1754925"/>
            <a:ext cx="3673350" cy="14766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a:p>
        </p:txBody>
      </p:sp>
      <p:sp>
        <p:nvSpPr>
          <p:cNvPr id="95" name="Rectangle 94">
            <a:extLst>
              <a:ext uri="{FF2B5EF4-FFF2-40B4-BE49-F238E27FC236}">
                <a16:creationId xmlns:a16="http://schemas.microsoft.com/office/drawing/2014/main" id="{2D071CDC-0C4C-4B55-9A12-5F02DDBB6D4E}"/>
              </a:ext>
            </a:extLst>
          </p:cNvPr>
          <p:cNvSpPr/>
          <p:nvPr/>
        </p:nvSpPr>
        <p:spPr>
          <a:xfrm>
            <a:off x="474553" y="3623409"/>
            <a:ext cx="3673350" cy="1476605"/>
          </a:xfrm>
          <a:prstGeom prst="rect">
            <a:avLst/>
          </a:prstGeom>
          <a:solidFill>
            <a:srgbClr val="3E6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a:p>
        </p:txBody>
      </p:sp>
      <p:sp>
        <p:nvSpPr>
          <p:cNvPr id="96" name="Rectangle 95">
            <a:extLst>
              <a:ext uri="{FF2B5EF4-FFF2-40B4-BE49-F238E27FC236}">
                <a16:creationId xmlns:a16="http://schemas.microsoft.com/office/drawing/2014/main" id="{1D0851EA-DBFE-490D-97DC-580280A3ECD1}"/>
              </a:ext>
            </a:extLst>
          </p:cNvPr>
          <p:cNvSpPr/>
          <p:nvPr/>
        </p:nvSpPr>
        <p:spPr>
          <a:xfrm>
            <a:off x="8044097" y="1754925"/>
            <a:ext cx="3673350" cy="147660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7" name="Rectangle 96">
            <a:extLst>
              <a:ext uri="{FF2B5EF4-FFF2-40B4-BE49-F238E27FC236}">
                <a16:creationId xmlns:a16="http://schemas.microsoft.com/office/drawing/2014/main" id="{049F71BC-32C3-4000-ABF7-84B325C216A1}"/>
              </a:ext>
            </a:extLst>
          </p:cNvPr>
          <p:cNvSpPr/>
          <p:nvPr/>
        </p:nvSpPr>
        <p:spPr>
          <a:xfrm>
            <a:off x="8044097" y="3623409"/>
            <a:ext cx="3673350" cy="1476605"/>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Title 2"/>
          <p:cNvSpPr txBox="1">
            <a:spLocks/>
          </p:cNvSpPr>
          <p:nvPr/>
        </p:nvSpPr>
        <p:spPr>
          <a:xfrm>
            <a:off x="-1" y="5646"/>
            <a:ext cx="12192001" cy="805723"/>
          </a:xfrm>
          <a:prstGeom prst="rect">
            <a:avLst/>
          </a:prstGeom>
          <a:solidFill>
            <a:srgbClr val="00266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rtlCol="0" anchor="ctr">
            <a:noAutofit/>
            <a:scene3d>
              <a:camera prst="orthographicFront"/>
              <a:lightRig rig="soft" dir="t"/>
            </a:scene3d>
            <a:sp3d prstMaterial="softEdge">
              <a:bevelT w="25400" h="25400"/>
            </a:sp3d>
          </a:bodyPr>
          <a:lstStyle>
            <a:lvl1pPr algn="r" rtl="0" eaLnBrk="1" latinLnBrk="0" hangingPunct="1">
              <a:spcBef>
                <a:spcPct val="0"/>
              </a:spcBef>
              <a:buNone/>
              <a:defRPr kumimoji="0" sz="3200" b="1" kern="1200">
                <a:solidFill>
                  <a:srgbClr val="9A9B9C"/>
                </a:solidFill>
                <a:effectLst>
                  <a:outerShdw blurRad="31750" dist="25400" dir="5400000" algn="tl" rotWithShape="0">
                    <a:srgbClr val="000000">
                      <a:alpha val="25000"/>
                    </a:srgbClr>
                  </a:outerShdw>
                </a:effectLst>
                <a:latin typeface="+mn-lt"/>
                <a:ea typeface="+mj-ea"/>
                <a:cs typeface="+mj-cs"/>
              </a:defRPr>
            </a:lvl1pPr>
            <a:lvl2pPr>
              <a:defRPr/>
            </a:lvl2pPr>
            <a:lvl3pPr>
              <a:defRPr/>
            </a:lvl3pPr>
            <a:lvl4pPr>
              <a:defRPr/>
            </a:lvl4pPr>
            <a:lvl5pPr>
              <a:defRPr/>
            </a:lvl5pPr>
            <a:lvl6pPr>
              <a:defRPr/>
            </a:lvl6pPr>
            <a:lvl7pPr>
              <a:defRPr/>
            </a:lvl7pPr>
            <a:lvl8pPr>
              <a:defRPr/>
            </a:lvl8pPr>
            <a:lvl9pPr>
              <a:defRPr/>
            </a:lvl9pPr>
            <a:extLst/>
          </a:lstStyle>
          <a:p>
            <a:pPr marL="353695" algn="ctr"/>
            <a:r>
              <a:rPr lang="en-US" sz="4000" kern="0">
                <a:solidFill>
                  <a:schemeClr val="bg1"/>
                </a:solidFill>
                <a:effectLst/>
              </a:rPr>
              <a:t>HSDB Aims</a:t>
            </a:r>
          </a:p>
        </p:txBody>
      </p:sp>
      <p:sp>
        <p:nvSpPr>
          <p:cNvPr id="8" name="Parallelogram 7"/>
          <p:cNvSpPr/>
          <p:nvPr/>
        </p:nvSpPr>
        <p:spPr>
          <a:xfrm>
            <a:off x="-2" y="6519067"/>
            <a:ext cx="9871077" cy="335757"/>
          </a:xfrm>
          <a:custGeom>
            <a:avLst/>
            <a:gdLst>
              <a:gd name="connsiteX0" fmla="*/ 0 w 10188575"/>
              <a:gd name="connsiteY0" fmla="*/ 166915 h 166915"/>
              <a:gd name="connsiteX1" fmla="*/ 41729 w 10188575"/>
              <a:gd name="connsiteY1" fmla="*/ 0 h 166915"/>
              <a:gd name="connsiteX2" fmla="*/ 10188575 w 10188575"/>
              <a:gd name="connsiteY2" fmla="*/ 0 h 166915"/>
              <a:gd name="connsiteX3" fmla="*/ 10146846 w 10188575"/>
              <a:gd name="connsiteY3" fmla="*/ 166915 h 166915"/>
              <a:gd name="connsiteX4" fmla="*/ 0 w 10188575"/>
              <a:gd name="connsiteY4" fmla="*/ 166915 h 166915"/>
              <a:gd name="connsiteX0" fmla="*/ 17802 w 10146846"/>
              <a:gd name="connsiteY0" fmla="*/ 166915 h 166915"/>
              <a:gd name="connsiteX1" fmla="*/ 0 w 10146846"/>
              <a:gd name="connsiteY1" fmla="*/ 0 h 166915"/>
              <a:gd name="connsiteX2" fmla="*/ 10146846 w 10146846"/>
              <a:gd name="connsiteY2" fmla="*/ 0 h 166915"/>
              <a:gd name="connsiteX3" fmla="*/ 10105117 w 10146846"/>
              <a:gd name="connsiteY3" fmla="*/ 166915 h 166915"/>
              <a:gd name="connsiteX4" fmla="*/ 17802 w 10146846"/>
              <a:gd name="connsiteY4" fmla="*/ 166915 h 166915"/>
              <a:gd name="connsiteX0" fmla="*/ 3514 w 10132558"/>
              <a:gd name="connsiteY0" fmla="*/ 166915 h 166915"/>
              <a:gd name="connsiteX1" fmla="*/ 0 w 10132558"/>
              <a:gd name="connsiteY1" fmla="*/ 2381 h 166915"/>
              <a:gd name="connsiteX2" fmla="*/ 10132558 w 10132558"/>
              <a:gd name="connsiteY2" fmla="*/ 0 h 166915"/>
              <a:gd name="connsiteX3" fmla="*/ 10090829 w 10132558"/>
              <a:gd name="connsiteY3" fmla="*/ 166915 h 166915"/>
              <a:gd name="connsiteX4" fmla="*/ 3514 w 10132558"/>
              <a:gd name="connsiteY4" fmla="*/ 166915 h 166915"/>
              <a:gd name="connsiteX0" fmla="*/ 154 w 10129198"/>
              <a:gd name="connsiteY0" fmla="*/ 166915 h 166915"/>
              <a:gd name="connsiteX1" fmla="*/ 3784 w 10129198"/>
              <a:gd name="connsiteY1" fmla="*/ 0 h 166915"/>
              <a:gd name="connsiteX2" fmla="*/ 10129198 w 10129198"/>
              <a:gd name="connsiteY2" fmla="*/ 0 h 166915"/>
              <a:gd name="connsiteX3" fmla="*/ 10087469 w 10129198"/>
              <a:gd name="connsiteY3" fmla="*/ 166915 h 166915"/>
              <a:gd name="connsiteX4" fmla="*/ 154 w 10129198"/>
              <a:gd name="connsiteY4" fmla="*/ 166915 h 166915"/>
              <a:gd name="connsiteX0" fmla="*/ 239 w 10126902"/>
              <a:gd name="connsiteY0" fmla="*/ 169296 h 169296"/>
              <a:gd name="connsiteX1" fmla="*/ 1488 w 10126902"/>
              <a:gd name="connsiteY1" fmla="*/ 0 h 169296"/>
              <a:gd name="connsiteX2" fmla="*/ 10126902 w 10126902"/>
              <a:gd name="connsiteY2" fmla="*/ 0 h 169296"/>
              <a:gd name="connsiteX3" fmla="*/ 10085173 w 10126902"/>
              <a:gd name="connsiteY3" fmla="*/ 166915 h 169296"/>
              <a:gd name="connsiteX4" fmla="*/ 239 w 10126902"/>
              <a:gd name="connsiteY4" fmla="*/ 169296 h 169296"/>
              <a:gd name="connsiteX0" fmla="*/ 239 w 10425352"/>
              <a:gd name="connsiteY0" fmla="*/ 175887 h 175887"/>
              <a:gd name="connsiteX1" fmla="*/ 1488 w 10425352"/>
              <a:gd name="connsiteY1" fmla="*/ 6591 h 175887"/>
              <a:gd name="connsiteX2" fmla="*/ 10425352 w 10425352"/>
              <a:gd name="connsiteY2" fmla="*/ 0 h 175887"/>
              <a:gd name="connsiteX3" fmla="*/ 10085173 w 10425352"/>
              <a:gd name="connsiteY3" fmla="*/ 173506 h 175887"/>
              <a:gd name="connsiteX4" fmla="*/ 239 w 10425352"/>
              <a:gd name="connsiteY4" fmla="*/ 175887 h 175887"/>
              <a:gd name="connsiteX0" fmla="*/ 239 w 10635515"/>
              <a:gd name="connsiteY0" fmla="*/ 179182 h 179182"/>
              <a:gd name="connsiteX1" fmla="*/ 1488 w 10635515"/>
              <a:gd name="connsiteY1" fmla="*/ 9886 h 179182"/>
              <a:gd name="connsiteX2" fmla="*/ 10635515 w 10635515"/>
              <a:gd name="connsiteY2" fmla="*/ 0 h 179182"/>
              <a:gd name="connsiteX3" fmla="*/ 10085173 w 10635515"/>
              <a:gd name="connsiteY3" fmla="*/ 176801 h 179182"/>
              <a:gd name="connsiteX4" fmla="*/ 239 w 10635515"/>
              <a:gd name="connsiteY4" fmla="*/ 179182 h 179182"/>
              <a:gd name="connsiteX0" fmla="*/ 239 w 10635515"/>
              <a:gd name="connsiteY0" fmla="*/ 179182 h 179182"/>
              <a:gd name="connsiteX1" fmla="*/ 1488 w 10635515"/>
              <a:gd name="connsiteY1" fmla="*/ 9886 h 179182"/>
              <a:gd name="connsiteX2" fmla="*/ 10635515 w 10635515"/>
              <a:gd name="connsiteY2" fmla="*/ 0 h 179182"/>
              <a:gd name="connsiteX3" fmla="*/ 10224620 w 10635515"/>
              <a:gd name="connsiteY3" fmla="*/ 178449 h 179182"/>
              <a:gd name="connsiteX4" fmla="*/ 239 w 10635515"/>
              <a:gd name="connsiteY4" fmla="*/ 179182 h 179182"/>
              <a:gd name="connsiteX0" fmla="*/ 239 w 10635515"/>
              <a:gd name="connsiteY0" fmla="*/ 174239 h 174239"/>
              <a:gd name="connsiteX1" fmla="*/ 1488 w 10635515"/>
              <a:gd name="connsiteY1" fmla="*/ 4943 h 174239"/>
              <a:gd name="connsiteX2" fmla="*/ 10635515 w 10635515"/>
              <a:gd name="connsiteY2" fmla="*/ 0 h 174239"/>
              <a:gd name="connsiteX3" fmla="*/ 10224620 w 10635515"/>
              <a:gd name="connsiteY3" fmla="*/ 173506 h 174239"/>
              <a:gd name="connsiteX4" fmla="*/ 239 w 10635515"/>
              <a:gd name="connsiteY4" fmla="*/ 174239 h 17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5515" h="174239">
                <a:moveTo>
                  <a:pt x="239" y="174239"/>
                </a:moveTo>
                <a:cubicBezTo>
                  <a:pt x="-932" y="119394"/>
                  <a:pt x="2659" y="59788"/>
                  <a:pt x="1488" y="4943"/>
                </a:cubicBezTo>
                <a:lnTo>
                  <a:pt x="10635515" y="0"/>
                </a:lnTo>
                <a:lnTo>
                  <a:pt x="10224620" y="173506"/>
                </a:lnTo>
                <a:lnTo>
                  <a:pt x="239" y="174239"/>
                </a:lnTo>
                <a:close/>
              </a:path>
            </a:pathLst>
          </a:custGeom>
          <a:pattFill prst="pct70">
            <a:fgClr>
              <a:schemeClr val="bg1">
                <a:lumMod val="75000"/>
              </a:schemeClr>
            </a:fgClr>
            <a:bgClr>
              <a:schemeClr val="bg1"/>
            </a:bgClr>
          </a:patt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Parallelogram 10"/>
          <p:cNvSpPr/>
          <p:nvPr/>
        </p:nvSpPr>
        <p:spPr>
          <a:xfrm>
            <a:off x="10360480" y="6519067"/>
            <a:ext cx="1831520" cy="330199"/>
          </a:xfrm>
          <a:custGeom>
            <a:avLst/>
            <a:gdLst>
              <a:gd name="connsiteX0" fmla="*/ 0 w 1983938"/>
              <a:gd name="connsiteY0" fmla="*/ 166914 h 166914"/>
              <a:gd name="connsiteX1" fmla="*/ 41729 w 1983938"/>
              <a:gd name="connsiteY1" fmla="*/ 0 h 166914"/>
              <a:gd name="connsiteX2" fmla="*/ 1983938 w 1983938"/>
              <a:gd name="connsiteY2" fmla="*/ 0 h 166914"/>
              <a:gd name="connsiteX3" fmla="*/ 1942210 w 1983938"/>
              <a:gd name="connsiteY3" fmla="*/ 166914 h 166914"/>
              <a:gd name="connsiteX4" fmla="*/ 0 w 1983938"/>
              <a:gd name="connsiteY4" fmla="*/ 166914 h 166914"/>
              <a:gd name="connsiteX0" fmla="*/ 0 w 1942210"/>
              <a:gd name="connsiteY0" fmla="*/ 166914 h 166914"/>
              <a:gd name="connsiteX1" fmla="*/ 41729 w 1942210"/>
              <a:gd name="connsiteY1" fmla="*/ 0 h 166914"/>
              <a:gd name="connsiteX2" fmla="*/ 1910120 w 1942210"/>
              <a:gd name="connsiteY2" fmla="*/ 0 h 166914"/>
              <a:gd name="connsiteX3" fmla="*/ 1942210 w 1942210"/>
              <a:gd name="connsiteY3" fmla="*/ 166914 h 166914"/>
              <a:gd name="connsiteX4" fmla="*/ 0 w 1942210"/>
              <a:gd name="connsiteY4" fmla="*/ 166914 h 166914"/>
              <a:gd name="connsiteX0" fmla="*/ 0 w 1913635"/>
              <a:gd name="connsiteY0" fmla="*/ 166914 h 166914"/>
              <a:gd name="connsiteX1" fmla="*/ 41729 w 1913635"/>
              <a:gd name="connsiteY1" fmla="*/ 0 h 166914"/>
              <a:gd name="connsiteX2" fmla="*/ 1910120 w 1913635"/>
              <a:gd name="connsiteY2" fmla="*/ 0 h 166914"/>
              <a:gd name="connsiteX3" fmla="*/ 1913635 w 1913635"/>
              <a:gd name="connsiteY3" fmla="*/ 166914 h 166914"/>
              <a:gd name="connsiteX4" fmla="*/ 0 w 1913635"/>
              <a:gd name="connsiteY4" fmla="*/ 166914 h 166914"/>
              <a:gd name="connsiteX0" fmla="*/ 0 w 1913635"/>
              <a:gd name="connsiteY0" fmla="*/ 170187 h 170187"/>
              <a:gd name="connsiteX1" fmla="*/ 352879 w 1913635"/>
              <a:gd name="connsiteY1" fmla="*/ 0 h 170187"/>
              <a:gd name="connsiteX2" fmla="*/ 1910120 w 1913635"/>
              <a:gd name="connsiteY2" fmla="*/ 3273 h 170187"/>
              <a:gd name="connsiteX3" fmla="*/ 1913635 w 1913635"/>
              <a:gd name="connsiteY3" fmla="*/ 170187 h 170187"/>
              <a:gd name="connsiteX4" fmla="*/ 0 w 1913635"/>
              <a:gd name="connsiteY4" fmla="*/ 170187 h 1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635" h="170187">
                <a:moveTo>
                  <a:pt x="0" y="170187"/>
                </a:moveTo>
                <a:lnTo>
                  <a:pt x="352879" y="0"/>
                </a:lnTo>
                <a:lnTo>
                  <a:pt x="1910120" y="3273"/>
                </a:lnTo>
                <a:cubicBezTo>
                  <a:pt x="1911292" y="58911"/>
                  <a:pt x="1912463" y="114549"/>
                  <a:pt x="1913635" y="170187"/>
                </a:cubicBezTo>
                <a:lnTo>
                  <a:pt x="0" y="170187"/>
                </a:lnTo>
                <a:close/>
              </a:path>
            </a:pathLst>
          </a:custGeom>
          <a:pattFill prst="pct70">
            <a:fgClr>
              <a:schemeClr val="accent4"/>
            </a:fgClr>
            <a:bgClr>
              <a:schemeClr val="bg1"/>
            </a:bgClr>
          </a:patt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Parallelogram 12"/>
          <p:cNvSpPr/>
          <p:nvPr/>
        </p:nvSpPr>
        <p:spPr>
          <a:xfrm>
            <a:off x="9680574" y="6524623"/>
            <a:ext cx="841376" cy="330201"/>
          </a:xfrm>
          <a:custGeom>
            <a:avLst/>
            <a:gdLst>
              <a:gd name="connsiteX0" fmla="*/ 0 w 812801"/>
              <a:gd name="connsiteY0" fmla="*/ 333376 h 333376"/>
              <a:gd name="connsiteX1" fmla="*/ 83344 w 812801"/>
              <a:gd name="connsiteY1" fmla="*/ 0 h 333376"/>
              <a:gd name="connsiteX2" fmla="*/ 812801 w 812801"/>
              <a:gd name="connsiteY2" fmla="*/ 0 h 333376"/>
              <a:gd name="connsiteX3" fmla="*/ 729457 w 812801"/>
              <a:gd name="connsiteY3" fmla="*/ 333376 h 333376"/>
              <a:gd name="connsiteX4" fmla="*/ 0 w 812801"/>
              <a:gd name="connsiteY4" fmla="*/ 333376 h 333376"/>
              <a:gd name="connsiteX0" fmla="*/ 0 w 1111251"/>
              <a:gd name="connsiteY0" fmla="*/ 330201 h 333376"/>
              <a:gd name="connsiteX1" fmla="*/ 381794 w 1111251"/>
              <a:gd name="connsiteY1" fmla="*/ 0 h 333376"/>
              <a:gd name="connsiteX2" fmla="*/ 1111251 w 1111251"/>
              <a:gd name="connsiteY2" fmla="*/ 0 h 333376"/>
              <a:gd name="connsiteX3" fmla="*/ 1027907 w 1111251"/>
              <a:gd name="connsiteY3" fmla="*/ 333376 h 333376"/>
              <a:gd name="connsiteX4" fmla="*/ 0 w 1111251"/>
              <a:gd name="connsiteY4" fmla="*/ 330201 h 333376"/>
              <a:gd name="connsiteX0" fmla="*/ 0 w 1111251"/>
              <a:gd name="connsiteY0" fmla="*/ 330201 h 330201"/>
              <a:gd name="connsiteX1" fmla="*/ 381794 w 1111251"/>
              <a:gd name="connsiteY1" fmla="*/ 0 h 330201"/>
              <a:gd name="connsiteX2" fmla="*/ 1111251 w 1111251"/>
              <a:gd name="connsiteY2" fmla="*/ 0 h 330201"/>
              <a:gd name="connsiteX3" fmla="*/ 805657 w 1111251"/>
              <a:gd name="connsiteY3" fmla="*/ 320676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815976"/>
              <a:gd name="connsiteY0" fmla="*/ 330201 h 330201"/>
              <a:gd name="connsiteX1" fmla="*/ 381794 w 815976"/>
              <a:gd name="connsiteY1" fmla="*/ 0 h 330201"/>
              <a:gd name="connsiteX2" fmla="*/ 815976 w 815976"/>
              <a:gd name="connsiteY2" fmla="*/ 0 h 330201"/>
              <a:gd name="connsiteX3" fmla="*/ 450057 w 815976"/>
              <a:gd name="connsiteY3" fmla="*/ 330201 h 330201"/>
              <a:gd name="connsiteX4" fmla="*/ 0 w 815976"/>
              <a:gd name="connsiteY4" fmla="*/ 330201 h 330201"/>
              <a:gd name="connsiteX0" fmla="*/ 0 w 841376"/>
              <a:gd name="connsiteY0" fmla="*/ 330201 h 330201"/>
              <a:gd name="connsiteX1" fmla="*/ 381794 w 841376"/>
              <a:gd name="connsiteY1" fmla="*/ 0 h 330201"/>
              <a:gd name="connsiteX2" fmla="*/ 841376 w 841376"/>
              <a:gd name="connsiteY2" fmla="*/ 0 h 330201"/>
              <a:gd name="connsiteX3" fmla="*/ 450057 w 841376"/>
              <a:gd name="connsiteY3" fmla="*/ 330201 h 330201"/>
              <a:gd name="connsiteX4" fmla="*/ 0 w 841376"/>
              <a:gd name="connsiteY4" fmla="*/ 330201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76" h="330201">
                <a:moveTo>
                  <a:pt x="0" y="330201"/>
                </a:moveTo>
                <a:lnTo>
                  <a:pt x="381794" y="0"/>
                </a:lnTo>
                <a:lnTo>
                  <a:pt x="841376" y="0"/>
                </a:lnTo>
                <a:lnTo>
                  <a:pt x="450057" y="330201"/>
                </a:lnTo>
                <a:lnTo>
                  <a:pt x="0" y="330201"/>
                </a:lnTo>
                <a:close/>
              </a:path>
            </a:pathLst>
          </a:custGeom>
          <a:pattFill prst="pct70">
            <a:fgClr>
              <a:schemeClr val="accent5">
                <a:lumMod val="50000"/>
              </a:schemeClr>
            </a:fgClr>
            <a:bgClr>
              <a:schemeClr val="bg1"/>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06EBDAB-6567-4BB5-A72D-B8C120B081C9}"/>
              </a:ext>
            </a:extLst>
          </p:cNvPr>
          <p:cNvSpPr txBox="1"/>
          <p:nvPr/>
        </p:nvSpPr>
        <p:spPr>
          <a:xfrm>
            <a:off x="30144" y="6484140"/>
            <a:ext cx="12161855" cy="373859"/>
          </a:xfrm>
          <a:prstGeom prst="rect">
            <a:avLst/>
          </a:prstGeom>
          <a:noFill/>
        </p:spPr>
        <p:txBody>
          <a:bodyPr wrap="square" rtlCol="0" anchor="ctr">
            <a:noAutofit/>
          </a:bodyPr>
          <a:lstStyle/>
          <a:p>
            <a:pPr indent="361950"/>
            <a:endParaRPr lang="en-ZA" sz="1000" b="1"/>
          </a:p>
        </p:txBody>
      </p:sp>
      <p:sp>
        <p:nvSpPr>
          <p:cNvPr id="5" name="Slide Number Placeholder 4">
            <a:extLst>
              <a:ext uri="{FF2B5EF4-FFF2-40B4-BE49-F238E27FC236}">
                <a16:creationId xmlns:a16="http://schemas.microsoft.com/office/drawing/2014/main" id="{A987B35D-F68B-4006-AC19-5A526609671C}"/>
              </a:ext>
            </a:extLst>
          </p:cNvPr>
          <p:cNvSpPr>
            <a:spLocks noGrp="1"/>
          </p:cNvSpPr>
          <p:nvPr>
            <p:ph type="sldNum" sz="quarter" idx="12"/>
          </p:nvPr>
        </p:nvSpPr>
        <p:spPr>
          <a:xfrm>
            <a:off x="9448800" y="6484141"/>
            <a:ext cx="2743200" cy="365125"/>
          </a:xfrm>
        </p:spPr>
        <p:txBody>
          <a:bodyPr anchor="ctr"/>
          <a:lstStyle/>
          <a:p>
            <a:fld id="{87102F09-8F7D-4EC1-9AE5-82CA77F49212}" type="slidenum">
              <a:rPr lang="en-ZA" b="1" smtClean="0">
                <a:solidFill>
                  <a:schemeClr val="tx1"/>
                </a:solidFill>
              </a:rPr>
              <a:t>7</a:t>
            </a:fld>
            <a:endParaRPr lang="en-ZA" b="1">
              <a:solidFill>
                <a:schemeClr val="tx1"/>
              </a:solidFill>
            </a:endParaRPr>
          </a:p>
        </p:txBody>
      </p:sp>
      <p:sp>
        <p:nvSpPr>
          <p:cNvPr id="9" name="Slide Number Placeholder 1">
            <a:extLst>
              <a:ext uri="{FF2B5EF4-FFF2-40B4-BE49-F238E27FC236}">
                <a16:creationId xmlns:a16="http://schemas.microsoft.com/office/drawing/2014/main" id="{05B778EA-7A57-8748-9C43-889D90C52DA8}"/>
              </a:ext>
            </a:extLst>
          </p:cNvPr>
          <p:cNvSpPr txBox="1">
            <a:spLocks/>
          </p:cNvSpPr>
          <p:nvPr/>
        </p:nvSpPr>
        <p:spPr>
          <a:xfrm>
            <a:off x="11933238" y="5689600"/>
            <a:ext cx="258762" cy="24447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defRPr/>
            </a:pPr>
            <a:fld id="{8140579D-721A-4DF8-9166-D767E7C45ACF}" type="slidenum">
              <a:rPr lang="en-ZA" sz="788" smtClean="0">
                <a:solidFill>
                  <a:srgbClr val="3D3F44">
                    <a:lumMod val="60000"/>
                    <a:lumOff val="40000"/>
                  </a:srgbClr>
                </a:solidFill>
                <a:latin typeface="Kabel Bk BT"/>
              </a:rPr>
              <a:pPr algn="ctr" defTabSz="342900">
                <a:defRPr/>
              </a:pPr>
              <a:t>7</a:t>
            </a:fld>
            <a:endParaRPr lang="en-ZA" sz="788">
              <a:solidFill>
                <a:srgbClr val="3D3F44">
                  <a:lumMod val="60000"/>
                  <a:lumOff val="40000"/>
                </a:srgbClr>
              </a:solidFill>
              <a:latin typeface="Kabel Bk BT"/>
            </a:endParaRPr>
          </a:p>
        </p:txBody>
      </p:sp>
      <p:grpSp>
        <p:nvGrpSpPr>
          <p:cNvPr id="35" name="Group 34">
            <a:extLst>
              <a:ext uri="{FF2B5EF4-FFF2-40B4-BE49-F238E27FC236}">
                <a16:creationId xmlns:a16="http://schemas.microsoft.com/office/drawing/2014/main" id="{8C91126F-3007-44E9-AAD9-A5AEF10188AD}"/>
              </a:ext>
            </a:extLst>
          </p:cNvPr>
          <p:cNvGrpSpPr/>
          <p:nvPr/>
        </p:nvGrpSpPr>
        <p:grpSpPr>
          <a:xfrm>
            <a:off x="4306740" y="1718889"/>
            <a:ext cx="3578515" cy="3425015"/>
            <a:chOff x="3883026" y="2058988"/>
            <a:chExt cx="3702049" cy="3732213"/>
          </a:xfrm>
        </p:grpSpPr>
        <p:sp>
          <p:nvSpPr>
            <p:cNvPr id="36" name="Freeform 6">
              <a:extLst>
                <a:ext uri="{FF2B5EF4-FFF2-40B4-BE49-F238E27FC236}">
                  <a16:creationId xmlns:a16="http://schemas.microsoft.com/office/drawing/2014/main" id="{BE586214-C914-4926-B010-657124D86A51}"/>
                </a:ext>
              </a:extLst>
            </p:cNvPr>
            <p:cNvSpPr>
              <a:spLocks/>
            </p:cNvSpPr>
            <p:nvPr/>
          </p:nvSpPr>
          <p:spPr bwMode="auto">
            <a:xfrm>
              <a:off x="3883026" y="2058988"/>
              <a:ext cx="1851025" cy="1892300"/>
            </a:xfrm>
            <a:custGeom>
              <a:avLst/>
              <a:gdLst>
                <a:gd name="T0" fmla="*/ 2332 w 2332"/>
                <a:gd name="T1" fmla="*/ 0 h 2384"/>
                <a:gd name="T2" fmla="*/ 2332 w 2332"/>
                <a:gd name="T3" fmla="*/ 1871 h 2384"/>
                <a:gd name="T4" fmla="*/ 2266 w 2332"/>
                <a:gd name="T5" fmla="*/ 1875 h 2384"/>
                <a:gd name="T6" fmla="*/ 2204 w 2332"/>
                <a:gd name="T7" fmla="*/ 1888 h 2384"/>
                <a:gd name="T8" fmla="*/ 2145 w 2332"/>
                <a:gd name="T9" fmla="*/ 1908 h 2384"/>
                <a:gd name="T10" fmla="*/ 2090 w 2332"/>
                <a:gd name="T11" fmla="*/ 1936 h 2384"/>
                <a:gd name="T12" fmla="*/ 2038 w 2332"/>
                <a:gd name="T13" fmla="*/ 1970 h 2384"/>
                <a:gd name="T14" fmla="*/ 1993 w 2332"/>
                <a:gd name="T15" fmla="*/ 2012 h 2384"/>
                <a:gd name="T16" fmla="*/ 1953 w 2332"/>
                <a:gd name="T17" fmla="*/ 2057 h 2384"/>
                <a:gd name="T18" fmla="*/ 1917 w 2332"/>
                <a:gd name="T19" fmla="*/ 2109 h 2384"/>
                <a:gd name="T20" fmla="*/ 1890 w 2332"/>
                <a:gd name="T21" fmla="*/ 2163 h 2384"/>
                <a:gd name="T22" fmla="*/ 1869 w 2332"/>
                <a:gd name="T23" fmla="*/ 2223 h 2384"/>
                <a:gd name="T24" fmla="*/ 1857 w 2332"/>
                <a:gd name="T25" fmla="*/ 2286 h 2384"/>
                <a:gd name="T26" fmla="*/ 1851 w 2332"/>
                <a:gd name="T27" fmla="*/ 2350 h 2384"/>
                <a:gd name="T28" fmla="*/ 1853 w 2332"/>
                <a:gd name="T29" fmla="*/ 2384 h 2384"/>
                <a:gd name="T30" fmla="*/ 410 w 2332"/>
                <a:gd name="T31" fmla="*/ 2384 h 2384"/>
                <a:gd name="T32" fmla="*/ 412 w 2332"/>
                <a:gd name="T33" fmla="*/ 2274 h 2384"/>
                <a:gd name="T34" fmla="*/ 419 w 2332"/>
                <a:gd name="T35" fmla="*/ 2163 h 2384"/>
                <a:gd name="T36" fmla="*/ 0 w 2332"/>
                <a:gd name="T37" fmla="*/ 1921 h 2384"/>
                <a:gd name="T38" fmla="*/ 189 w 2332"/>
                <a:gd name="T39" fmla="*/ 1334 h 2384"/>
                <a:gd name="T40" fmla="*/ 671 w 2332"/>
                <a:gd name="T41" fmla="*/ 1384 h 2384"/>
                <a:gd name="T42" fmla="*/ 721 w 2332"/>
                <a:gd name="T43" fmla="*/ 1302 h 2384"/>
                <a:gd name="T44" fmla="*/ 775 w 2332"/>
                <a:gd name="T45" fmla="*/ 1223 h 2384"/>
                <a:gd name="T46" fmla="*/ 834 w 2332"/>
                <a:gd name="T47" fmla="*/ 1146 h 2384"/>
                <a:gd name="T48" fmla="*/ 895 w 2332"/>
                <a:gd name="T49" fmla="*/ 1075 h 2384"/>
                <a:gd name="T50" fmla="*/ 697 w 2332"/>
                <a:gd name="T51" fmla="*/ 633 h 2384"/>
                <a:gd name="T52" fmla="*/ 1196 w 2332"/>
                <a:gd name="T53" fmla="*/ 269 h 2384"/>
                <a:gd name="T54" fmla="*/ 1555 w 2332"/>
                <a:gd name="T55" fmla="*/ 593 h 2384"/>
                <a:gd name="T56" fmla="*/ 1643 w 2332"/>
                <a:gd name="T57" fmla="*/ 556 h 2384"/>
                <a:gd name="T58" fmla="*/ 1735 w 2332"/>
                <a:gd name="T59" fmla="*/ 525 h 2384"/>
                <a:gd name="T60" fmla="*/ 1826 w 2332"/>
                <a:gd name="T61" fmla="*/ 496 h 2384"/>
                <a:gd name="T62" fmla="*/ 1918 w 2332"/>
                <a:gd name="T63" fmla="*/ 473 h 2384"/>
                <a:gd name="T64" fmla="*/ 2018 w 2332"/>
                <a:gd name="T65" fmla="*/ 0 h 2384"/>
                <a:gd name="T66" fmla="*/ 2332 w 2332"/>
                <a:gd name="T67" fmla="*/ 0 h 2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32" h="2384">
                  <a:moveTo>
                    <a:pt x="2332" y="0"/>
                  </a:moveTo>
                  <a:lnTo>
                    <a:pt x="2332" y="1871"/>
                  </a:lnTo>
                  <a:lnTo>
                    <a:pt x="2266" y="1875"/>
                  </a:lnTo>
                  <a:lnTo>
                    <a:pt x="2204" y="1888"/>
                  </a:lnTo>
                  <a:lnTo>
                    <a:pt x="2145" y="1908"/>
                  </a:lnTo>
                  <a:lnTo>
                    <a:pt x="2090" y="1936"/>
                  </a:lnTo>
                  <a:lnTo>
                    <a:pt x="2038" y="1970"/>
                  </a:lnTo>
                  <a:lnTo>
                    <a:pt x="1993" y="2012"/>
                  </a:lnTo>
                  <a:lnTo>
                    <a:pt x="1953" y="2057"/>
                  </a:lnTo>
                  <a:lnTo>
                    <a:pt x="1917" y="2109"/>
                  </a:lnTo>
                  <a:lnTo>
                    <a:pt x="1890" y="2163"/>
                  </a:lnTo>
                  <a:lnTo>
                    <a:pt x="1869" y="2223"/>
                  </a:lnTo>
                  <a:lnTo>
                    <a:pt x="1857" y="2286"/>
                  </a:lnTo>
                  <a:lnTo>
                    <a:pt x="1851" y="2350"/>
                  </a:lnTo>
                  <a:lnTo>
                    <a:pt x="1853" y="2384"/>
                  </a:lnTo>
                  <a:lnTo>
                    <a:pt x="410" y="2384"/>
                  </a:lnTo>
                  <a:lnTo>
                    <a:pt x="412" y="2274"/>
                  </a:lnTo>
                  <a:lnTo>
                    <a:pt x="419" y="2163"/>
                  </a:lnTo>
                  <a:lnTo>
                    <a:pt x="0" y="1921"/>
                  </a:lnTo>
                  <a:lnTo>
                    <a:pt x="189" y="1334"/>
                  </a:lnTo>
                  <a:lnTo>
                    <a:pt x="671" y="1384"/>
                  </a:lnTo>
                  <a:lnTo>
                    <a:pt x="721" y="1302"/>
                  </a:lnTo>
                  <a:lnTo>
                    <a:pt x="775" y="1223"/>
                  </a:lnTo>
                  <a:lnTo>
                    <a:pt x="834" y="1146"/>
                  </a:lnTo>
                  <a:lnTo>
                    <a:pt x="895" y="1075"/>
                  </a:lnTo>
                  <a:lnTo>
                    <a:pt x="697" y="633"/>
                  </a:lnTo>
                  <a:lnTo>
                    <a:pt x="1196" y="269"/>
                  </a:lnTo>
                  <a:lnTo>
                    <a:pt x="1555" y="593"/>
                  </a:lnTo>
                  <a:lnTo>
                    <a:pt x="1643" y="556"/>
                  </a:lnTo>
                  <a:lnTo>
                    <a:pt x="1735" y="525"/>
                  </a:lnTo>
                  <a:lnTo>
                    <a:pt x="1826" y="496"/>
                  </a:lnTo>
                  <a:lnTo>
                    <a:pt x="1918" y="473"/>
                  </a:lnTo>
                  <a:lnTo>
                    <a:pt x="2018" y="0"/>
                  </a:lnTo>
                  <a:lnTo>
                    <a:pt x="2332" y="0"/>
                  </a:lnTo>
                  <a:close/>
                </a:path>
              </a:pathLst>
            </a:custGeom>
            <a:solidFill>
              <a:schemeClr val="accent5"/>
            </a:solidFill>
            <a:ln w="0">
              <a:noFill/>
              <a:prstDash val="solid"/>
              <a:round/>
              <a:headEnd/>
              <a:tailEnd/>
            </a:ln>
          </p:spPr>
          <p:txBody>
            <a:bodyPr vert="horz" wrap="square" lIns="68580" tIns="34290" rIns="68580" bIns="34290" numCol="1" anchor="t" anchorCtr="0" compatLnSpc="1">
              <a:prstTxWarp prst="textNoShape">
                <a:avLst/>
              </a:prstTxWarp>
            </a:bodyPr>
            <a:lstStyle/>
            <a:p>
              <a:pPr defTabSz="342900">
                <a:defRPr/>
              </a:pPr>
              <a:endParaRPr lang="en-US" sz="1350">
                <a:solidFill>
                  <a:srgbClr val="3D3F44"/>
                </a:solidFill>
                <a:latin typeface="Segoe UI" panose="020B0502040204020203" pitchFamily="34" charset="0"/>
                <a:cs typeface="Segoe UI" panose="020B0502040204020203" pitchFamily="34" charset="0"/>
              </a:endParaRPr>
            </a:p>
          </p:txBody>
        </p:sp>
        <p:sp>
          <p:nvSpPr>
            <p:cNvPr id="37" name="Freeform 7">
              <a:extLst>
                <a:ext uri="{FF2B5EF4-FFF2-40B4-BE49-F238E27FC236}">
                  <a16:creationId xmlns:a16="http://schemas.microsoft.com/office/drawing/2014/main" id="{B9373856-CD47-40BD-8346-7A0C18BC70FC}"/>
                </a:ext>
              </a:extLst>
            </p:cNvPr>
            <p:cNvSpPr>
              <a:spLocks/>
            </p:cNvSpPr>
            <p:nvPr/>
          </p:nvSpPr>
          <p:spPr bwMode="auto">
            <a:xfrm>
              <a:off x="5734050" y="2058988"/>
              <a:ext cx="1847850" cy="1892300"/>
            </a:xfrm>
            <a:custGeom>
              <a:avLst/>
              <a:gdLst>
                <a:gd name="T0" fmla="*/ 302 w 2328"/>
                <a:gd name="T1" fmla="*/ 0 h 2386"/>
                <a:gd name="T2" fmla="*/ 405 w 2328"/>
                <a:gd name="T3" fmla="*/ 474 h 2386"/>
                <a:gd name="T4" fmla="*/ 497 w 2328"/>
                <a:gd name="T5" fmla="*/ 497 h 2386"/>
                <a:gd name="T6" fmla="*/ 589 w 2328"/>
                <a:gd name="T7" fmla="*/ 524 h 2386"/>
                <a:gd name="T8" fmla="*/ 680 w 2328"/>
                <a:gd name="T9" fmla="*/ 555 h 2386"/>
                <a:gd name="T10" fmla="*/ 768 w 2328"/>
                <a:gd name="T11" fmla="*/ 591 h 2386"/>
                <a:gd name="T12" fmla="*/ 1128 w 2328"/>
                <a:gd name="T13" fmla="*/ 267 h 2386"/>
                <a:gd name="T14" fmla="*/ 1626 w 2328"/>
                <a:gd name="T15" fmla="*/ 628 h 2386"/>
                <a:gd name="T16" fmla="*/ 1431 w 2328"/>
                <a:gd name="T17" fmla="*/ 1071 h 2386"/>
                <a:gd name="T18" fmla="*/ 1492 w 2328"/>
                <a:gd name="T19" fmla="*/ 1144 h 2386"/>
                <a:gd name="T20" fmla="*/ 1551 w 2328"/>
                <a:gd name="T21" fmla="*/ 1220 h 2386"/>
                <a:gd name="T22" fmla="*/ 1605 w 2328"/>
                <a:gd name="T23" fmla="*/ 1298 h 2386"/>
                <a:gd name="T24" fmla="*/ 1656 w 2328"/>
                <a:gd name="T25" fmla="*/ 1379 h 2386"/>
                <a:gd name="T26" fmla="*/ 2137 w 2328"/>
                <a:gd name="T27" fmla="*/ 1329 h 2386"/>
                <a:gd name="T28" fmla="*/ 2328 w 2328"/>
                <a:gd name="T29" fmla="*/ 1914 h 2386"/>
                <a:gd name="T30" fmla="*/ 1910 w 2328"/>
                <a:gd name="T31" fmla="*/ 2158 h 2386"/>
                <a:gd name="T32" fmla="*/ 1919 w 2328"/>
                <a:gd name="T33" fmla="*/ 2272 h 2386"/>
                <a:gd name="T34" fmla="*/ 1920 w 2328"/>
                <a:gd name="T35" fmla="*/ 2386 h 2386"/>
                <a:gd name="T36" fmla="*/ 477 w 2328"/>
                <a:gd name="T37" fmla="*/ 2386 h 2386"/>
                <a:gd name="T38" fmla="*/ 479 w 2328"/>
                <a:gd name="T39" fmla="*/ 2352 h 2386"/>
                <a:gd name="T40" fmla="*/ 475 w 2328"/>
                <a:gd name="T41" fmla="*/ 2288 h 2386"/>
                <a:gd name="T42" fmla="*/ 462 w 2328"/>
                <a:gd name="T43" fmla="*/ 2225 h 2386"/>
                <a:gd name="T44" fmla="*/ 440 w 2328"/>
                <a:gd name="T45" fmla="*/ 2165 h 2386"/>
                <a:gd name="T46" fmla="*/ 413 w 2328"/>
                <a:gd name="T47" fmla="*/ 2111 h 2386"/>
                <a:gd name="T48" fmla="*/ 379 w 2328"/>
                <a:gd name="T49" fmla="*/ 2059 h 2386"/>
                <a:gd name="T50" fmla="*/ 338 w 2328"/>
                <a:gd name="T51" fmla="*/ 2014 h 2386"/>
                <a:gd name="T52" fmla="*/ 292 w 2328"/>
                <a:gd name="T53" fmla="*/ 1972 h 2386"/>
                <a:gd name="T54" fmla="*/ 241 w 2328"/>
                <a:gd name="T55" fmla="*/ 1938 h 2386"/>
                <a:gd name="T56" fmla="*/ 185 w 2328"/>
                <a:gd name="T57" fmla="*/ 1910 h 2386"/>
                <a:gd name="T58" fmla="*/ 127 w 2328"/>
                <a:gd name="T59" fmla="*/ 1890 h 2386"/>
                <a:gd name="T60" fmla="*/ 64 w 2328"/>
                <a:gd name="T61" fmla="*/ 1877 h 2386"/>
                <a:gd name="T62" fmla="*/ 0 w 2328"/>
                <a:gd name="T63" fmla="*/ 1873 h 2386"/>
                <a:gd name="T64" fmla="*/ 0 w 2328"/>
                <a:gd name="T65" fmla="*/ 2 h 2386"/>
                <a:gd name="T66" fmla="*/ 302 w 2328"/>
                <a:gd name="T67" fmla="*/ 0 h 2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8" h="2386">
                  <a:moveTo>
                    <a:pt x="302" y="0"/>
                  </a:moveTo>
                  <a:lnTo>
                    <a:pt x="405" y="474"/>
                  </a:lnTo>
                  <a:lnTo>
                    <a:pt x="497" y="497"/>
                  </a:lnTo>
                  <a:lnTo>
                    <a:pt x="589" y="524"/>
                  </a:lnTo>
                  <a:lnTo>
                    <a:pt x="680" y="555"/>
                  </a:lnTo>
                  <a:lnTo>
                    <a:pt x="768" y="591"/>
                  </a:lnTo>
                  <a:lnTo>
                    <a:pt x="1128" y="267"/>
                  </a:lnTo>
                  <a:lnTo>
                    <a:pt x="1626" y="628"/>
                  </a:lnTo>
                  <a:lnTo>
                    <a:pt x="1431" y="1071"/>
                  </a:lnTo>
                  <a:lnTo>
                    <a:pt x="1492" y="1144"/>
                  </a:lnTo>
                  <a:lnTo>
                    <a:pt x="1551" y="1220"/>
                  </a:lnTo>
                  <a:lnTo>
                    <a:pt x="1605" y="1298"/>
                  </a:lnTo>
                  <a:lnTo>
                    <a:pt x="1656" y="1379"/>
                  </a:lnTo>
                  <a:lnTo>
                    <a:pt x="2137" y="1329"/>
                  </a:lnTo>
                  <a:lnTo>
                    <a:pt x="2328" y="1914"/>
                  </a:lnTo>
                  <a:lnTo>
                    <a:pt x="1910" y="2158"/>
                  </a:lnTo>
                  <a:lnTo>
                    <a:pt x="1919" y="2272"/>
                  </a:lnTo>
                  <a:lnTo>
                    <a:pt x="1920" y="2386"/>
                  </a:lnTo>
                  <a:lnTo>
                    <a:pt x="477" y="2386"/>
                  </a:lnTo>
                  <a:lnTo>
                    <a:pt x="479" y="2352"/>
                  </a:lnTo>
                  <a:lnTo>
                    <a:pt x="475" y="2288"/>
                  </a:lnTo>
                  <a:lnTo>
                    <a:pt x="462" y="2225"/>
                  </a:lnTo>
                  <a:lnTo>
                    <a:pt x="440" y="2165"/>
                  </a:lnTo>
                  <a:lnTo>
                    <a:pt x="413" y="2111"/>
                  </a:lnTo>
                  <a:lnTo>
                    <a:pt x="379" y="2059"/>
                  </a:lnTo>
                  <a:lnTo>
                    <a:pt x="338" y="2014"/>
                  </a:lnTo>
                  <a:lnTo>
                    <a:pt x="292" y="1972"/>
                  </a:lnTo>
                  <a:lnTo>
                    <a:pt x="241" y="1938"/>
                  </a:lnTo>
                  <a:lnTo>
                    <a:pt x="185" y="1910"/>
                  </a:lnTo>
                  <a:lnTo>
                    <a:pt x="127" y="1890"/>
                  </a:lnTo>
                  <a:lnTo>
                    <a:pt x="64" y="1877"/>
                  </a:lnTo>
                  <a:lnTo>
                    <a:pt x="0" y="1873"/>
                  </a:lnTo>
                  <a:lnTo>
                    <a:pt x="0" y="2"/>
                  </a:lnTo>
                  <a:lnTo>
                    <a:pt x="302" y="0"/>
                  </a:lnTo>
                  <a:close/>
                </a:path>
              </a:pathLst>
            </a:custGeom>
            <a:solidFill>
              <a:schemeClr val="accent3"/>
            </a:solidFill>
            <a:ln w="0">
              <a:noFill/>
              <a:prstDash val="solid"/>
              <a:round/>
              <a:headEnd/>
              <a:tailEnd/>
            </a:ln>
          </p:spPr>
          <p:txBody>
            <a:bodyPr vert="horz" wrap="square" lIns="68580" tIns="34290" rIns="68580" bIns="34290" numCol="1" anchor="t" anchorCtr="0" compatLnSpc="1">
              <a:prstTxWarp prst="textNoShape">
                <a:avLst/>
              </a:prstTxWarp>
            </a:bodyPr>
            <a:lstStyle/>
            <a:p>
              <a:pPr defTabSz="342900">
                <a:defRPr/>
              </a:pPr>
              <a:endParaRPr lang="en-US" sz="1350">
                <a:solidFill>
                  <a:srgbClr val="3D3F44"/>
                </a:solidFill>
                <a:latin typeface="Segoe UI" panose="020B0502040204020203" pitchFamily="34" charset="0"/>
                <a:cs typeface="Segoe UI" panose="020B0502040204020203" pitchFamily="34" charset="0"/>
              </a:endParaRPr>
            </a:p>
          </p:txBody>
        </p:sp>
        <p:sp>
          <p:nvSpPr>
            <p:cNvPr id="38" name="Freeform 8">
              <a:extLst>
                <a:ext uri="{FF2B5EF4-FFF2-40B4-BE49-F238E27FC236}">
                  <a16:creationId xmlns:a16="http://schemas.microsoft.com/office/drawing/2014/main" id="{C4DC823C-23B6-40A2-B337-A439B1391A60}"/>
                </a:ext>
              </a:extLst>
            </p:cNvPr>
            <p:cNvSpPr>
              <a:spLocks/>
            </p:cNvSpPr>
            <p:nvPr/>
          </p:nvSpPr>
          <p:spPr bwMode="auto">
            <a:xfrm>
              <a:off x="5734050" y="3951288"/>
              <a:ext cx="1851025" cy="1839913"/>
            </a:xfrm>
            <a:custGeom>
              <a:avLst/>
              <a:gdLst>
                <a:gd name="T0" fmla="*/ 477 w 2331"/>
                <a:gd name="T1" fmla="*/ 0 h 2317"/>
                <a:gd name="T2" fmla="*/ 1920 w 2331"/>
                <a:gd name="T3" fmla="*/ 0 h 2317"/>
                <a:gd name="T4" fmla="*/ 1917 w 2331"/>
                <a:gd name="T5" fmla="*/ 77 h 2317"/>
                <a:gd name="T6" fmla="*/ 1910 w 2331"/>
                <a:gd name="T7" fmla="*/ 154 h 2317"/>
                <a:gd name="T8" fmla="*/ 2331 w 2331"/>
                <a:gd name="T9" fmla="*/ 395 h 2317"/>
                <a:gd name="T10" fmla="*/ 2141 w 2331"/>
                <a:gd name="T11" fmla="*/ 981 h 2317"/>
                <a:gd name="T12" fmla="*/ 1659 w 2331"/>
                <a:gd name="T13" fmla="*/ 932 h 2317"/>
                <a:gd name="T14" fmla="*/ 1609 w 2331"/>
                <a:gd name="T15" fmla="*/ 1014 h 2317"/>
                <a:gd name="T16" fmla="*/ 1555 w 2331"/>
                <a:gd name="T17" fmla="*/ 1094 h 2317"/>
                <a:gd name="T18" fmla="*/ 1497 w 2331"/>
                <a:gd name="T19" fmla="*/ 1169 h 2317"/>
                <a:gd name="T20" fmla="*/ 1435 w 2331"/>
                <a:gd name="T21" fmla="*/ 1242 h 2317"/>
                <a:gd name="T22" fmla="*/ 1632 w 2331"/>
                <a:gd name="T23" fmla="*/ 1684 h 2317"/>
                <a:gd name="T24" fmla="*/ 1136 w 2331"/>
                <a:gd name="T25" fmla="*/ 2046 h 2317"/>
                <a:gd name="T26" fmla="*/ 774 w 2331"/>
                <a:gd name="T27" fmla="*/ 1724 h 2317"/>
                <a:gd name="T28" fmla="*/ 657 w 2331"/>
                <a:gd name="T29" fmla="*/ 1771 h 2317"/>
                <a:gd name="T30" fmla="*/ 536 w 2331"/>
                <a:gd name="T31" fmla="*/ 1811 h 2317"/>
                <a:gd name="T32" fmla="*/ 412 w 2331"/>
                <a:gd name="T33" fmla="*/ 1842 h 2317"/>
                <a:gd name="T34" fmla="*/ 311 w 2331"/>
                <a:gd name="T35" fmla="*/ 2316 h 2317"/>
                <a:gd name="T36" fmla="*/ 0 w 2331"/>
                <a:gd name="T37" fmla="*/ 2317 h 2317"/>
                <a:gd name="T38" fmla="*/ 0 w 2331"/>
                <a:gd name="T39" fmla="*/ 445 h 2317"/>
                <a:gd name="T40" fmla="*/ 61 w 2331"/>
                <a:gd name="T41" fmla="*/ 442 h 2317"/>
                <a:gd name="T42" fmla="*/ 121 w 2331"/>
                <a:gd name="T43" fmla="*/ 429 h 2317"/>
                <a:gd name="T44" fmla="*/ 178 w 2331"/>
                <a:gd name="T45" fmla="*/ 411 h 2317"/>
                <a:gd name="T46" fmla="*/ 232 w 2331"/>
                <a:gd name="T47" fmla="*/ 385 h 2317"/>
                <a:gd name="T48" fmla="*/ 282 w 2331"/>
                <a:gd name="T49" fmla="*/ 354 h 2317"/>
                <a:gd name="T50" fmla="*/ 326 w 2331"/>
                <a:gd name="T51" fmla="*/ 316 h 2317"/>
                <a:gd name="T52" fmla="*/ 366 w 2331"/>
                <a:gd name="T53" fmla="*/ 274 h 2317"/>
                <a:gd name="T54" fmla="*/ 402 w 2331"/>
                <a:gd name="T55" fmla="*/ 227 h 2317"/>
                <a:gd name="T56" fmla="*/ 430 w 2331"/>
                <a:gd name="T57" fmla="*/ 174 h 2317"/>
                <a:gd name="T58" fmla="*/ 453 w 2331"/>
                <a:gd name="T59" fmla="*/ 120 h 2317"/>
                <a:gd name="T60" fmla="*/ 469 w 2331"/>
                <a:gd name="T61" fmla="*/ 61 h 2317"/>
                <a:gd name="T62" fmla="*/ 477 w 2331"/>
                <a:gd name="T63" fmla="*/ 0 h 2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31" h="2317">
                  <a:moveTo>
                    <a:pt x="477" y="0"/>
                  </a:moveTo>
                  <a:lnTo>
                    <a:pt x="1920" y="0"/>
                  </a:lnTo>
                  <a:lnTo>
                    <a:pt x="1917" y="77"/>
                  </a:lnTo>
                  <a:lnTo>
                    <a:pt x="1910" y="154"/>
                  </a:lnTo>
                  <a:lnTo>
                    <a:pt x="2331" y="395"/>
                  </a:lnTo>
                  <a:lnTo>
                    <a:pt x="2141" y="981"/>
                  </a:lnTo>
                  <a:lnTo>
                    <a:pt x="1659" y="932"/>
                  </a:lnTo>
                  <a:lnTo>
                    <a:pt x="1609" y="1014"/>
                  </a:lnTo>
                  <a:lnTo>
                    <a:pt x="1555" y="1094"/>
                  </a:lnTo>
                  <a:lnTo>
                    <a:pt x="1497" y="1169"/>
                  </a:lnTo>
                  <a:lnTo>
                    <a:pt x="1435" y="1242"/>
                  </a:lnTo>
                  <a:lnTo>
                    <a:pt x="1632" y="1684"/>
                  </a:lnTo>
                  <a:lnTo>
                    <a:pt x="1136" y="2046"/>
                  </a:lnTo>
                  <a:lnTo>
                    <a:pt x="774" y="1724"/>
                  </a:lnTo>
                  <a:lnTo>
                    <a:pt x="657" y="1771"/>
                  </a:lnTo>
                  <a:lnTo>
                    <a:pt x="536" y="1811"/>
                  </a:lnTo>
                  <a:lnTo>
                    <a:pt x="412" y="1842"/>
                  </a:lnTo>
                  <a:lnTo>
                    <a:pt x="311" y="2316"/>
                  </a:lnTo>
                  <a:lnTo>
                    <a:pt x="0" y="2317"/>
                  </a:lnTo>
                  <a:lnTo>
                    <a:pt x="0" y="445"/>
                  </a:lnTo>
                  <a:lnTo>
                    <a:pt x="61" y="442"/>
                  </a:lnTo>
                  <a:lnTo>
                    <a:pt x="121" y="429"/>
                  </a:lnTo>
                  <a:lnTo>
                    <a:pt x="178" y="411"/>
                  </a:lnTo>
                  <a:lnTo>
                    <a:pt x="232" y="385"/>
                  </a:lnTo>
                  <a:lnTo>
                    <a:pt x="282" y="354"/>
                  </a:lnTo>
                  <a:lnTo>
                    <a:pt x="326" y="316"/>
                  </a:lnTo>
                  <a:lnTo>
                    <a:pt x="366" y="274"/>
                  </a:lnTo>
                  <a:lnTo>
                    <a:pt x="402" y="227"/>
                  </a:lnTo>
                  <a:lnTo>
                    <a:pt x="430" y="174"/>
                  </a:lnTo>
                  <a:lnTo>
                    <a:pt x="453" y="120"/>
                  </a:lnTo>
                  <a:lnTo>
                    <a:pt x="469" y="61"/>
                  </a:lnTo>
                  <a:lnTo>
                    <a:pt x="477" y="0"/>
                  </a:lnTo>
                  <a:close/>
                </a:path>
              </a:pathLst>
            </a:custGeom>
            <a:solidFill>
              <a:srgbClr val="1F4E79"/>
            </a:solidFill>
            <a:ln w="0">
              <a:noFill/>
              <a:prstDash val="solid"/>
              <a:round/>
              <a:headEnd/>
              <a:tailEnd/>
            </a:ln>
          </p:spPr>
          <p:txBody>
            <a:bodyPr vert="horz" wrap="square" lIns="68580" tIns="34290" rIns="68580" bIns="34290" numCol="1" anchor="t" anchorCtr="0" compatLnSpc="1">
              <a:prstTxWarp prst="textNoShape">
                <a:avLst/>
              </a:prstTxWarp>
            </a:bodyPr>
            <a:lstStyle/>
            <a:p>
              <a:pPr defTabSz="342900">
                <a:defRPr/>
              </a:pPr>
              <a:endParaRPr lang="en-US" sz="1350">
                <a:solidFill>
                  <a:srgbClr val="3D3F44"/>
                </a:solidFill>
                <a:latin typeface="Segoe UI" panose="020B0502040204020203" pitchFamily="34" charset="0"/>
                <a:cs typeface="Segoe UI" panose="020B0502040204020203" pitchFamily="34" charset="0"/>
              </a:endParaRPr>
            </a:p>
          </p:txBody>
        </p:sp>
        <p:sp>
          <p:nvSpPr>
            <p:cNvPr id="39" name="Freeform 9">
              <a:extLst>
                <a:ext uri="{FF2B5EF4-FFF2-40B4-BE49-F238E27FC236}">
                  <a16:creationId xmlns:a16="http://schemas.microsoft.com/office/drawing/2014/main" id="{DB92E626-1D28-45CA-92DD-45AA60727D1D}"/>
                </a:ext>
              </a:extLst>
            </p:cNvPr>
            <p:cNvSpPr>
              <a:spLocks/>
            </p:cNvSpPr>
            <p:nvPr/>
          </p:nvSpPr>
          <p:spPr bwMode="auto">
            <a:xfrm>
              <a:off x="3884613" y="3951288"/>
              <a:ext cx="1849437" cy="1839913"/>
            </a:xfrm>
            <a:custGeom>
              <a:avLst/>
              <a:gdLst>
                <a:gd name="T0" fmla="*/ 409 w 2331"/>
                <a:gd name="T1" fmla="*/ 0 h 2317"/>
                <a:gd name="T2" fmla="*/ 1852 w 2331"/>
                <a:gd name="T3" fmla="*/ 0 h 2317"/>
                <a:gd name="T4" fmla="*/ 1860 w 2331"/>
                <a:gd name="T5" fmla="*/ 61 h 2317"/>
                <a:gd name="T6" fmla="*/ 1876 w 2331"/>
                <a:gd name="T7" fmla="*/ 120 h 2317"/>
                <a:gd name="T8" fmla="*/ 1899 w 2331"/>
                <a:gd name="T9" fmla="*/ 174 h 2317"/>
                <a:gd name="T10" fmla="*/ 1927 w 2331"/>
                <a:gd name="T11" fmla="*/ 227 h 2317"/>
                <a:gd name="T12" fmla="*/ 1963 w 2331"/>
                <a:gd name="T13" fmla="*/ 274 h 2317"/>
                <a:gd name="T14" fmla="*/ 2003 w 2331"/>
                <a:gd name="T15" fmla="*/ 316 h 2317"/>
                <a:gd name="T16" fmla="*/ 2049 w 2331"/>
                <a:gd name="T17" fmla="*/ 354 h 2317"/>
                <a:gd name="T18" fmla="*/ 2097 w 2331"/>
                <a:gd name="T19" fmla="*/ 385 h 2317"/>
                <a:gd name="T20" fmla="*/ 2151 w 2331"/>
                <a:gd name="T21" fmla="*/ 411 h 2317"/>
                <a:gd name="T22" fmla="*/ 2208 w 2331"/>
                <a:gd name="T23" fmla="*/ 429 h 2317"/>
                <a:gd name="T24" fmla="*/ 2268 w 2331"/>
                <a:gd name="T25" fmla="*/ 442 h 2317"/>
                <a:gd name="T26" fmla="*/ 2331 w 2331"/>
                <a:gd name="T27" fmla="*/ 445 h 2317"/>
                <a:gd name="T28" fmla="*/ 2331 w 2331"/>
                <a:gd name="T29" fmla="*/ 2317 h 2317"/>
                <a:gd name="T30" fmla="*/ 2027 w 2331"/>
                <a:gd name="T31" fmla="*/ 2317 h 2317"/>
                <a:gd name="T32" fmla="*/ 1925 w 2331"/>
                <a:gd name="T33" fmla="*/ 1844 h 2317"/>
                <a:gd name="T34" fmla="*/ 1832 w 2331"/>
                <a:gd name="T35" fmla="*/ 1821 h 2317"/>
                <a:gd name="T36" fmla="*/ 1739 w 2331"/>
                <a:gd name="T37" fmla="*/ 1794 h 2317"/>
                <a:gd name="T38" fmla="*/ 1649 w 2331"/>
                <a:gd name="T39" fmla="*/ 1762 h 2317"/>
                <a:gd name="T40" fmla="*/ 1561 w 2331"/>
                <a:gd name="T41" fmla="*/ 1727 h 2317"/>
                <a:gd name="T42" fmla="*/ 1202 w 2331"/>
                <a:gd name="T43" fmla="*/ 2050 h 2317"/>
                <a:gd name="T44" fmla="*/ 703 w 2331"/>
                <a:gd name="T45" fmla="*/ 1690 h 2317"/>
                <a:gd name="T46" fmla="*/ 898 w 2331"/>
                <a:gd name="T47" fmla="*/ 1246 h 2317"/>
                <a:gd name="T48" fmla="*/ 837 w 2331"/>
                <a:gd name="T49" fmla="*/ 1173 h 2317"/>
                <a:gd name="T50" fmla="*/ 778 w 2331"/>
                <a:gd name="T51" fmla="*/ 1098 h 2317"/>
                <a:gd name="T52" fmla="*/ 724 w 2331"/>
                <a:gd name="T53" fmla="*/ 1019 h 2317"/>
                <a:gd name="T54" fmla="*/ 673 w 2331"/>
                <a:gd name="T55" fmla="*/ 938 h 2317"/>
                <a:gd name="T56" fmla="*/ 192 w 2331"/>
                <a:gd name="T57" fmla="*/ 989 h 2317"/>
                <a:gd name="T58" fmla="*/ 0 w 2331"/>
                <a:gd name="T59" fmla="*/ 403 h 2317"/>
                <a:gd name="T60" fmla="*/ 419 w 2331"/>
                <a:gd name="T61" fmla="*/ 160 h 2317"/>
                <a:gd name="T62" fmla="*/ 412 w 2331"/>
                <a:gd name="T63" fmla="*/ 80 h 2317"/>
                <a:gd name="T64" fmla="*/ 409 w 2331"/>
                <a:gd name="T65" fmla="*/ 0 h 2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1" h="2317">
                  <a:moveTo>
                    <a:pt x="409" y="0"/>
                  </a:moveTo>
                  <a:lnTo>
                    <a:pt x="1852" y="0"/>
                  </a:lnTo>
                  <a:lnTo>
                    <a:pt x="1860" y="61"/>
                  </a:lnTo>
                  <a:lnTo>
                    <a:pt x="1876" y="120"/>
                  </a:lnTo>
                  <a:lnTo>
                    <a:pt x="1899" y="174"/>
                  </a:lnTo>
                  <a:lnTo>
                    <a:pt x="1927" y="227"/>
                  </a:lnTo>
                  <a:lnTo>
                    <a:pt x="1963" y="274"/>
                  </a:lnTo>
                  <a:lnTo>
                    <a:pt x="2003" y="316"/>
                  </a:lnTo>
                  <a:lnTo>
                    <a:pt x="2049" y="354"/>
                  </a:lnTo>
                  <a:lnTo>
                    <a:pt x="2097" y="385"/>
                  </a:lnTo>
                  <a:lnTo>
                    <a:pt x="2151" y="411"/>
                  </a:lnTo>
                  <a:lnTo>
                    <a:pt x="2208" y="429"/>
                  </a:lnTo>
                  <a:lnTo>
                    <a:pt x="2268" y="442"/>
                  </a:lnTo>
                  <a:lnTo>
                    <a:pt x="2331" y="445"/>
                  </a:lnTo>
                  <a:lnTo>
                    <a:pt x="2331" y="2317"/>
                  </a:lnTo>
                  <a:lnTo>
                    <a:pt x="2027" y="2317"/>
                  </a:lnTo>
                  <a:lnTo>
                    <a:pt x="1925" y="1844"/>
                  </a:lnTo>
                  <a:lnTo>
                    <a:pt x="1832" y="1821"/>
                  </a:lnTo>
                  <a:lnTo>
                    <a:pt x="1739" y="1794"/>
                  </a:lnTo>
                  <a:lnTo>
                    <a:pt x="1649" y="1762"/>
                  </a:lnTo>
                  <a:lnTo>
                    <a:pt x="1561" y="1727"/>
                  </a:lnTo>
                  <a:lnTo>
                    <a:pt x="1202" y="2050"/>
                  </a:lnTo>
                  <a:lnTo>
                    <a:pt x="703" y="1690"/>
                  </a:lnTo>
                  <a:lnTo>
                    <a:pt x="898" y="1246"/>
                  </a:lnTo>
                  <a:lnTo>
                    <a:pt x="837" y="1173"/>
                  </a:lnTo>
                  <a:lnTo>
                    <a:pt x="778" y="1098"/>
                  </a:lnTo>
                  <a:lnTo>
                    <a:pt x="724" y="1019"/>
                  </a:lnTo>
                  <a:lnTo>
                    <a:pt x="673" y="938"/>
                  </a:lnTo>
                  <a:lnTo>
                    <a:pt x="192" y="989"/>
                  </a:lnTo>
                  <a:lnTo>
                    <a:pt x="0" y="403"/>
                  </a:lnTo>
                  <a:lnTo>
                    <a:pt x="419" y="160"/>
                  </a:lnTo>
                  <a:lnTo>
                    <a:pt x="412" y="80"/>
                  </a:lnTo>
                  <a:lnTo>
                    <a:pt x="409" y="0"/>
                  </a:lnTo>
                  <a:close/>
                </a:path>
              </a:pathLst>
            </a:custGeom>
            <a:solidFill>
              <a:srgbClr val="3E668B"/>
            </a:solidFill>
            <a:ln w="0">
              <a:noFill/>
              <a:prstDash val="solid"/>
              <a:round/>
              <a:headEnd/>
              <a:tailEnd/>
            </a:ln>
          </p:spPr>
          <p:txBody>
            <a:bodyPr vert="horz" wrap="square" lIns="68580" tIns="34290" rIns="68580" bIns="34290" numCol="1" anchor="t" anchorCtr="0" compatLnSpc="1">
              <a:prstTxWarp prst="textNoShape">
                <a:avLst/>
              </a:prstTxWarp>
            </a:bodyPr>
            <a:lstStyle/>
            <a:p>
              <a:pPr defTabSz="342900">
                <a:defRPr/>
              </a:pPr>
              <a:endParaRPr lang="en-US" sz="1350">
                <a:solidFill>
                  <a:srgbClr val="3D3F44"/>
                </a:solidFill>
                <a:latin typeface="Segoe UI" panose="020B0502040204020203" pitchFamily="34" charset="0"/>
                <a:cs typeface="Segoe UI" panose="020B0502040204020203" pitchFamily="34" charset="0"/>
              </a:endParaRPr>
            </a:p>
          </p:txBody>
        </p:sp>
      </p:grpSp>
      <p:sp>
        <p:nvSpPr>
          <p:cNvPr id="76" name="TextBox 75">
            <a:extLst>
              <a:ext uri="{FF2B5EF4-FFF2-40B4-BE49-F238E27FC236}">
                <a16:creationId xmlns:a16="http://schemas.microsoft.com/office/drawing/2014/main" id="{BF33072A-79E9-4802-AC43-8777187468E6}"/>
              </a:ext>
            </a:extLst>
          </p:cNvPr>
          <p:cNvSpPr txBox="1"/>
          <p:nvPr/>
        </p:nvSpPr>
        <p:spPr>
          <a:xfrm>
            <a:off x="471479" y="-56692"/>
            <a:ext cx="3673350" cy="3970318"/>
          </a:xfrm>
          <a:prstGeom prst="rect">
            <a:avLst/>
          </a:prstGeom>
          <a:noFill/>
        </p:spPr>
        <p:txBody>
          <a:bodyPr wrap="square" lIns="0" rIns="0" rtlCol="0" anchor="ctr">
            <a:spAutoFit/>
          </a:bodyPr>
          <a:lstStyle/>
          <a:p>
            <a:pPr algn="ctr"/>
            <a:endParaRPr lang="en-US" sz="1400">
              <a:solidFill>
                <a:schemeClr val="bg1"/>
              </a:solidFill>
            </a:endParaRPr>
          </a:p>
          <a:p>
            <a:pPr algn="ctr"/>
            <a:endParaRPr lang="en-US" sz="1400">
              <a:solidFill>
                <a:schemeClr val="bg1"/>
              </a:solidFill>
            </a:endParaRPr>
          </a:p>
          <a:p>
            <a:pPr algn="ctr"/>
            <a:endParaRPr lang="en-US" sz="1400">
              <a:solidFill>
                <a:schemeClr val="bg1"/>
              </a:solidFill>
            </a:endParaRPr>
          </a:p>
          <a:p>
            <a:pPr algn="ctr"/>
            <a:endParaRPr lang="en-US" sz="1400">
              <a:solidFill>
                <a:schemeClr val="bg1"/>
              </a:solidFill>
            </a:endParaRPr>
          </a:p>
          <a:p>
            <a:pPr algn="ctr"/>
            <a:endParaRPr lang="en-US" sz="1400" b="1">
              <a:solidFill>
                <a:schemeClr val="bg1"/>
              </a:solidFill>
            </a:endParaRPr>
          </a:p>
          <a:p>
            <a:pPr algn="ctr"/>
            <a:endParaRPr lang="en-US" sz="1400" b="1">
              <a:solidFill>
                <a:schemeClr val="bg1"/>
              </a:solidFill>
            </a:endParaRPr>
          </a:p>
          <a:p>
            <a:pPr algn="ctr"/>
            <a:endParaRPr lang="en-US" sz="1400" b="1">
              <a:solidFill>
                <a:schemeClr val="bg1"/>
              </a:solidFill>
            </a:endParaRPr>
          </a:p>
          <a:p>
            <a:pPr algn="ctr"/>
            <a:endParaRPr lang="en-US" sz="1400" b="1">
              <a:solidFill>
                <a:schemeClr val="bg1"/>
              </a:solidFill>
            </a:endParaRPr>
          </a:p>
          <a:p>
            <a:pPr algn="ctr"/>
            <a:endParaRPr lang="en-US" sz="1400" b="1">
              <a:solidFill>
                <a:schemeClr val="bg1"/>
              </a:solidFill>
            </a:endParaRPr>
          </a:p>
          <a:p>
            <a:pPr algn="ctr"/>
            <a:r>
              <a:rPr lang="en-US" sz="1400" b="1">
                <a:solidFill>
                  <a:schemeClr val="bg1"/>
                </a:solidFill>
              </a:rPr>
              <a:t>Maximize Development Impact</a:t>
            </a:r>
          </a:p>
          <a:p>
            <a:pPr algn="ctr"/>
            <a:endParaRPr lang="en-US" sz="1400" b="1">
              <a:solidFill>
                <a:schemeClr val="bg1"/>
              </a:solidFill>
            </a:endParaRPr>
          </a:p>
          <a:p>
            <a:pPr algn="ctr"/>
            <a:r>
              <a:rPr lang="en-ZA" sz="1400">
                <a:solidFill>
                  <a:schemeClr val="bg1"/>
                </a:solidFill>
              </a:rPr>
              <a:t>Facilitate the increased and sustained private sector investments and participation in the</a:t>
            </a:r>
          </a:p>
          <a:p>
            <a:pPr algn="ctr"/>
            <a:r>
              <a:rPr lang="en-ZA" sz="1400">
                <a:solidFill>
                  <a:schemeClr val="bg1"/>
                </a:solidFill>
              </a:rPr>
              <a:t> under-served segment of the housing market  </a:t>
            </a:r>
            <a:endParaRPr lang="en-GB" sz="1400">
              <a:solidFill>
                <a:schemeClr val="bg1"/>
              </a:solidFill>
            </a:endParaRPr>
          </a:p>
          <a:p>
            <a:pPr algn="ctr"/>
            <a:endParaRPr lang="en-US" sz="1400" b="1">
              <a:solidFill>
                <a:schemeClr val="bg1"/>
              </a:solidFill>
            </a:endParaRPr>
          </a:p>
          <a:p>
            <a:pPr algn="ctr"/>
            <a:endParaRPr lang="en-US" sz="1400" b="1">
              <a:solidFill>
                <a:schemeClr val="bg1"/>
              </a:solidFill>
            </a:endParaRPr>
          </a:p>
          <a:p>
            <a:pPr algn="ctr"/>
            <a:endParaRPr lang="en-US" sz="1400" b="1">
              <a:solidFill>
                <a:schemeClr val="bg1"/>
              </a:solidFill>
            </a:endParaRPr>
          </a:p>
          <a:p>
            <a:pPr algn="ctr"/>
            <a:endParaRPr lang="en-US" sz="1400" b="1">
              <a:solidFill>
                <a:schemeClr val="bg1"/>
              </a:solidFill>
            </a:endParaRPr>
          </a:p>
        </p:txBody>
      </p:sp>
      <p:sp>
        <p:nvSpPr>
          <p:cNvPr id="78" name="TextBox 77">
            <a:extLst>
              <a:ext uri="{FF2B5EF4-FFF2-40B4-BE49-F238E27FC236}">
                <a16:creationId xmlns:a16="http://schemas.microsoft.com/office/drawing/2014/main" id="{DE5DB58F-92E5-4905-B625-2DB42014B358}"/>
              </a:ext>
            </a:extLst>
          </p:cNvPr>
          <p:cNvSpPr txBox="1"/>
          <p:nvPr/>
        </p:nvSpPr>
        <p:spPr>
          <a:xfrm>
            <a:off x="8079264" y="-152047"/>
            <a:ext cx="3810765" cy="5478423"/>
          </a:xfrm>
          <a:prstGeom prst="rect">
            <a:avLst/>
          </a:prstGeom>
          <a:noFill/>
        </p:spPr>
        <p:txBody>
          <a:bodyPr wrap="square" lIns="0" rIns="0" rtlCol="0" anchor="ctr">
            <a:spAutoFit/>
          </a:bodyPr>
          <a:lstStyle/>
          <a:p>
            <a:pPr algn="ctr"/>
            <a:endParaRPr lang="en-US" sz="1400" b="1"/>
          </a:p>
          <a:p>
            <a:pPr algn="ctr"/>
            <a:endParaRPr lang="en-US" sz="1400" b="1"/>
          </a:p>
          <a:p>
            <a:pPr algn="ctr"/>
            <a:endParaRPr lang="en-US" sz="1400" b="1"/>
          </a:p>
          <a:p>
            <a:pPr algn="ctr"/>
            <a:endParaRPr lang="en-US" sz="1400" b="1"/>
          </a:p>
          <a:p>
            <a:pPr algn="ctr"/>
            <a:endParaRPr lang="en-US" sz="1400" b="1">
              <a:solidFill>
                <a:schemeClr val="bg1"/>
              </a:solidFill>
            </a:endParaRPr>
          </a:p>
          <a:p>
            <a:pPr algn="ctr"/>
            <a:endParaRPr lang="en-US" sz="1400" b="1">
              <a:solidFill>
                <a:schemeClr val="bg1"/>
              </a:solidFill>
            </a:endParaRPr>
          </a:p>
          <a:p>
            <a:pPr algn="ctr"/>
            <a:endParaRPr lang="en-US" sz="1400" b="1">
              <a:solidFill>
                <a:schemeClr val="bg1"/>
              </a:solidFill>
            </a:endParaRPr>
          </a:p>
          <a:p>
            <a:pPr algn="ctr"/>
            <a:endParaRPr lang="en-US" sz="1400" b="1">
              <a:solidFill>
                <a:schemeClr val="bg1"/>
              </a:solidFill>
            </a:endParaRPr>
          </a:p>
          <a:p>
            <a:pPr algn="ctr"/>
            <a:endParaRPr lang="en-US" sz="1400" b="1">
              <a:solidFill>
                <a:schemeClr val="bg1"/>
              </a:solidFill>
            </a:endParaRPr>
          </a:p>
          <a:p>
            <a:pPr algn="ctr"/>
            <a:r>
              <a:rPr lang="en-US" sz="1400" b="1">
                <a:solidFill>
                  <a:schemeClr val="bg1"/>
                </a:solidFill>
              </a:rPr>
              <a:t>Additionality</a:t>
            </a:r>
          </a:p>
          <a:p>
            <a:pPr algn="ctr"/>
            <a:endParaRPr lang="en-US" sz="1400" b="1">
              <a:solidFill>
                <a:schemeClr val="bg1"/>
              </a:solidFill>
            </a:endParaRPr>
          </a:p>
          <a:p>
            <a:pPr algn="ctr"/>
            <a:r>
              <a:rPr lang="en-ZA" sz="1400">
                <a:solidFill>
                  <a:schemeClr val="bg1"/>
                </a:solidFill>
                <a:latin typeface="Calibri" panose="020F0502020204030204" pitchFamily="34" charset="0"/>
                <a:ea typeface="Calibri" panose="020F0502020204030204" pitchFamily="34" charset="0"/>
                <a:cs typeface="Times New Roman" panose="02020603050405020304" pitchFamily="18" charset="0"/>
              </a:rPr>
              <a:t>Contribution that is beyond what is</a:t>
            </a:r>
          </a:p>
          <a:p>
            <a:pPr algn="ctr"/>
            <a:r>
              <a:rPr lang="en-ZA" sz="1400">
                <a:solidFill>
                  <a:schemeClr val="bg1"/>
                </a:solidFill>
                <a:latin typeface="Calibri" panose="020F0502020204030204" pitchFamily="34" charset="0"/>
                <a:ea typeface="Calibri" panose="020F0502020204030204" pitchFamily="34" charset="0"/>
                <a:cs typeface="Times New Roman" panose="02020603050405020304" pitchFamily="18" charset="0"/>
              </a:rPr>
              <a:t>   available or that is otherwise absent</a:t>
            </a:r>
          </a:p>
          <a:p>
            <a:pPr algn="ctr"/>
            <a:r>
              <a:rPr lang="en-ZA" sz="1400">
                <a:solidFill>
                  <a:schemeClr val="bg1"/>
                </a:solidFill>
                <a:latin typeface="Calibri" panose="020F0502020204030204" pitchFamily="34" charset="0"/>
                <a:ea typeface="Calibri" panose="020F0502020204030204" pitchFamily="34" charset="0"/>
                <a:cs typeface="Times New Roman" panose="02020603050405020304" pitchFamily="18" charset="0"/>
              </a:rPr>
              <a:t>      from the market </a:t>
            </a:r>
            <a:endParaRPr lang="en-ZA" sz="1400">
              <a:solidFill>
                <a:schemeClr val="bg1"/>
              </a:solidFill>
            </a:endParaRPr>
          </a:p>
          <a:p>
            <a:pPr algn="ctr"/>
            <a:endParaRPr lang="en-US" sz="1400" b="1">
              <a:solidFill>
                <a:schemeClr val="bg1"/>
              </a:solidFill>
            </a:endParaRPr>
          </a:p>
          <a:p>
            <a:pPr algn="ctr"/>
            <a:endParaRPr lang="en-US" sz="1400" b="1">
              <a:solidFill>
                <a:schemeClr val="bg1"/>
              </a:solidFill>
            </a:endParaRPr>
          </a:p>
          <a:p>
            <a:pPr algn="ctr"/>
            <a:endParaRPr lang="en-US" sz="1400" b="1">
              <a:solidFill>
                <a:schemeClr val="bg1"/>
              </a:solidFill>
            </a:endParaRPr>
          </a:p>
          <a:p>
            <a:pPr algn="ctr"/>
            <a:endParaRPr lang="en-US" sz="1400" b="1">
              <a:solidFill>
                <a:schemeClr val="bg1"/>
              </a:solidFill>
            </a:endParaRPr>
          </a:p>
          <a:p>
            <a:pPr algn="ctr"/>
            <a:endParaRPr lang="en-US" sz="1400" b="1">
              <a:solidFill>
                <a:schemeClr val="bg1"/>
              </a:solidFill>
            </a:endParaRPr>
          </a:p>
          <a:p>
            <a:pPr algn="ctr"/>
            <a:endParaRPr lang="en-US" sz="1400" b="1">
              <a:solidFill>
                <a:schemeClr val="bg1"/>
              </a:solidFill>
            </a:endParaRPr>
          </a:p>
          <a:p>
            <a:pPr algn="ctr"/>
            <a:endParaRPr lang="en-US" sz="1400" b="1">
              <a:solidFill>
                <a:schemeClr val="bg1"/>
              </a:solidFill>
            </a:endParaRPr>
          </a:p>
          <a:p>
            <a:pPr algn="ctr"/>
            <a:endParaRPr lang="en-US" sz="1400" b="1">
              <a:solidFill>
                <a:schemeClr val="bg1"/>
              </a:solidFill>
            </a:endParaRPr>
          </a:p>
          <a:p>
            <a:pPr algn="ctr"/>
            <a:endParaRPr lang="en-US" sz="1400" b="1">
              <a:solidFill>
                <a:schemeClr val="bg1"/>
              </a:solidFill>
            </a:endParaRPr>
          </a:p>
          <a:p>
            <a:pPr algn="ctr"/>
            <a:endParaRPr lang="en-US" sz="1400" b="1">
              <a:solidFill>
                <a:schemeClr val="bg1"/>
              </a:solidFill>
            </a:endParaRPr>
          </a:p>
          <a:p>
            <a:pPr algn="ctr"/>
            <a:r>
              <a:rPr lang="en-US" sz="1400" b="1">
                <a:solidFill>
                  <a:schemeClr val="bg1"/>
                </a:solidFill>
              </a:rPr>
              <a:t>   </a:t>
            </a:r>
          </a:p>
        </p:txBody>
      </p:sp>
      <p:sp>
        <p:nvSpPr>
          <p:cNvPr id="80" name="TextBox 79">
            <a:extLst>
              <a:ext uri="{FF2B5EF4-FFF2-40B4-BE49-F238E27FC236}">
                <a16:creationId xmlns:a16="http://schemas.microsoft.com/office/drawing/2014/main" id="{A63C356C-15E7-42E0-B2B1-976CEDEA3E2B}"/>
              </a:ext>
            </a:extLst>
          </p:cNvPr>
          <p:cNvSpPr txBox="1"/>
          <p:nvPr/>
        </p:nvSpPr>
        <p:spPr>
          <a:xfrm>
            <a:off x="442460" y="1295373"/>
            <a:ext cx="3727933" cy="5047536"/>
          </a:xfrm>
          <a:prstGeom prst="rect">
            <a:avLst/>
          </a:prstGeom>
          <a:noFill/>
        </p:spPr>
        <p:txBody>
          <a:bodyPr wrap="square" lIns="0" rIns="0" rtlCol="0" anchor="t">
            <a:spAutoFit/>
          </a:bodyPr>
          <a:lstStyle/>
          <a:p>
            <a:pPr algn="ctr"/>
            <a:endParaRPr lang="en-US" sz="1400" b="1">
              <a:solidFill>
                <a:schemeClr val="bg1"/>
              </a:solidFill>
            </a:endParaRPr>
          </a:p>
          <a:p>
            <a:pPr algn="ctr"/>
            <a:endParaRPr lang="en-US" sz="1400" b="1">
              <a:solidFill>
                <a:schemeClr val="bg1"/>
              </a:solidFill>
            </a:endParaRPr>
          </a:p>
          <a:p>
            <a:pPr algn="ctr"/>
            <a:endParaRPr lang="en-US" sz="1400" b="1">
              <a:solidFill>
                <a:schemeClr val="bg1"/>
              </a:solidFill>
            </a:endParaRPr>
          </a:p>
          <a:p>
            <a:pPr algn="ctr"/>
            <a:endParaRPr lang="en-US" sz="1400" b="1">
              <a:solidFill>
                <a:schemeClr val="bg1"/>
              </a:solidFill>
            </a:endParaRPr>
          </a:p>
          <a:p>
            <a:pPr algn="ctr"/>
            <a:endParaRPr lang="en-US" sz="1400" b="1">
              <a:solidFill>
                <a:schemeClr val="bg1"/>
              </a:solidFill>
            </a:endParaRPr>
          </a:p>
          <a:p>
            <a:pPr algn="ctr"/>
            <a:endParaRPr lang="en-US" sz="1400" b="1">
              <a:solidFill>
                <a:schemeClr val="bg1"/>
              </a:solidFill>
            </a:endParaRPr>
          </a:p>
          <a:p>
            <a:pPr algn="ctr"/>
            <a:endParaRPr lang="en-US" sz="1400" b="1">
              <a:solidFill>
                <a:schemeClr val="bg1"/>
              </a:solidFill>
            </a:endParaRPr>
          </a:p>
          <a:p>
            <a:pPr algn="ctr"/>
            <a:endParaRPr lang="en-US" sz="1400" b="1">
              <a:solidFill>
                <a:schemeClr val="bg1"/>
              </a:solidFill>
            </a:endParaRPr>
          </a:p>
          <a:p>
            <a:pPr algn="ctr"/>
            <a:endParaRPr lang="en-US" sz="1400" b="1">
              <a:solidFill>
                <a:schemeClr val="bg1"/>
              </a:solidFill>
            </a:endParaRPr>
          </a:p>
          <a:p>
            <a:pPr algn="ctr"/>
            <a:endParaRPr lang="en-US" sz="1400" b="1">
              <a:solidFill>
                <a:schemeClr val="bg1"/>
              </a:solidFill>
            </a:endParaRPr>
          </a:p>
          <a:p>
            <a:pPr algn="ctr"/>
            <a:endParaRPr lang="en-US" sz="1400" b="1">
              <a:solidFill>
                <a:schemeClr val="bg1"/>
              </a:solidFill>
            </a:endParaRPr>
          </a:p>
          <a:p>
            <a:pPr algn="ctr"/>
            <a:r>
              <a:rPr lang="en-US" sz="1400" b="1">
                <a:solidFill>
                  <a:schemeClr val="bg1"/>
                </a:solidFill>
              </a:rPr>
              <a:t>Transform the Human Settlements Sector</a:t>
            </a:r>
          </a:p>
          <a:p>
            <a:pPr algn="ctr"/>
            <a:endParaRPr lang="en-US" sz="1400" b="1">
              <a:solidFill>
                <a:schemeClr val="bg1"/>
              </a:solidFill>
            </a:endParaRPr>
          </a:p>
          <a:p>
            <a:pPr algn="ctr"/>
            <a:r>
              <a:rPr lang="en-ZA" sz="1400">
                <a:solidFill>
                  <a:schemeClr val="bg1"/>
                </a:solidFill>
                <a:latin typeface="Calibri" panose="020F0502020204030204" pitchFamily="34" charset="0"/>
                <a:ea typeface="Calibri" panose="020F0502020204030204" pitchFamily="34" charset="0"/>
                <a:cs typeface="Times New Roman" panose="02020603050405020304" pitchFamily="18" charset="0"/>
              </a:rPr>
              <a:t>Facilitate market participation that enables the prioritisation of inclusivity, taking into account Size, PDIs, Women and the Youth, in the development of sustainable development of integrated human settlements</a:t>
            </a:r>
          </a:p>
          <a:p>
            <a:pPr algn="ctr"/>
            <a:endParaRPr lang="en-US" sz="1400" b="1">
              <a:solidFill>
                <a:schemeClr val="bg1"/>
              </a:solidFill>
            </a:endParaRPr>
          </a:p>
          <a:p>
            <a:pPr algn="ctr"/>
            <a:endParaRPr lang="en-US" sz="1400" b="1">
              <a:solidFill>
                <a:schemeClr val="bg1"/>
              </a:solidFill>
            </a:endParaRPr>
          </a:p>
          <a:p>
            <a:pPr algn="ctr"/>
            <a:endParaRPr lang="en-US" sz="1400" b="1">
              <a:solidFill>
                <a:schemeClr val="bg1"/>
              </a:solidFill>
            </a:endParaRPr>
          </a:p>
          <a:p>
            <a:pPr algn="ctr"/>
            <a:endParaRPr lang="en-US" sz="1400" b="1">
              <a:solidFill>
                <a:schemeClr val="bg1"/>
              </a:solidFill>
            </a:endParaRPr>
          </a:p>
          <a:p>
            <a:pPr algn="ctr"/>
            <a:endParaRPr lang="en-US" sz="1400" b="1">
              <a:solidFill>
                <a:schemeClr val="bg1"/>
              </a:solidFill>
            </a:endParaRPr>
          </a:p>
        </p:txBody>
      </p:sp>
      <p:sp>
        <p:nvSpPr>
          <p:cNvPr id="82" name="TextBox 81">
            <a:extLst>
              <a:ext uri="{FF2B5EF4-FFF2-40B4-BE49-F238E27FC236}">
                <a16:creationId xmlns:a16="http://schemas.microsoft.com/office/drawing/2014/main" id="{EE9F58AC-5DB3-47EC-8B69-651377682177}"/>
              </a:ext>
            </a:extLst>
          </p:cNvPr>
          <p:cNvSpPr txBox="1"/>
          <p:nvPr/>
        </p:nvSpPr>
        <p:spPr>
          <a:xfrm>
            <a:off x="8044094" y="2337408"/>
            <a:ext cx="3673349" cy="2893100"/>
          </a:xfrm>
          <a:prstGeom prst="rect">
            <a:avLst/>
          </a:prstGeom>
          <a:noFill/>
        </p:spPr>
        <p:txBody>
          <a:bodyPr wrap="square" lIns="0" rIns="0" rtlCol="0" anchor="ctr">
            <a:spAutoFit/>
          </a:bodyPr>
          <a:lstStyle/>
          <a:p>
            <a:pPr algn="ctr"/>
            <a:endParaRPr lang="en-US" sz="1400" b="1">
              <a:solidFill>
                <a:schemeClr val="bg1"/>
              </a:solidFill>
            </a:endParaRPr>
          </a:p>
          <a:p>
            <a:pPr algn="ctr"/>
            <a:endParaRPr lang="en-US" sz="1400" b="1">
              <a:solidFill>
                <a:schemeClr val="bg1"/>
              </a:solidFill>
            </a:endParaRPr>
          </a:p>
          <a:p>
            <a:pPr algn="ctr"/>
            <a:endParaRPr lang="en-US" sz="1400" b="1">
              <a:solidFill>
                <a:schemeClr val="bg1"/>
              </a:solidFill>
            </a:endParaRPr>
          </a:p>
          <a:p>
            <a:pPr algn="ctr"/>
            <a:endParaRPr lang="en-US" sz="1400" b="1">
              <a:solidFill>
                <a:schemeClr val="bg1"/>
              </a:solidFill>
            </a:endParaRPr>
          </a:p>
          <a:p>
            <a:pPr algn="ctr"/>
            <a:endParaRPr lang="en-US" sz="1400" b="1">
              <a:solidFill>
                <a:schemeClr val="bg1"/>
              </a:solidFill>
            </a:endParaRPr>
          </a:p>
          <a:p>
            <a:pPr algn="ctr"/>
            <a:endParaRPr lang="en-US" sz="1400" b="1">
              <a:solidFill>
                <a:schemeClr val="bg1"/>
              </a:solidFill>
            </a:endParaRPr>
          </a:p>
          <a:p>
            <a:pPr algn="ctr"/>
            <a:r>
              <a:rPr lang="en-US" sz="1400" b="1">
                <a:solidFill>
                  <a:schemeClr val="bg1"/>
                </a:solidFill>
              </a:rPr>
              <a:t>Achieve Sustainability</a:t>
            </a:r>
          </a:p>
          <a:p>
            <a:pPr algn="ctr"/>
            <a:endParaRPr lang="en-US" sz="1400" b="1">
              <a:solidFill>
                <a:schemeClr val="bg1"/>
              </a:solidFill>
            </a:endParaRPr>
          </a:p>
          <a:p>
            <a:pPr algn="ctr"/>
            <a:r>
              <a:rPr lang="en-ZA" sz="1400">
                <a:solidFill>
                  <a:schemeClr val="bg1"/>
                </a:solidFill>
                <a:latin typeface="Calibri" panose="020F0502020204030204" pitchFamily="34" charset="0"/>
                <a:ea typeface="Calibri" panose="020F0502020204030204" pitchFamily="34" charset="0"/>
                <a:cs typeface="Times New Roman" panose="02020603050405020304" pitchFamily="18" charset="0"/>
              </a:rPr>
              <a:t>Delicate balancing of the twin challenges of HSDB as a DFI, namely, the achievement of greater developmental impact whilst ensuring that it is done in a sustainable manner </a:t>
            </a:r>
          </a:p>
          <a:p>
            <a:pPr algn="ctr"/>
            <a:endParaRPr lang="en-US" sz="1400" b="1">
              <a:solidFill>
                <a:schemeClr val="bg1"/>
              </a:solidFill>
            </a:endParaRPr>
          </a:p>
        </p:txBody>
      </p:sp>
      <p:grpSp>
        <p:nvGrpSpPr>
          <p:cNvPr id="87" name="Group 86">
            <a:extLst>
              <a:ext uri="{FF2B5EF4-FFF2-40B4-BE49-F238E27FC236}">
                <a16:creationId xmlns:a16="http://schemas.microsoft.com/office/drawing/2014/main" id="{0F8E14D5-DA36-4AFA-BBE0-B8C169EEDBB5}"/>
              </a:ext>
            </a:extLst>
          </p:cNvPr>
          <p:cNvGrpSpPr/>
          <p:nvPr/>
        </p:nvGrpSpPr>
        <p:grpSpPr>
          <a:xfrm>
            <a:off x="4991856" y="2526783"/>
            <a:ext cx="804348" cy="408885"/>
            <a:chOff x="2074863" y="3890963"/>
            <a:chExt cx="1412875" cy="633412"/>
          </a:xfrm>
          <a:solidFill>
            <a:schemeClr val="bg1"/>
          </a:solidFill>
        </p:grpSpPr>
        <p:sp>
          <p:nvSpPr>
            <p:cNvPr id="88" name="Freeform 89">
              <a:extLst>
                <a:ext uri="{FF2B5EF4-FFF2-40B4-BE49-F238E27FC236}">
                  <a16:creationId xmlns:a16="http://schemas.microsoft.com/office/drawing/2014/main" id="{735759D0-2726-4BA8-812E-E721F4CFB22A}"/>
                </a:ext>
              </a:extLst>
            </p:cNvPr>
            <p:cNvSpPr>
              <a:spLocks noEditPoints="1"/>
            </p:cNvSpPr>
            <p:nvPr/>
          </p:nvSpPr>
          <p:spPr bwMode="auto">
            <a:xfrm>
              <a:off x="2522538" y="4027488"/>
              <a:ext cx="517525" cy="496887"/>
            </a:xfrm>
            <a:custGeom>
              <a:avLst/>
              <a:gdLst>
                <a:gd name="T0" fmla="*/ 4 w 240"/>
                <a:gd name="T1" fmla="*/ 99 h 174"/>
                <a:gd name="T2" fmla="*/ 4 w 240"/>
                <a:gd name="T3" fmla="*/ 88 h 174"/>
                <a:gd name="T4" fmla="*/ 4 w 240"/>
                <a:gd name="T5" fmla="*/ 88 h 174"/>
                <a:gd name="T6" fmla="*/ 107 w 240"/>
                <a:gd name="T7" fmla="*/ 4 h 174"/>
                <a:gd name="T8" fmla="*/ 120 w 240"/>
                <a:gd name="T9" fmla="*/ 0 h 174"/>
                <a:gd name="T10" fmla="*/ 120 w 240"/>
                <a:gd name="T11" fmla="*/ 0 h 174"/>
                <a:gd name="T12" fmla="*/ 133 w 240"/>
                <a:gd name="T13" fmla="*/ 4 h 174"/>
                <a:gd name="T14" fmla="*/ 133 w 240"/>
                <a:gd name="T15" fmla="*/ 4 h 174"/>
                <a:gd name="T16" fmla="*/ 236 w 240"/>
                <a:gd name="T17" fmla="*/ 88 h 174"/>
                <a:gd name="T18" fmla="*/ 236 w 240"/>
                <a:gd name="T19" fmla="*/ 99 h 174"/>
                <a:gd name="T20" fmla="*/ 236 w 240"/>
                <a:gd name="T21" fmla="*/ 99 h 174"/>
                <a:gd name="T22" fmla="*/ 222 w 240"/>
                <a:gd name="T23" fmla="*/ 99 h 174"/>
                <a:gd name="T24" fmla="*/ 222 w 240"/>
                <a:gd name="T25" fmla="*/ 99 h 174"/>
                <a:gd name="T26" fmla="*/ 120 w 240"/>
                <a:gd name="T27" fmla="*/ 16 h 174"/>
                <a:gd name="T28" fmla="*/ 17 w 240"/>
                <a:gd name="T29" fmla="*/ 99 h 174"/>
                <a:gd name="T30" fmla="*/ 17 w 240"/>
                <a:gd name="T31" fmla="*/ 99 h 174"/>
                <a:gd name="T32" fmla="*/ 11 w 240"/>
                <a:gd name="T33" fmla="*/ 101 h 174"/>
                <a:gd name="T34" fmla="*/ 11 w 240"/>
                <a:gd name="T35" fmla="*/ 101 h 174"/>
                <a:gd name="T36" fmla="*/ 4 w 240"/>
                <a:gd name="T37" fmla="*/ 99 h 174"/>
                <a:gd name="T38" fmla="*/ 125 w 240"/>
                <a:gd name="T39" fmla="*/ 29 h 174"/>
                <a:gd name="T40" fmla="*/ 120 w 240"/>
                <a:gd name="T41" fmla="*/ 28 h 174"/>
                <a:gd name="T42" fmla="*/ 115 w 240"/>
                <a:gd name="T43" fmla="*/ 29 h 174"/>
                <a:gd name="T44" fmla="*/ 38 w 240"/>
                <a:gd name="T45" fmla="*/ 92 h 174"/>
                <a:gd name="T46" fmla="*/ 38 w 240"/>
                <a:gd name="T47" fmla="*/ 165 h 174"/>
                <a:gd name="T48" fmla="*/ 50 w 240"/>
                <a:gd name="T49" fmla="*/ 174 h 174"/>
                <a:gd name="T50" fmla="*/ 97 w 240"/>
                <a:gd name="T51" fmla="*/ 174 h 174"/>
                <a:gd name="T52" fmla="*/ 97 w 240"/>
                <a:gd name="T53" fmla="*/ 126 h 174"/>
                <a:gd name="T54" fmla="*/ 109 w 240"/>
                <a:gd name="T55" fmla="*/ 116 h 174"/>
                <a:gd name="T56" fmla="*/ 131 w 240"/>
                <a:gd name="T57" fmla="*/ 116 h 174"/>
                <a:gd name="T58" fmla="*/ 143 w 240"/>
                <a:gd name="T59" fmla="*/ 126 h 174"/>
                <a:gd name="T60" fmla="*/ 143 w 240"/>
                <a:gd name="T61" fmla="*/ 174 h 174"/>
                <a:gd name="T62" fmla="*/ 190 w 240"/>
                <a:gd name="T63" fmla="*/ 174 h 174"/>
                <a:gd name="T64" fmla="*/ 202 w 240"/>
                <a:gd name="T65" fmla="*/ 165 h 174"/>
                <a:gd name="T66" fmla="*/ 202 w 240"/>
                <a:gd name="T67" fmla="*/ 92 h 174"/>
                <a:gd name="T68" fmla="*/ 125 w 240"/>
                <a:gd name="T69" fmla="*/ 2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0" h="174">
                  <a:moveTo>
                    <a:pt x="4" y="99"/>
                  </a:moveTo>
                  <a:cubicBezTo>
                    <a:pt x="0" y="96"/>
                    <a:pt x="0" y="91"/>
                    <a:pt x="4" y="88"/>
                  </a:cubicBezTo>
                  <a:cubicBezTo>
                    <a:pt x="4" y="88"/>
                    <a:pt x="4" y="88"/>
                    <a:pt x="4" y="88"/>
                  </a:cubicBezTo>
                  <a:cubicBezTo>
                    <a:pt x="107" y="4"/>
                    <a:pt x="107" y="4"/>
                    <a:pt x="107" y="4"/>
                  </a:cubicBezTo>
                  <a:cubicBezTo>
                    <a:pt x="110" y="1"/>
                    <a:pt x="115" y="0"/>
                    <a:pt x="120" y="0"/>
                  </a:cubicBezTo>
                  <a:cubicBezTo>
                    <a:pt x="120" y="0"/>
                    <a:pt x="120" y="0"/>
                    <a:pt x="120" y="0"/>
                  </a:cubicBezTo>
                  <a:cubicBezTo>
                    <a:pt x="125" y="0"/>
                    <a:pt x="129" y="1"/>
                    <a:pt x="133" y="4"/>
                  </a:cubicBezTo>
                  <a:cubicBezTo>
                    <a:pt x="133" y="4"/>
                    <a:pt x="133" y="4"/>
                    <a:pt x="133" y="4"/>
                  </a:cubicBezTo>
                  <a:cubicBezTo>
                    <a:pt x="236" y="88"/>
                    <a:pt x="236" y="88"/>
                    <a:pt x="236" y="88"/>
                  </a:cubicBezTo>
                  <a:cubicBezTo>
                    <a:pt x="240" y="91"/>
                    <a:pt x="240" y="96"/>
                    <a:pt x="236" y="99"/>
                  </a:cubicBezTo>
                  <a:cubicBezTo>
                    <a:pt x="236" y="99"/>
                    <a:pt x="236" y="99"/>
                    <a:pt x="236" y="99"/>
                  </a:cubicBezTo>
                  <a:cubicBezTo>
                    <a:pt x="232" y="102"/>
                    <a:pt x="226" y="102"/>
                    <a:pt x="222" y="99"/>
                  </a:cubicBezTo>
                  <a:cubicBezTo>
                    <a:pt x="222" y="99"/>
                    <a:pt x="222" y="99"/>
                    <a:pt x="222" y="99"/>
                  </a:cubicBezTo>
                  <a:cubicBezTo>
                    <a:pt x="120" y="16"/>
                    <a:pt x="120" y="16"/>
                    <a:pt x="120" y="16"/>
                  </a:cubicBezTo>
                  <a:cubicBezTo>
                    <a:pt x="17" y="99"/>
                    <a:pt x="17" y="99"/>
                    <a:pt x="17" y="99"/>
                  </a:cubicBezTo>
                  <a:cubicBezTo>
                    <a:pt x="17" y="99"/>
                    <a:pt x="17" y="99"/>
                    <a:pt x="17" y="99"/>
                  </a:cubicBezTo>
                  <a:cubicBezTo>
                    <a:pt x="16" y="101"/>
                    <a:pt x="13" y="101"/>
                    <a:pt x="11" y="101"/>
                  </a:cubicBezTo>
                  <a:cubicBezTo>
                    <a:pt x="11" y="101"/>
                    <a:pt x="11" y="101"/>
                    <a:pt x="11" y="101"/>
                  </a:cubicBezTo>
                  <a:cubicBezTo>
                    <a:pt x="8" y="101"/>
                    <a:pt x="6" y="101"/>
                    <a:pt x="4" y="99"/>
                  </a:cubicBezTo>
                  <a:close/>
                  <a:moveTo>
                    <a:pt x="125" y="29"/>
                  </a:moveTo>
                  <a:cubicBezTo>
                    <a:pt x="124" y="28"/>
                    <a:pt x="122" y="28"/>
                    <a:pt x="120" y="28"/>
                  </a:cubicBezTo>
                  <a:cubicBezTo>
                    <a:pt x="118" y="28"/>
                    <a:pt x="116" y="28"/>
                    <a:pt x="115" y="29"/>
                  </a:cubicBezTo>
                  <a:cubicBezTo>
                    <a:pt x="38" y="92"/>
                    <a:pt x="38" y="92"/>
                    <a:pt x="38" y="92"/>
                  </a:cubicBezTo>
                  <a:cubicBezTo>
                    <a:pt x="38" y="165"/>
                    <a:pt x="38" y="165"/>
                    <a:pt x="38" y="165"/>
                  </a:cubicBezTo>
                  <a:cubicBezTo>
                    <a:pt x="38" y="170"/>
                    <a:pt x="43" y="174"/>
                    <a:pt x="50" y="174"/>
                  </a:cubicBezTo>
                  <a:cubicBezTo>
                    <a:pt x="97" y="174"/>
                    <a:pt x="97" y="174"/>
                    <a:pt x="97" y="174"/>
                  </a:cubicBezTo>
                  <a:cubicBezTo>
                    <a:pt x="97" y="126"/>
                    <a:pt x="97" y="126"/>
                    <a:pt x="97" y="126"/>
                  </a:cubicBezTo>
                  <a:cubicBezTo>
                    <a:pt x="97" y="120"/>
                    <a:pt x="102" y="116"/>
                    <a:pt x="109" y="116"/>
                  </a:cubicBezTo>
                  <a:cubicBezTo>
                    <a:pt x="131" y="116"/>
                    <a:pt x="131" y="116"/>
                    <a:pt x="131" y="116"/>
                  </a:cubicBezTo>
                  <a:cubicBezTo>
                    <a:pt x="138" y="116"/>
                    <a:pt x="143" y="120"/>
                    <a:pt x="143" y="126"/>
                  </a:cubicBezTo>
                  <a:cubicBezTo>
                    <a:pt x="143" y="174"/>
                    <a:pt x="143" y="174"/>
                    <a:pt x="143" y="174"/>
                  </a:cubicBezTo>
                  <a:cubicBezTo>
                    <a:pt x="190" y="174"/>
                    <a:pt x="190" y="174"/>
                    <a:pt x="190" y="174"/>
                  </a:cubicBezTo>
                  <a:cubicBezTo>
                    <a:pt x="197" y="174"/>
                    <a:pt x="202" y="170"/>
                    <a:pt x="202" y="165"/>
                  </a:cubicBezTo>
                  <a:cubicBezTo>
                    <a:pt x="202" y="92"/>
                    <a:pt x="202" y="92"/>
                    <a:pt x="202" y="92"/>
                  </a:cubicBezTo>
                  <a:lnTo>
                    <a:pt x="125" y="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90">
              <a:extLst>
                <a:ext uri="{FF2B5EF4-FFF2-40B4-BE49-F238E27FC236}">
                  <a16:creationId xmlns:a16="http://schemas.microsoft.com/office/drawing/2014/main" id="{3D7498A3-5A7A-4C23-81C4-1133EC5943FC}"/>
                </a:ext>
              </a:extLst>
            </p:cNvPr>
            <p:cNvSpPr>
              <a:spLocks noEditPoints="1"/>
            </p:cNvSpPr>
            <p:nvPr/>
          </p:nvSpPr>
          <p:spPr bwMode="auto">
            <a:xfrm>
              <a:off x="3052763" y="3970338"/>
              <a:ext cx="354013" cy="550862"/>
            </a:xfrm>
            <a:custGeom>
              <a:avLst/>
              <a:gdLst>
                <a:gd name="T0" fmla="*/ 82 w 164"/>
                <a:gd name="T1" fmla="*/ 0 h 193"/>
                <a:gd name="T2" fmla="*/ 77 w 164"/>
                <a:gd name="T3" fmla="*/ 2 h 193"/>
                <a:gd name="T4" fmla="*/ 0 w 164"/>
                <a:gd name="T5" fmla="*/ 65 h 193"/>
                <a:gd name="T6" fmla="*/ 0 w 164"/>
                <a:gd name="T7" fmla="*/ 183 h 193"/>
                <a:gd name="T8" fmla="*/ 12 w 164"/>
                <a:gd name="T9" fmla="*/ 193 h 193"/>
                <a:gd name="T10" fmla="*/ 59 w 164"/>
                <a:gd name="T11" fmla="*/ 193 h 193"/>
                <a:gd name="T12" fmla="*/ 105 w 164"/>
                <a:gd name="T13" fmla="*/ 193 h 193"/>
                <a:gd name="T14" fmla="*/ 152 w 164"/>
                <a:gd name="T15" fmla="*/ 193 h 193"/>
                <a:gd name="T16" fmla="*/ 164 w 164"/>
                <a:gd name="T17" fmla="*/ 183 h 193"/>
                <a:gd name="T18" fmla="*/ 164 w 164"/>
                <a:gd name="T19" fmla="*/ 65 h 193"/>
                <a:gd name="T20" fmla="*/ 87 w 164"/>
                <a:gd name="T21" fmla="*/ 2 h 193"/>
                <a:gd name="T22" fmla="*/ 82 w 164"/>
                <a:gd name="T23" fmla="*/ 0 h 193"/>
                <a:gd name="T24" fmla="*/ 71 w 164"/>
                <a:gd name="T25" fmla="*/ 138 h 193"/>
                <a:gd name="T26" fmla="*/ 25 w 164"/>
                <a:gd name="T27" fmla="*/ 138 h 193"/>
                <a:gd name="T28" fmla="*/ 25 w 164"/>
                <a:gd name="T29" fmla="*/ 100 h 193"/>
                <a:gd name="T30" fmla="*/ 71 w 164"/>
                <a:gd name="T31" fmla="*/ 100 h 193"/>
                <a:gd name="T32" fmla="*/ 71 w 164"/>
                <a:gd name="T33" fmla="*/ 138 h 193"/>
                <a:gd name="T34" fmla="*/ 93 w 164"/>
                <a:gd name="T35" fmla="*/ 100 h 193"/>
                <a:gd name="T36" fmla="*/ 139 w 164"/>
                <a:gd name="T37" fmla="*/ 100 h 193"/>
                <a:gd name="T38" fmla="*/ 139 w 164"/>
                <a:gd name="T39" fmla="*/ 138 h 193"/>
                <a:gd name="T40" fmla="*/ 93 w 164"/>
                <a:gd name="T41" fmla="*/ 138 h 193"/>
                <a:gd name="T42" fmla="*/ 93 w 164"/>
                <a:gd name="T43" fmla="*/ 10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4" h="193">
                  <a:moveTo>
                    <a:pt x="82" y="0"/>
                  </a:moveTo>
                  <a:cubicBezTo>
                    <a:pt x="80" y="0"/>
                    <a:pt x="78" y="1"/>
                    <a:pt x="77" y="2"/>
                  </a:cubicBezTo>
                  <a:cubicBezTo>
                    <a:pt x="0" y="65"/>
                    <a:pt x="0" y="65"/>
                    <a:pt x="0" y="65"/>
                  </a:cubicBezTo>
                  <a:cubicBezTo>
                    <a:pt x="0" y="183"/>
                    <a:pt x="0" y="183"/>
                    <a:pt x="0" y="183"/>
                  </a:cubicBezTo>
                  <a:cubicBezTo>
                    <a:pt x="0" y="188"/>
                    <a:pt x="5" y="193"/>
                    <a:pt x="12" y="193"/>
                  </a:cubicBezTo>
                  <a:cubicBezTo>
                    <a:pt x="59" y="193"/>
                    <a:pt x="59" y="193"/>
                    <a:pt x="59" y="193"/>
                  </a:cubicBezTo>
                  <a:cubicBezTo>
                    <a:pt x="105" y="193"/>
                    <a:pt x="105" y="193"/>
                    <a:pt x="105" y="193"/>
                  </a:cubicBezTo>
                  <a:cubicBezTo>
                    <a:pt x="152" y="193"/>
                    <a:pt x="152" y="193"/>
                    <a:pt x="152" y="193"/>
                  </a:cubicBezTo>
                  <a:cubicBezTo>
                    <a:pt x="159" y="193"/>
                    <a:pt x="164" y="188"/>
                    <a:pt x="164" y="183"/>
                  </a:cubicBezTo>
                  <a:cubicBezTo>
                    <a:pt x="164" y="65"/>
                    <a:pt x="164" y="65"/>
                    <a:pt x="164" y="65"/>
                  </a:cubicBezTo>
                  <a:cubicBezTo>
                    <a:pt x="87" y="2"/>
                    <a:pt x="87" y="2"/>
                    <a:pt x="87" y="2"/>
                  </a:cubicBezTo>
                  <a:cubicBezTo>
                    <a:pt x="86" y="1"/>
                    <a:pt x="84" y="0"/>
                    <a:pt x="82" y="0"/>
                  </a:cubicBezTo>
                  <a:close/>
                  <a:moveTo>
                    <a:pt x="71" y="138"/>
                  </a:moveTo>
                  <a:cubicBezTo>
                    <a:pt x="25" y="138"/>
                    <a:pt x="25" y="138"/>
                    <a:pt x="25" y="138"/>
                  </a:cubicBezTo>
                  <a:cubicBezTo>
                    <a:pt x="25" y="100"/>
                    <a:pt x="25" y="100"/>
                    <a:pt x="25" y="100"/>
                  </a:cubicBezTo>
                  <a:cubicBezTo>
                    <a:pt x="71" y="100"/>
                    <a:pt x="71" y="100"/>
                    <a:pt x="71" y="100"/>
                  </a:cubicBezTo>
                  <a:lnTo>
                    <a:pt x="71" y="138"/>
                  </a:lnTo>
                  <a:close/>
                  <a:moveTo>
                    <a:pt x="93" y="100"/>
                  </a:moveTo>
                  <a:cubicBezTo>
                    <a:pt x="139" y="100"/>
                    <a:pt x="139" y="100"/>
                    <a:pt x="139" y="100"/>
                  </a:cubicBezTo>
                  <a:cubicBezTo>
                    <a:pt x="139" y="138"/>
                    <a:pt x="139" y="138"/>
                    <a:pt x="139" y="138"/>
                  </a:cubicBezTo>
                  <a:cubicBezTo>
                    <a:pt x="93" y="138"/>
                    <a:pt x="93" y="138"/>
                    <a:pt x="93" y="138"/>
                  </a:cubicBezTo>
                  <a:lnTo>
                    <a:pt x="93" y="1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91">
              <a:extLst>
                <a:ext uri="{FF2B5EF4-FFF2-40B4-BE49-F238E27FC236}">
                  <a16:creationId xmlns:a16="http://schemas.microsoft.com/office/drawing/2014/main" id="{892337F4-4557-48D4-9C07-913CF902A230}"/>
                </a:ext>
              </a:extLst>
            </p:cNvPr>
            <p:cNvSpPr>
              <a:spLocks/>
            </p:cNvSpPr>
            <p:nvPr/>
          </p:nvSpPr>
          <p:spPr bwMode="auto">
            <a:xfrm>
              <a:off x="2970213" y="3890963"/>
              <a:ext cx="517525" cy="293687"/>
            </a:xfrm>
            <a:custGeom>
              <a:avLst/>
              <a:gdLst>
                <a:gd name="T0" fmla="*/ 236 w 240"/>
                <a:gd name="T1" fmla="*/ 89 h 103"/>
                <a:gd name="T2" fmla="*/ 133 w 240"/>
                <a:gd name="T3" fmla="*/ 5 h 103"/>
                <a:gd name="T4" fmla="*/ 120 w 240"/>
                <a:gd name="T5" fmla="*/ 0 h 103"/>
                <a:gd name="T6" fmla="*/ 107 w 240"/>
                <a:gd name="T7" fmla="*/ 5 h 103"/>
                <a:gd name="T8" fmla="*/ 4 w 240"/>
                <a:gd name="T9" fmla="*/ 89 h 103"/>
                <a:gd name="T10" fmla="*/ 4 w 240"/>
                <a:gd name="T11" fmla="*/ 100 h 103"/>
                <a:gd name="T12" fmla="*/ 11 w 240"/>
                <a:gd name="T13" fmla="*/ 102 h 103"/>
                <a:gd name="T14" fmla="*/ 17 w 240"/>
                <a:gd name="T15" fmla="*/ 100 h 103"/>
                <a:gd name="T16" fmla="*/ 17 w 240"/>
                <a:gd name="T17" fmla="*/ 100 h 103"/>
                <a:gd name="T18" fmla="*/ 120 w 240"/>
                <a:gd name="T19" fmla="*/ 16 h 103"/>
                <a:gd name="T20" fmla="*/ 222 w 240"/>
                <a:gd name="T21" fmla="*/ 100 h 103"/>
                <a:gd name="T22" fmla="*/ 236 w 240"/>
                <a:gd name="T23" fmla="*/ 100 h 103"/>
                <a:gd name="T24" fmla="*/ 236 w 240"/>
                <a:gd name="T25" fmla="*/ 8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 h="103">
                  <a:moveTo>
                    <a:pt x="236" y="89"/>
                  </a:moveTo>
                  <a:cubicBezTo>
                    <a:pt x="133" y="5"/>
                    <a:pt x="133" y="5"/>
                    <a:pt x="133" y="5"/>
                  </a:cubicBezTo>
                  <a:cubicBezTo>
                    <a:pt x="129" y="2"/>
                    <a:pt x="125" y="0"/>
                    <a:pt x="120" y="0"/>
                  </a:cubicBezTo>
                  <a:cubicBezTo>
                    <a:pt x="115" y="0"/>
                    <a:pt x="111" y="2"/>
                    <a:pt x="107" y="5"/>
                  </a:cubicBezTo>
                  <a:cubicBezTo>
                    <a:pt x="4" y="89"/>
                    <a:pt x="4" y="89"/>
                    <a:pt x="4" y="89"/>
                  </a:cubicBezTo>
                  <a:cubicBezTo>
                    <a:pt x="0" y="92"/>
                    <a:pt x="0" y="97"/>
                    <a:pt x="4" y="100"/>
                  </a:cubicBezTo>
                  <a:cubicBezTo>
                    <a:pt x="6" y="101"/>
                    <a:pt x="8" y="102"/>
                    <a:pt x="11" y="102"/>
                  </a:cubicBezTo>
                  <a:cubicBezTo>
                    <a:pt x="13" y="102"/>
                    <a:pt x="16" y="101"/>
                    <a:pt x="17" y="100"/>
                  </a:cubicBezTo>
                  <a:cubicBezTo>
                    <a:pt x="17" y="100"/>
                    <a:pt x="17" y="100"/>
                    <a:pt x="17" y="100"/>
                  </a:cubicBezTo>
                  <a:cubicBezTo>
                    <a:pt x="120" y="16"/>
                    <a:pt x="120" y="16"/>
                    <a:pt x="120" y="16"/>
                  </a:cubicBezTo>
                  <a:cubicBezTo>
                    <a:pt x="222" y="100"/>
                    <a:pt x="222" y="100"/>
                    <a:pt x="222" y="100"/>
                  </a:cubicBezTo>
                  <a:cubicBezTo>
                    <a:pt x="226" y="103"/>
                    <a:pt x="232" y="103"/>
                    <a:pt x="236" y="100"/>
                  </a:cubicBezTo>
                  <a:cubicBezTo>
                    <a:pt x="240" y="97"/>
                    <a:pt x="240" y="92"/>
                    <a:pt x="236" y="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92">
              <a:extLst>
                <a:ext uri="{FF2B5EF4-FFF2-40B4-BE49-F238E27FC236}">
                  <a16:creationId xmlns:a16="http://schemas.microsoft.com/office/drawing/2014/main" id="{97FFACAE-2DBA-4061-A9A7-888D14A30348}"/>
                </a:ext>
              </a:extLst>
            </p:cNvPr>
            <p:cNvSpPr>
              <a:spLocks noEditPoints="1"/>
            </p:cNvSpPr>
            <p:nvPr/>
          </p:nvSpPr>
          <p:spPr bwMode="auto">
            <a:xfrm>
              <a:off x="2155825" y="3970338"/>
              <a:ext cx="354013" cy="550862"/>
            </a:xfrm>
            <a:custGeom>
              <a:avLst/>
              <a:gdLst>
                <a:gd name="T0" fmla="*/ 82 w 164"/>
                <a:gd name="T1" fmla="*/ 0 h 193"/>
                <a:gd name="T2" fmla="*/ 77 w 164"/>
                <a:gd name="T3" fmla="*/ 2 h 193"/>
                <a:gd name="T4" fmla="*/ 0 w 164"/>
                <a:gd name="T5" fmla="*/ 65 h 193"/>
                <a:gd name="T6" fmla="*/ 0 w 164"/>
                <a:gd name="T7" fmla="*/ 183 h 193"/>
                <a:gd name="T8" fmla="*/ 12 w 164"/>
                <a:gd name="T9" fmla="*/ 193 h 193"/>
                <a:gd name="T10" fmla="*/ 59 w 164"/>
                <a:gd name="T11" fmla="*/ 193 h 193"/>
                <a:gd name="T12" fmla="*/ 105 w 164"/>
                <a:gd name="T13" fmla="*/ 193 h 193"/>
                <a:gd name="T14" fmla="*/ 152 w 164"/>
                <a:gd name="T15" fmla="*/ 193 h 193"/>
                <a:gd name="T16" fmla="*/ 164 w 164"/>
                <a:gd name="T17" fmla="*/ 183 h 193"/>
                <a:gd name="T18" fmla="*/ 164 w 164"/>
                <a:gd name="T19" fmla="*/ 65 h 193"/>
                <a:gd name="T20" fmla="*/ 87 w 164"/>
                <a:gd name="T21" fmla="*/ 2 h 193"/>
                <a:gd name="T22" fmla="*/ 82 w 164"/>
                <a:gd name="T23" fmla="*/ 0 h 193"/>
                <a:gd name="T24" fmla="*/ 71 w 164"/>
                <a:gd name="T25" fmla="*/ 138 h 193"/>
                <a:gd name="T26" fmla="*/ 25 w 164"/>
                <a:gd name="T27" fmla="*/ 138 h 193"/>
                <a:gd name="T28" fmla="*/ 25 w 164"/>
                <a:gd name="T29" fmla="*/ 100 h 193"/>
                <a:gd name="T30" fmla="*/ 71 w 164"/>
                <a:gd name="T31" fmla="*/ 100 h 193"/>
                <a:gd name="T32" fmla="*/ 71 w 164"/>
                <a:gd name="T33" fmla="*/ 138 h 193"/>
                <a:gd name="T34" fmla="*/ 92 w 164"/>
                <a:gd name="T35" fmla="*/ 100 h 193"/>
                <a:gd name="T36" fmla="*/ 139 w 164"/>
                <a:gd name="T37" fmla="*/ 100 h 193"/>
                <a:gd name="T38" fmla="*/ 139 w 164"/>
                <a:gd name="T39" fmla="*/ 138 h 193"/>
                <a:gd name="T40" fmla="*/ 92 w 164"/>
                <a:gd name="T41" fmla="*/ 138 h 193"/>
                <a:gd name="T42" fmla="*/ 92 w 164"/>
                <a:gd name="T43" fmla="*/ 10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4" h="193">
                  <a:moveTo>
                    <a:pt x="82" y="0"/>
                  </a:moveTo>
                  <a:cubicBezTo>
                    <a:pt x="80" y="0"/>
                    <a:pt x="78" y="1"/>
                    <a:pt x="77" y="2"/>
                  </a:cubicBezTo>
                  <a:cubicBezTo>
                    <a:pt x="0" y="65"/>
                    <a:pt x="0" y="65"/>
                    <a:pt x="0" y="65"/>
                  </a:cubicBezTo>
                  <a:cubicBezTo>
                    <a:pt x="0" y="183"/>
                    <a:pt x="0" y="183"/>
                    <a:pt x="0" y="183"/>
                  </a:cubicBezTo>
                  <a:cubicBezTo>
                    <a:pt x="0" y="188"/>
                    <a:pt x="5" y="193"/>
                    <a:pt x="12" y="193"/>
                  </a:cubicBezTo>
                  <a:cubicBezTo>
                    <a:pt x="59" y="193"/>
                    <a:pt x="59" y="193"/>
                    <a:pt x="59" y="193"/>
                  </a:cubicBezTo>
                  <a:cubicBezTo>
                    <a:pt x="105" y="193"/>
                    <a:pt x="105" y="193"/>
                    <a:pt x="105" y="193"/>
                  </a:cubicBezTo>
                  <a:cubicBezTo>
                    <a:pt x="152" y="193"/>
                    <a:pt x="152" y="193"/>
                    <a:pt x="152" y="193"/>
                  </a:cubicBezTo>
                  <a:cubicBezTo>
                    <a:pt x="159" y="193"/>
                    <a:pt x="164" y="188"/>
                    <a:pt x="164" y="183"/>
                  </a:cubicBezTo>
                  <a:cubicBezTo>
                    <a:pt x="164" y="65"/>
                    <a:pt x="164" y="65"/>
                    <a:pt x="164" y="65"/>
                  </a:cubicBezTo>
                  <a:cubicBezTo>
                    <a:pt x="87" y="2"/>
                    <a:pt x="87" y="2"/>
                    <a:pt x="87" y="2"/>
                  </a:cubicBezTo>
                  <a:cubicBezTo>
                    <a:pt x="86" y="1"/>
                    <a:pt x="84" y="0"/>
                    <a:pt x="82" y="0"/>
                  </a:cubicBezTo>
                  <a:close/>
                  <a:moveTo>
                    <a:pt x="71" y="138"/>
                  </a:moveTo>
                  <a:cubicBezTo>
                    <a:pt x="25" y="138"/>
                    <a:pt x="25" y="138"/>
                    <a:pt x="25" y="138"/>
                  </a:cubicBezTo>
                  <a:cubicBezTo>
                    <a:pt x="25" y="100"/>
                    <a:pt x="25" y="100"/>
                    <a:pt x="25" y="100"/>
                  </a:cubicBezTo>
                  <a:cubicBezTo>
                    <a:pt x="71" y="100"/>
                    <a:pt x="71" y="100"/>
                    <a:pt x="71" y="100"/>
                  </a:cubicBezTo>
                  <a:lnTo>
                    <a:pt x="71" y="138"/>
                  </a:lnTo>
                  <a:close/>
                  <a:moveTo>
                    <a:pt x="92" y="100"/>
                  </a:moveTo>
                  <a:cubicBezTo>
                    <a:pt x="139" y="100"/>
                    <a:pt x="139" y="100"/>
                    <a:pt x="139" y="100"/>
                  </a:cubicBezTo>
                  <a:cubicBezTo>
                    <a:pt x="139" y="138"/>
                    <a:pt x="139" y="138"/>
                    <a:pt x="139" y="138"/>
                  </a:cubicBezTo>
                  <a:cubicBezTo>
                    <a:pt x="92" y="138"/>
                    <a:pt x="92" y="138"/>
                    <a:pt x="92" y="138"/>
                  </a:cubicBezTo>
                  <a:lnTo>
                    <a:pt x="92" y="1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93">
              <a:extLst>
                <a:ext uri="{FF2B5EF4-FFF2-40B4-BE49-F238E27FC236}">
                  <a16:creationId xmlns:a16="http://schemas.microsoft.com/office/drawing/2014/main" id="{248006D8-4E89-4F2F-818D-D67CE356FDF8}"/>
                </a:ext>
              </a:extLst>
            </p:cNvPr>
            <p:cNvSpPr>
              <a:spLocks/>
            </p:cNvSpPr>
            <p:nvPr/>
          </p:nvSpPr>
          <p:spPr bwMode="auto">
            <a:xfrm>
              <a:off x="2074863" y="3890963"/>
              <a:ext cx="515938" cy="293687"/>
            </a:xfrm>
            <a:custGeom>
              <a:avLst/>
              <a:gdLst>
                <a:gd name="T0" fmla="*/ 133 w 240"/>
                <a:gd name="T1" fmla="*/ 5 h 103"/>
                <a:gd name="T2" fmla="*/ 120 w 240"/>
                <a:gd name="T3" fmla="*/ 0 h 103"/>
                <a:gd name="T4" fmla="*/ 107 w 240"/>
                <a:gd name="T5" fmla="*/ 5 h 103"/>
                <a:gd name="T6" fmla="*/ 4 w 240"/>
                <a:gd name="T7" fmla="*/ 89 h 103"/>
                <a:gd name="T8" fmla="*/ 4 w 240"/>
                <a:gd name="T9" fmla="*/ 100 h 103"/>
                <a:gd name="T10" fmla="*/ 11 w 240"/>
                <a:gd name="T11" fmla="*/ 102 h 103"/>
                <a:gd name="T12" fmla="*/ 17 w 240"/>
                <a:gd name="T13" fmla="*/ 100 h 103"/>
                <a:gd name="T14" fmla="*/ 17 w 240"/>
                <a:gd name="T15" fmla="*/ 100 h 103"/>
                <a:gd name="T16" fmla="*/ 120 w 240"/>
                <a:gd name="T17" fmla="*/ 16 h 103"/>
                <a:gd name="T18" fmla="*/ 222 w 240"/>
                <a:gd name="T19" fmla="*/ 100 h 103"/>
                <a:gd name="T20" fmla="*/ 236 w 240"/>
                <a:gd name="T21" fmla="*/ 100 h 103"/>
                <a:gd name="T22" fmla="*/ 236 w 240"/>
                <a:gd name="T23" fmla="*/ 89 h 103"/>
                <a:gd name="T24" fmla="*/ 133 w 240"/>
                <a:gd name="T25" fmla="*/ 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 h="103">
                  <a:moveTo>
                    <a:pt x="133" y="5"/>
                  </a:moveTo>
                  <a:cubicBezTo>
                    <a:pt x="129" y="2"/>
                    <a:pt x="125" y="0"/>
                    <a:pt x="120" y="0"/>
                  </a:cubicBezTo>
                  <a:cubicBezTo>
                    <a:pt x="115" y="0"/>
                    <a:pt x="110" y="2"/>
                    <a:pt x="107" y="5"/>
                  </a:cubicBezTo>
                  <a:cubicBezTo>
                    <a:pt x="4" y="89"/>
                    <a:pt x="4" y="89"/>
                    <a:pt x="4" y="89"/>
                  </a:cubicBezTo>
                  <a:cubicBezTo>
                    <a:pt x="0" y="92"/>
                    <a:pt x="0" y="97"/>
                    <a:pt x="4" y="100"/>
                  </a:cubicBezTo>
                  <a:cubicBezTo>
                    <a:pt x="6" y="101"/>
                    <a:pt x="8" y="102"/>
                    <a:pt x="11" y="102"/>
                  </a:cubicBezTo>
                  <a:cubicBezTo>
                    <a:pt x="13" y="102"/>
                    <a:pt x="16" y="101"/>
                    <a:pt x="17" y="100"/>
                  </a:cubicBezTo>
                  <a:cubicBezTo>
                    <a:pt x="17" y="100"/>
                    <a:pt x="17" y="100"/>
                    <a:pt x="17" y="100"/>
                  </a:cubicBezTo>
                  <a:cubicBezTo>
                    <a:pt x="120" y="16"/>
                    <a:pt x="120" y="16"/>
                    <a:pt x="120" y="16"/>
                  </a:cubicBezTo>
                  <a:cubicBezTo>
                    <a:pt x="222" y="100"/>
                    <a:pt x="222" y="100"/>
                    <a:pt x="222" y="100"/>
                  </a:cubicBezTo>
                  <a:cubicBezTo>
                    <a:pt x="226" y="103"/>
                    <a:pt x="232" y="103"/>
                    <a:pt x="236" y="100"/>
                  </a:cubicBezTo>
                  <a:cubicBezTo>
                    <a:pt x="240" y="97"/>
                    <a:pt x="240" y="92"/>
                    <a:pt x="236" y="89"/>
                  </a:cubicBezTo>
                  <a:lnTo>
                    <a:pt x="133" y="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3" name="Freeform 116">
            <a:extLst>
              <a:ext uri="{FF2B5EF4-FFF2-40B4-BE49-F238E27FC236}">
                <a16:creationId xmlns:a16="http://schemas.microsoft.com/office/drawing/2014/main" id="{F25556B6-3CFF-4669-8D7D-1A5280103C0C}"/>
              </a:ext>
            </a:extLst>
          </p:cNvPr>
          <p:cNvSpPr>
            <a:spLocks noEditPoints="1"/>
          </p:cNvSpPr>
          <p:nvPr/>
        </p:nvSpPr>
        <p:spPr bwMode="auto">
          <a:xfrm>
            <a:off x="6404622" y="3819141"/>
            <a:ext cx="496635" cy="595057"/>
          </a:xfrm>
          <a:custGeom>
            <a:avLst/>
            <a:gdLst>
              <a:gd name="T0" fmla="*/ 147 w 285"/>
              <a:gd name="T1" fmla="*/ 216 h 355"/>
              <a:gd name="T2" fmla="*/ 137 w 285"/>
              <a:gd name="T3" fmla="*/ 253 h 355"/>
              <a:gd name="T4" fmla="*/ 146 w 285"/>
              <a:gd name="T5" fmla="*/ 215 h 355"/>
              <a:gd name="T6" fmla="*/ 123 w 285"/>
              <a:gd name="T7" fmla="*/ 175 h 355"/>
              <a:gd name="T8" fmla="*/ 129 w 285"/>
              <a:gd name="T9" fmla="*/ 157 h 355"/>
              <a:gd name="T10" fmla="*/ 141 w 285"/>
              <a:gd name="T11" fmla="*/ 153 h 355"/>
              <a:gd name="T12" fmla="*/ 137 w 285"/>
              <a:gd name="T13" fmla="*/ 188 h 355"/>
              <a:gd name="T14" fmla="*/ 147 w 285"/>
              <a:gd name="T15" fmla="*/ 193 h 355"/>
              <a:gd name="T16" fmla="*/ 141 w 285"/>
              <a:gd name="T17" fmla="*/ 153 h 355"/>
              <a:gd name="T18" fmla="*/ 142 w 285"/>
              <a:gd name="T19" fmla="*/ 355 h 355"/>
              <a:gd name="T20" fmla="*/ 121 w 285"/>
              <a:gd name="T21" fmla="*/ 61 h 355"/>
              <a:gd name="T22" fmla="*/ 77 w 285"/>
              <a:gd name="T23" fmla="*/ 0 h 355"/>
              <a:gd name="T24" fmla="*/ 110 w 285"/>
              <a:gd name="T25" fmla="*/ 0 h 355"/>
              <a:gd name="T26" fmla="*/ 142 w 285"/>
              <a:gd name="T27" fmla="*/ 0 h 355"/>
              <a:gd name="T28" fmla="*/ 174 w 285"/>
              <a:gd name="T29" fmla="*/ 0 h 355"/>
              <a:gd name="T30" fmla="*/ 207 w 285"/>
              <a:gd name="T31" fmla="*/ 0 h 355"/>
              <a:gd name="T32" fmla="*/ 285 w 285"/>
              <a:gd name="T33" fmla="*/ 268 h 355"/>
              <a:gd name="T34" fmla="*/ 155 w 285"/>
              <a:gd name="T35" fmla="*/ 196 h 355"/>
              <a:gd name="T36" fmla="*/ 167 w 285"/>
              <a:gd name="T37" fmla="*/ 163 h 355"/>
              <a:gd name="T38" fmla="*/ 176 w 285"/>
              <a:gd name="T39" fmla="*/ 148 h 355"/>
              <a:gd name="T40" fmla="*/ 155 w 285"/>
              <a:gd name="T41" fmla="*/ 123 h 355"/>
              <a:gd name="T42" fmla="*/ 147 w 285"/>
              <a:gd name="T43" fmla="*/ 138 h 355"/>
              <a:gd name="T44" fmla="*/ 137 w 285"/>
              <a:gd name="T45" fmla="*/ 138 h 355"/>
              <a:gd name="T46" fmla="*/ 129 w 285"/>
              <a:gd name="T47" fmla="*/ 123 h 355"/>
              <a:gd name="T48" fmla="*/ 115 w 285"/>
              <a:gd name="T49" fmla="*/ 148 h 355"/>
              <a:gd name="T50" fmla="*/ 114 w 285"/>
              <a:gd name="T51" fmla="*/ 196 h 355"/>
              <a:gd name="T52" fmla="*/ 129 w 285"/>
              <a:gd name="T53" fmla="*/ 252 h 355"/>
              <a:gd name="T54" fmla="*/ 111 w 285"/>
              <a:gd name="T55" fmla="*/ 241 h 355"/>
              <a:gd name="T56" fmla="*/ 116 w 285"/>
              <a:gd name="T57" fmla="*/ 264 h 355"/>
              <a:gd name="T58" fmla="*/ 129 w 285"/>
              <a:gd name="T59" fmla="*/ 284 h 355"/>
              <a:gd name="T60" fmla="*/ 137 w 285"/>
              <a:gd name="T61" fmla="*/ 269 h 355"/>
              <a:gd name="T62" fmla="*/ 147 w 285"/>
              <a:gd name="T63" fmla="*/ 284 h 355"/>
              <a:gd name="T64" fmla="*/ 155 w 285"/>
              <a:gd name="T65" fmla="*/ 267 h 355"/>
              <a:gd name="T66" fmla="*/ 181 w 285"/>
              <a:gd name="T67" fmla="*/ 238 h 355"/>
              <a:gd name="T68" fmla="*/ 155 w 285"/>
              <a:gd name="T69" fmla="*/ 220 h 355"/>
              <a:gd name="T70" fmla="*/ 158 w 285"/>
              <a:gd name="T71" fmla="*/ 246 h 355"/>
              <a:gd name="T72" fmla="*/ 155 w 285"/>
              <a:gd name="T73" fmla="*/ 22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5" h="355">
                <a:moveTo>
                  <a:pt x="146" y="215"/>
                </a:moveTo>
                <a:cubicBezTo>
                  <a:pt x="146" y="215"/>
                  <a:pt x="147" y="215"/>
                  <a:pt x="147" y="216"/>
                </a:cubicBezTo>
                <a:cubicBezTo>
                  <a:pt x="147" y="253"/>
                  <a:pt x="147" y="253"/>
                  <a:pt x="147" y="253"/>
                </a:cubicBezTo>
                <a:cubicBezTo>
                  <a:pt x="144" y="253"/>
                  <a:pt x="141" y="254"/>
                  <a:pt x="137" y="253"/>
                </a:cubicBezTo>
                <a:cubicBezTo>
                  <a:pt x="137" y="210"/>
                  <a:pt x="137" y="210"/>
                  <a:pt x="137" y="210"/>
                </a:cubicBezTo>
                <a:cubicBezTo>
                  <a:pt x="140" y="212"/>
                  <a:pt x="143" y="213"/>
                  <a:pt x="146" y="215"/>
                </a:cubicBezTo>
                <a:close/>
                <a:moveTo>
                  <a:pt x="126" y="159"/>
                </a:moveTo>
                <a:cubicBezTo>
                  <a:pt x="123" y="162"/>
                  <a:pt x="121" y="168"/>
                  <a:pt x="123" y="175"/>
                </a:cubicBezTo>
                <a:cubicBezTo>
                  <a:pt x="124" y="178"/>
                  <a:pt x="126" y="180"/>
                  <a:pt x="129" y="183"/>
                </a:cubicBezTo>
                <a:cubicBezTo>
                  <a:pt x="129" y="157"/>
                  <a:pt x="129" y="157"/>
                  <a:pt x="129" y="157"/>
                </a:cubicBezTo>
                <a:cubicBezTo>
                  <a:pt x="128" y="157"/>
                  <a:pt x="127" y="158"/>
                  <a:pt x="126" y="159"/>
                </a:cubicBezTo>
                <a:close/>
                <a:moveTo>
                  <a:pt x="141" y="153"/>
                </a:moveTo>
                <a:cubicBezTo>
                  <a:pt x="140" y="153"/>
                  <a:pt x="138" y="153"/>
                  <a:pt x="137" y="154"/>
                </a:cubicBezTo>
                <a:cubicBezTo>
                  <a:pt x="137" y="188"/>
                  <a:pt x="137" y="188"/>
                  <a:pt x="137" y="188"/>
                </a:cubicBezTo>
                <a:cubicBezTo>
                  <a:pt x="140" y="189"/>
                  <a:pt x="143" y="191"/>
                  <a:pt x="146" y="192"/>
                </a:cubicBezTo>
                <a:cubicBezTo>
                  <a:pt x="147" y="192"/>
                  <a:pt x="147" y="192"/>
                  <a:pt x="147" y="193"/>
                </a:cubicBezTo>
                <a:cubicBezTo>
                  <a:pt x="147" y="154"/>
                  <a:pt x="147" y="154"/>
                  <a:pt x="147" y="154"/>
                </a:cubicBezTo>
                <a:cubicBezTo>
                  <a:pt x="145" y="153"/>
                  <a:pt x="143" y="153"/>
                  <a:pt x="141" y="153"/>
                </a:cubicBezTo>
                <a:close/>
                <a:moveTo>
                  <a:pt x="285" y="268"/>
                </a:moveTo>
                <a:cubicBezTo>
                  <a:pt x="285" y="347"/>
                  <a:pt x="221" y="355"/>
                  <a:pt x="142" y="355"/>
                </a:cubicBezTo>
                <a:cubicBezTo>
                  <a:pt x="63" y="355"/>
                  <a:pt x="0" y="347"/>
                  <a:pt x="0" y="268"/>
                </a:cubicBezTo>
                <a:cubicBezTo>
                  <a:pt x="0" y="197"/>
                  <a:pt x="52" y="82"/>
                  <a:pt x="121" y="61"/>
                </a:cubicBezTo>
                <a:cubicBezTo>
                  <a:pt x="96" y="53"/>
                  <a:pt x="77" y="29"/>
                  <a:pt x="77" y="0"/>
                </a:cubicBezTo>
                <a:cubicBezTo>
                  <a:pt x="77" y="0"/>
                  <a:pt x="77" y="0"/>
                  <a:pt x="77" y="0"/>
                </a:cubicBezTo>
                <a:cubicBezTo>
                  <a:pt x="82" y="3"/>
                  <a:pt x="88" y="4"/>
                  <a:pt x="94" y="4"/>
                </a:cubicBezTo>
                <a:cubicBezTo>
                  <a:pt x="100" y="4"/>
                  <a:pt x="105" y="3"/>
                  <a:pt x="110" y="0"/>
                </a:cubicBezTo>
                <a:cubicBezTo>
                  <a:pt x="114" y="3"/>
                  <a:pt x="120" y="4"/>
                  <a:pt x="126" y="4"/>
                </a:cubicBezTo>
                <a:cubicBezTo>
                  <a:pt x="132" y="4"/>
                  <a:pt x="138" y="3"/>
                  <a:pt x="142" y="0"/>
                </a:cubicBezTo>
                <a:cubicBezTo>
                  <a:pt x="147" y="3"/>
                  <a:pt x="152" y="4"/>
                  <a:pt x="158" y="4"/>
                </a:cubicBezTo>
                <a:cubicBezTo>
                  <a:pt x="164" y="4"/>
                  <a:pt x="170" y="3"/>
                  <a:pt x="174" y="0"/>
                </a:cubicBezTo>
                <a:cubicBezTo>
                  <a:pt x="179" y="3"/>
                  <a:pt x="184" y="4"/>
                  <a:pt x="190" y="4"/>
                </a:cubicBezTo>
                <a:cubicBezTo>
                  <a:pt x="197" y="4"/>
                  <a:pt x="202" y="3"/>
                  <a:pt x="207" y="0"/>
                </a:cubicBezTo>
                <a:cubicBezTo>
                  <a:pt x="207" y="29"/>
                  <a:pt x="189" y="53"/>
                  <a:pt x="163" y="61"/>
                </a:cubicBezTo>
                <a:cubicBezTo>
                  <a:pt x="232" y="82"/>
                  <a:pt x="285" y="197"/>
                  <a:pt x="285" y="268"/>
                </a:cubicBezTo>
                <a:close/>
                <a:moveTo>
                  <a:pt x="180" y="220"/>
                </a:moveTo>
                <a:cubicBezTo>
                  <a:pt x="176" y="208"/>
                  <a:pt x="166" y="202"/>
                  <a:pt x="155" y="196"/>
                </a:cubicBezTo>
                <a:cubicBezTo>
                  <a:pt x="155" y="156"/>
                  <a:pt x="155" y="156"/>
                  <a:pt x="155" y="156"/>
                </a:cubicBezTo>
                <a:cubicBezTo>
                  <a:pt x="160" y="158"/>
                  <a:pt x="163" y="160"/>
                  <a:pt x="167" y="163"/>
                </a:cubicBezTo>
                <a:cubicBezTo>
                  <a:pt x="168" y="163"/>
                  <a:pt x="169" y="164"/>
                  <a:pt x="170" y="165"/>
                </a:cubicBezTo>
                <a:cubicBezTo>
                  <a:pt x="172" y="159"/>
                  <a:pt x="174" y="153"/>
                  <a:pt x="176" y="148"/>
                </a:cubicBezTo>
                <a:cubicBezTo>
                  <a:pt x="170" y="144"/>
                  <a:pt x="163" y="140"/>
                  <a:pt x="155" y="139"/>
                </a:cubicBezTo>
                <a:cubicBezTo>
                  <a:pt x="155" y="123"/>
                  <a:pt x="155" y="123"/>
                  <a:pt x="155" y="123"/>
                </a:cubicBezTo>
                <a:cubicBezTo>
                  <a:pt x="147" y="123"/>
                  <a:pt x="147" y="123"/>
                  <a:pt x="147" y="123"/>
                </a:cubicBezTo>
                <a:cubicBezTo>
                  <a:pt x="147" y="138"/>
                  <a:pt x="147" y="138"/>
                  <a:pt x="147" y="138"/>
                </a:cubicBezTo>
                <a:cubicBezTo>
                  <a:pt x="145" y="138"/>
                  <a:pt x="142" y="138"/>
                  <a:pt x="139" y="138"/>
                </a:cubicBezTo>
                <a:cubicBezTo>
                  <a:pt x="139" y="138"/>
                  <a:pt x="138" y="138"/>
                  <a:pt x="137" y="138"/>
                </a:cubicBezTo>
                <a:cubicBezTo>
                  <a:pt x="137" y="123"/>
                  <a:pt x="137" y="123"/>
                  <a:pt x="137" y="123"/>
                </a:cubicBezTo>
                <a:cubicBezTo>
                  <a:pt x="129" y="123"/>
                  <a:pt x="129" y="123"/>
                  <a:pt x="129" y="123"/>
                </a:cubicBezTo>
                <a:cubicBezTo>
                  <a:pt x="129" y="140"/>
                  <a:pt x="129" y="140"/>
                  <a:pt x="129" y="140"/>
                </a:cubicBezTo>
                <a:cubicBezTo>
                  <a:pt x="123" y="141"/>
                  <a:pt x="119" y="144"/>
                  <a:pt x="115" y="148"/>
                </a:cubicBezTo>
                <a:cubicBezTo>
                  <a:pt x="109" y="153"/>
                  <a:pt x="105" y="161"/>
                  <a:pt x="105" y="171"/>
                </a:cubicBezTo>
                <a:cubicBezTo>
                  <a:pt x="104" y="183"/>
                  <a:pt x="108" y="190"/>
                  <a:pt x="114" y="196"/>
                </a:cubicBezTo>
                <a:cubicBezTo>
                  <a:pt x="119" y="200"/>
                  <a:pt x="124" y="203"/>
                  <a:pt x="129" y="206"/>
                </a:cubicBezTo>
                <a:cubicBezTo>
                  <a:pt x="129" y="252"/>
                  <a:pt x="129" y="252"/>
                  <a:pt x="129" y="252"/>
                </a:cubicBezTo>
                <a:cubicBezTo>
                  <a:pt x="123" y="250"/>
                  <a:pt x="118" y="246"/>
                  <a:pt x="114" y="243"/>
                </a:cubicBezTo>
                <a:cubicBezTo>
                  <a:pt x="113" y="242"/>
                  <a:pt x="112" y="241"/>
                  <a:pt x="111" y="241"/>
                </a:cubicBezTo>
                <a:cubicBezTo>
                  <a:pt x="108" y="246"/>
                  <a:pt x="106" y="252"/>
                  <a:pt x="103" y="257"/>
                </a:cubicBezTo>
                <a:cubicBezTo>
                  <a:pt x="107" y="260"/>
                  <a:pt x="111" y="262"/>
                  <a:pt x="116" y="264"/>
                </a:cubicBezTo>
                <a:cubicBezTo>
                  <a:pt x="120" y="266"/>
                  <a:pt x="124" y="268"/>
                  <a:pt x="129" y="268"/>
                </a:cubicBezTo>
                <a:cubicBezTo>
                  <a:pt x="129" y="284"/>
                  <a:pt x="129" y="284"/>
                  <a:pt x="129" y="284"/>
                </a:cubicBezTo>
                <a:cubicBezTo>
                  <a:pt x="137" y="284"/>
                  <a:pt x="137" y="284"/>
                  <a:pt x="137" y="284"/>
                </a:cubicBezTo>
                <a:cubicBezTo>
                  <a:pt x="137" y="269"/>
                  <a:pt x="137" y="269"/>
                  <a:pt x="137" y="269"/>
                </a:cubicBezTo>
                <a:cubicBezTo>
                  <a:pt x="141" y="269"/>
                  <a:pt x="144" y="269"/>
                  <a:pt x="147" y="269"/>
                </a:cubicBezTo>
                <a:cubicBezTo>
                  <a:pt x="147" y="284"/>
                  <a:pt x="147" y="284"/>
                  <a:pt x="147" y="284"/>
                </a:cubicBezTo>
                <a:cubicBezTo>
                  <a:pt x="155" y="284"/>
                  <a:pt x="155" y="284"/>
                  <a:pt x="155" y="284"/>
                </a:cubicBezTo>
                <a:cubicBezTo>
                  <a:pt x="155" y="267"/>
                  <a:pt x="155" y="267"/>
                  <a:pt x="155" y="267"/>
                </a:cubicBezTo>
                <a:cubicBezTo>
                  <a:pt x="159" y="266"/>
                  <a:pt x="162" y="264"/>
                  <a:pt x="165" y="262"/>
                </a:cubicBezTo>
                <a:cubicBezTo>
                  <a:pt x="173" y="257"/>
                  <a:pt x="179" y="249"/>
                  <a:pt x="181" y="238"/>
                </a:cubicBezTo>
                <a:cubicBezTo>
                  <a:pt x="182" y="232"/>
                  <a:pt x="181" y="225"/>
                  <a:pt x="180" y="220"/>
                </a:cubicBezTo>
                <a:close/>
                <a:moveTo>
                  <a:pt x="155" y="220"/>
                </a:moveTo>
                <a:cubicBezTo>
                  <a:pt x="155" y="249"/>
                  <a:pt x="155" y="249"/>
                  <a:pt x="155" y="249"/>
                </a:cubicBezTo>
                <a:cubicBezTo>
                  <a:pt x="156" y="248"/>
                  <a:pt x="157" y="247"/>
                  <a:pt x="158" y="246"/>
                </a:cubicBezTo>
                <a:cubicBezTo>
                  <a:pt x="161" y="242"/>
                  <a:pt x="162" y="238"/>
                  <a:pt x="162" y="233"/>
                </a:cubicBezTo>
                <a:cubicBezTo>
                  <a:pt x="162" y="227"/>
                  <a:pt x="159" y="223"/>
                  <a:pt x="155" y="22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7">
            <a:extLst>
              <a:ext uri="{FF2B5EF4-FFF2-40B4-BE49-F238E27FC236}">
                <a16:creationId xmlns:a16="http://schemas.microsoft.com/office/drawing/2014/main" id="{93FB934A-53B0-4CF2-A0C2-CFEE4E5A939B}"/>
              </a:ext>
            </a:extLst>
          </p:cNvPr>
          <p:cNvSpPr>
            <a:spLocks noEditPoints="1"/>
          </p:cNvSpPr>
          <p:nvPr/>
        </p:nvSpPr>
        <p:spPr bwMode="auto">
          <a:xfrm>
            <a:off x="6232345" y="2511920"/>
            <a:ext cx="841187" cy="411738"/>
          </a:xfrm>
          <a:custGeom>
            <a:avLst/>
            <a:gdLst>
              <a:gd name="T0" fmla="*/ 76 w 442"/>
              <a:gd name="T1" fmla="*/ 81 h 239"/>
              <a:gd name="T2" fmla="*/ 53 w 442"/>
              <a:gd name="T3" fmla="*/ 57 h 239"/>
              <a:gd name="T4" fmla="*/ 30 w 442"/>
              <a:gd name="T5" fmla="*/ 81 h 239"/>
              <a:gd name="T6" fmla="*/ 76 w 442"/>
              <a:gd name="T7" fmla="*/ 81 h 239"/>
              <a:gd name="T8" fmla="*/ 0 w 442"/>
              <a:gd name="T9" fmla="*/ 178 h 239"/>
              <a:gd name="T10" fmla="*/ 0 w 442"/>
              <a:gd name="T11" fmla="*/ 173 h 239"/>
              <a:gd name="T12" fmla="*/ 6 w 442"/>
              <a:gd name="T13" fmla="*/ 136 h 239"/>
              <a:gd name="T14" fmla="*/ 31 w 442"/>
              <a:gd name="T15" fmla="*/ 118 h 239"/>
              <a:gd name="T16" fmla="*/ 35 w 442"/>
              <a:gd name="T17" fmla="*/ 118 h 239"/>
              <a:gd name="T18" fmla="*/ 71 w 442"/>
              <a:gd name="T19" fmla="*/ 118 h 239"/>
              <a:gd name="T20" fmla="*/ 75 w 442"/>
              <a:gd name="T21" fmla="*/ 118 h 239"/>
              <a:gd name="T22" fmla="*/ 90 w 442"/>
              <a:gd name="T23" fmla="*/ 123 h 239"/>
              <a:gd name="T24" fmla="*/ 83 w 442"/>
              <a:gd name="T25" fmla="*/ 150 h 239"/>
              <a:gd name="T26" fmla="*/ 0 w 442"/>
              <a:gd name="T27" fmla="*/ 178 h 239"/>
              <a:gd name="T28" fmla="*/ 184 w 442"/>
              <a:gd name="T29" fmla="*/ 56 h 239"/>
              <a:gd name="T30" fmla="*/ 155 w 442"/>
              <a:gd name="T31" fmla="*/ 27 h 239"/>
              <a:gd name="T32" fmla="*/ 127 w 442"/>
              <a:gd name="T33" fmla="*/ 56 h 239"/>
              <a:gd name="T34" fmla="*/ 184 w 442"/>
              <a:gd name="T35" fmla="*/ 56 h 239"/>
              <a:gd name="T36" fmla="*/ 90 w 442"/>
              <a:gd name="T37" fmla="*/ 148 h 239"/>
              <a:gd name="T38" fmla="*/ 97 w 442"/>
              <a:gd name="T39" fmla="*/ 124 h 239"/>
              <a:gd name="T40" fmla="*/ 128 w 442"/>
              <a:gd name="T41" fmla="*/ 102 h 239"/>
              <a:gd name="T42" fmla="*/ 133 w 442"/>
              <a:gd name="T43" fmla="*/ 102 h 239"/>
              <a:gd name="T44" fmla="*/ 177 w 442"/>
              <a:gd name="T45" fmla="*/ 102 h 239"/>
              <a:gd name="T46" fmla="*/ 183 w 442"/>
              <a:gd name="T47" fmla="*/ 102 h 239"/>
              <a:gd name="T48" fmla="*/ 200 w 442"/>
              <a:gd name="T49" fmla="*/ 107 h 239"/>
              <a:gd name="T50" fmla="*/ 198 w 442"/>
              <a:gd name="T51" fmla="*/ 111 h 239"/>
              <a:gd name="T52" fmla="*/ 188 w 442"/>
              <a:gd name="T53" fmla="*/ 167 h 239"/>
              <a:gd name="T54" fmla="*/ 188 w 442"/>
              <a:gd name="T55" fmla="*/ 183 h 239"/>
              <a:gd name="T56" fmla="*/ 187 w 442"/>
              <a:gd name="T57" fmla="*/ 183 h 239"/>
              <a:gd name="T58" fmla="*/ 143 w 442"/>
              <a:gd name="T59" fmla="*/ 145 h 239"/>
              <a:gd name="T60" fmla="*/ 130 w 442"/>
              <a:gd name="T61" fmla="*/ 134 h 239"/>
              <a:gd name="T62" fmla="*/ 90 w 442"/>
              <a:gd name="T63" fmla="*/ 148 h 239"/>
              <a:gd name="T64" fmla="*/ 308 w 442"/>
              <a:gd name="T65" fmla="*/ 34 h 239"/>
              <a:gd name="T66" fmla="*/ 274 w 442"/>
              <a:gd name="T67" fmla="*/ 0 h 239"/>
              <a:gd name="T68" fmla="*/ 240 w 442"/>
              <a:gd name="T69" fmla="*/ 34 h 239"/>
              <a:gd name="T70" fmla="*/ 308 w 442"/>
              <a:gd name="T71" fmla="*/ 34 h 239"/>
              <a:gd name="T72" fmla="*/ 196 w 442"/>
              <a:gd name="T73" fmla="*/ 180 h 239"/>
              <a:gd name="T74" fmla="*/ 196 w 442"/>
              <a:gd name="T75" fmla="*/ 167 h 239"/>
              <a:gd name="T76" fmla="*/ 205 w 442"/>
              <a:gd name="T77" fmla="*/ 114 h 239"/>
              <a:gd name="T78" fmla="*/ 242 w 442"/>
              <a:gd name="T79" fmla="*/ 88 h 239"/>
              <a:gd name="T80" fmla="*/ 248 w 442"/>
              <a:gd name="T81" fmla="*/ 88 h 239"/>
              <a:gd name="T82" fmla="*/ 299 w 442"/>
              <a:gd name="T83" fmla="*/ 88 h 239"/>
              <a:gd name="T84" fmla="*/ 305 w 442"/>
              <a:gd name="T85" fmla="*/ 88 h 239"/>
              <a:gd name="T86" fmla="*/ 342 w 442"/>
              <a:gd name="T87" fmla="*/ 114 h 239"/>
              <a:gd name="T88" fmla="*/ 346 w 442"/>
              <a:gd name="T89" fmla="*/ 123 h 239"/>
              <a:gd name="T90" fmla="*/ 196 w 442"/>
              <a:gd name="T91" fmla="*/ 180 h 239"/>
              <a:gd name="T92" fmla="*/ 347 w 442"/>
              <a:gd name="T93" fmla="*/ 96 h 239"/>
              <a:gd name="T94" fmla="*/ 360 w 442"/>
              <a:gd name="T95" fmla="*/ 129 h 239"/>
              <a:gd name="T96" fmla="*/ 185 w 442"/>
              <a:gd name="T97" fmla="*/ 195 h 239"/>
              <a:gd name="T98" fmla="*/ 136 w 442"/>
              <a:gd name="T99" fmla="*/ 153 h 239"/>
              <a:gd name="T100" fmla="*/ 128 w 442"/>
              <a:gd name="T101" fmla="*/ 146 h 239"/>
              <a:gd name="T102" fmla="*/ 118 w 442"/>
              <a:gd name="T103" fmla="*/ 149 h 239"/>
              <a:gd name="T104" fmla="*/ 1 w 442"/>
              <a:gd name="T105" fmla="*/ 188 h 239"/>
              <a:gd name="T106" fmla="*/ 13 w 442"/>
              <a:gd name="T107" fmla="*/ 224 h 239"/>
              <a:gd name="T108" fmla="*/ 120 w 442"/>
              <a:gd name="T109" fmla="*/ 189 h 239"/>
              <a:gd name="T110" fmla="*/ 169 w 442"/>
              <a:gd name="T111" fmla="*/ 231 h 239"/>
              <a:gd name="T112" fmla="*/ 178 w 442"/>
              <a:gd name="T113" fmla="*/ 239 h 239"/>
              <a:gd name="T114" fmla="*/ 189 w 442"/>
              <a:gd name="T115" fmla="*/ 235 h 239"/>
              <a:gd name="T116" fmla="*/ 373 w 442"/>
              <a:gd name="T117" fmla="*/ 164 h 239"/>
              <a:gd name="T118" fmla="*/ 385 w 442"/>
              <a:gd name="T119" fmla="*/ 195 h 239"/>
              <a:gd name="T120" fmla="*/ 442 w 442"/>
              <a:gd name="T121" fmla="*/ 114 h 239"/>
              <a:gd name="T122" fmla="*/ 347 w 442"/>
              <a:gd name="T123" fmla="*/ 9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2" h="239">
                <a:moveTo>
                  <a:pt x="76" y="81"/>
                </a:moveTo>
                <a:cubicBezTo>
                  <a:pt x="76" y="68"/>
                  <a:pt x="68" y="57"/>
                  <a:pt x="53" y="57"/>
                </a:cubicBezTo>
                <a:cubicBezTo>
                  <a:pt x="38" y="57"/>
                  <a:pt x="30" y="68"/>
                  <a:pt x="30" y="81"/>
                </a:cubicBezTo>
                <a:cubicBezTo>
                  <a:pt x="30" y="131"/>
                  <a:pt x="77" y="130"/>
                  <a:pt x="76" y="81"/>
                </a:cubicBezTo>
                <a:close/>
                <a:moveTo>
                  <a:pt x="0" y="178"/>
                </a:moveTo>
                <a:cubicBezTo>
                  <a:pt x="0" y="173"/>
                  <a:pt x="0" y="173"/>
                  <a:pt x="0" y="173"/>
                </a:cubicBezTo>
                <a:cubicBezTo>
                  <a:pt x="0" y="160"/>
                  <a:pt x="0" y="146"/>
                  <a:pt x="6" y="136"/>
                </a:cubicBezTo>
                <a:cubicBezTo>
                  <a:pt x="11" y="126"/>
                  <a:pt x="20" y="118"/>
                  <a:pt x="31" y="118"/>
                </a:cubicBezTo>
                <a:cubicBezTo>
                  <a:pt x="35" y="118"/>
                  <a:pt x="35" y="118"/>
                  <a:pt x="35" y="118"/>
                </a:cubicBezTo>
                <a:cubicBezTo>
                  <a:pt x="46" y="127"/>
                  <a:pt x="61" y="127"/>
                  <a:pt x="71" y="118"/>
                </a:cubicBezTo>
                <a:cubicBezTo>
                  <a:pt x="75" y="118"/>
                  <a:pt x="75" y="118"/>
                  <a:pt x="75" y="118"/>
                </a:cubicBezTo>
                <a:cubicBezTo>
                  <a:pt x="81" y="118"/>
                  <a:pt x="86" y="120"/>
                  <a:pt x="90" y="123"/>
                </a:cubicBezTo>
                <a:cubicBezTo>
                  <a:pt x="86" y="131"/>
                  <a:pt x="84" y="141"/>
                  <a:pt x="83" y="150"/>
                </a:cubicBezTo>
                <a:cubicBezTo>
                  <a:pt x="0" y="178"/>
                  <a:pt x="0" y="178"/>
                  <a:pt x="0" y="178"/>
                </a:cubicBezTo>
                <a:close/>
                <a:moveTo>
                  <a:pt x="184" y="56"/>
                </a:moveTo>
                <a:cubicBezTo>
                  <a:pt x="184" y="40"/>
                  <a:pt x="173" y="27"/>
                  <a:pt x="155" y="27"/>
                </a:cubicBezTo>
                <a:cubicBezTo>
                  <a:pt x="137" y="27"/>
                  <a:pt x="127" y="40"/>
                  <a:pt x="127" y="56"/>
                </a:cubicBezTo>
                <a:cubicBezTo>
                  <a:pt x="127" y="118"/>
                  <a:pt x="185" y="117"/>
                  <a:pt x="184" y="56"/>
                </a:cubicBezTo>
                <a:close/>
                <a:moveTo>
                  <a:pt x="90" y="148"/>
                </a:moveTo>
                <a:cubicBezTo>
                  <a:pt x="91" y="139"/>
                  <a:pt x="93" y="131"/>
                  <a:pt x="97" y="124"/>
                </a:cubicBezTo>
                <a:cubicBezTo>
                  <a:pt x="103" y="113"/>
                  <a:pt x="115" y="102"/>
                  <a:pt x="128" y="102"/>
                </a:cubicBezTo>
                <a:cubicBezTo>
                  <a:pt x="133" y="102"/>
                  <a:pt x="133" y="102"/>
                  <a:pt x="133" y="102"/>
                </a:cubicBezTo>
                <a:cubicBezTo>
                  <a:pt x="146" y="114"/>
                  <a:pt x="165" y="114"/>
                  <a:pt x="177" y="102"/>
                </a:cubicBezTo>
                <a:cubicBezTo>
                  <a:pt x="183" y="102"/>
                  <a:pt x="183" y="102"/>
                  <a:pt x="183" y="102"/>
                </a:cubicBezTo>
                <a:cubicBezTo>
                  <a:pt x="189" y="102"/>
                  <a:pt x="195" y="104"/>
                  <a:pt x="200" y="107"/>
                </a:cubicBezTo>
                <a:cubicBezTo>
                  <a:pt x="199" y="109"/>
                  <a:pt x="198" y="110"/>
                  <a:pt x="198" y="111"/>
                </a:cubicBezTo>
                <a:cubicBezTo>
                  <a:pt x="189" y="127"/>
                  <a:pt x="188" y="149"/>
                  <a:pt x="188" y="167"/>
                </a:cubicBezTo>
                <a:cubicBezTo>
                  <a:pt x="188" y="183"/>
                  <a:pt x="188" y="183"/>
                  <a:pt x="188" y="183"/>
                </a:cubicBezTo>
                <a:cubicBezTo>
                  <a:pt x="187" y="183"/>
                  <a:pt x="187" y="183"/>
                  <a:pt x="187" y="183"/>
                </a:cubicBezTo>
                <a:cubicBezTo>
                  <a:pt x="143" y="145"/>
                  <a:pt x="143" y="145"/>
                  <a:pt x="143" y="145"/>
                </a:cubicBezTo>
                <a:cubicBezTo>
                  <a:pt x="130" y="134"/>
                  <a:pt x="130" y="134"/>
                  <a:pt x="130" y="134"/>
                </a:cubicBezTo>
                <a:cubicBezTo>
                  <a:pt x="90" y="148"/>
                  <a:pt x="90" y="148"/>
                  <a:pt x="90" y="148"/>
                </a:cubicBezTo>
                <a:close/>
                <a:moveTo>
                  <a:pt x="308" y="34"/>
                </a:moveTo>
                <a:cubicBezTo>
                  <a:pt x="307" y="16"/>
                  <a:pt x="294" y="0"/>
                  <a:pt x="274" y="0"/>
                </a:cubicBezTo>
                <a:cubicBezTo>
                  <a:pt x="252" y="0"/>
                  <a:pt x="240" y="15"/>
                  <a:pt x="240" y="34"/>
                </a:cubicBezTo>
                <a:cubicBezTo>
                  <a:pt x="240" y="107"/>
                  <a:pt x="308" y="106"/>
                  <a:pt x="308" y="34"/>
                </a:cubicBezTo>
                <a:close/>
                <a:moveTo>
                  <a:pt x="196" y="180"/>
                </a:moveTo>
                <a:cubicBezTo>
                  <a:pt x="196" y="167"/>
                  <a:pt x="196" y="167"/>
                  <a:pt x="196" y="167"/>
                </a:cubicBezTo>
                <a:cubicBezTo>
                  <a:pt x="196" y="149"/>
                  <a:pt x="197" y="129"/>
                  <a:pt x="205" y="114"/>
                </a:cubicBezTo>
                <a:cubicBezTo>
                  <a:pt x="212" y="100"/>
                  <a:pt x="226" y="88"/>
                  <a:pt x="242" y="88"/>
                </a:cubicBezTo>
                <a:cubicBezTo>
                  <a:pt x="248" y="88"/>
                  <a:pt x="248" y="88"/>
                  <a:pt x="248" y="88"/>
                </a:cubicBezTo>
                <a:cubicBezTo>
                  <a:pt x="263" y="102"/>
                  <a:pt x="285" y="102"/>
                  <a:pt x="299" y="88"/>
                </a:cubicBezTo>
                <a:cubicBezTo>
                  <a:pt x="305" y="88"/>
                  <a:pt x="305" y="88"/>
                  <a:pt x="305" y="88"/>
                </a:cubicBezTo>
                <a:cubicBezTo>
                  <a:pt x="321" y="88"/>
                  <a:pt x="335" y="100"/>
                  <a:pt x="342" y="114"/>
                </a:cubicBezTo>
                <a:cubicBezTo>
                  <a:pt x="344" y="117"/>
                  <a:pt x="345" y="120"/>
                  <a:pt x="346" y="123"/>
                </a:cubicBezTo>
                <a:cubicBezTo>
                  <a:pt x="196" y="180"/>
                  <a:pt x="196" y="180"/>
                  <a:pt x="196" y="180"/>
                </a:cubicBezTo>
                <a:close/>
                <a:moveTo>
                  <a:pt x="347" y="96"/>
                </a:moveTo>
                <a:cubicBezTo>
                  <a:pt x="360" y="129"/>
                  <a:pt x="360" y="129"/>
                  <a:pt x="360" y="129"/>
                </a:cubicBezTo>
                <a:cubicBezTo>
                  <a:pt x="185" y="195"/>
                  <a:pt x="185" y="195"/>
                  <a:pt x="185" y="195"/>
                </a:cubicBezTo>
                <a:cubicBezTo>
                  <a:pt x="136" y="153"/>
                  <a:pt x="136" y="153"/>
                  <a:pt x="136" y="153"/>
                </a:cubicBezTo>
                <a:cubicBezTo>
                  <a:pt x="128" y="146"/>
                  <a:pt x="128" y="146"/>
                  <a:pt x="128" y="146"/>
                </a:cubicBezTo>
                <a:cubicBezTo>
                  <a:pt x="118" y="149"/>
                  <a:pt x="118" y="149"/>
                  <a:pt x="118" y="149"/>
                </a:cubicBezTo>
                <a:cubicBezTo>
                  <a:pt x="1" y="188"/>
                  <a:pt x="1" y="188"/>
                  <a:pt x="1" y="188"/>
                </a:cubicBezTo>
                <a:cubicBezTo>
                  <a:pt x="13" y="224"/>
                  <a:pt x="13" y="224"/>
                  <a:pt x="13" y="224"/>
                </a:cubicBezTo>
                <a:cubicBezTo>
                  <a:pt x="120" y="189"/>
                  <a:pt x="120" y="189"/>
                  <a:pt x="120" y="189"/>
                </a:cubicBezTo>
                <a:cubicBezTo>
                  <a:pt x="169" y="231"/>
                  <a:pt x="169" y="231"/>
                  <a:pt x="169" y="231"/>
                </a:cubicBezTo>
                <a:cubicBezTo>
                  <a:pt x="178" y="239"/>
                  <a:pt x="178" y="239"/>
                  <a:pt x="178" y="239"/>
                </a:cubicBezTo>
                <a:cubicBezTo>
                  <a:pt x="189" y="235"/>
                  <a:pt x="189" y="235"/>
                  <a:pt x="189" y="235"/>
                </a:cubicBezTo>
                <a:cubicBezTo>
                  <a:pt x="373" y="164"/>
                  <a:pt x="373" y="164"/>
                  <a:pt x="373" y="164"/>
                </a:cubicBezTo>
                <a:cubicBezTo>
                  <a:pt x="385" y="195"/>
                  <a:pt x="385" y="195"/>
                  <a:pt x="385" y="195"/>
                </a:cubicBezTo>
                <a:cubicBezTo>
                  <a:pt x="442" y="114"/>
                  <a:pt x="442" y="114"/>
                  <a:pt x="442" y="114"/>
                </a:cubicBezTo>
                <a:cubicBezTo>
                  <a:pt x="347" y="96"/>
                  <a:pt x="347" y="96"/>
                  <a:pt x="347" y="96"/>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2" name="Graphic 11" descr="Arrow circle">
            <a:extLst>
              <a:ext uri="{FF2B5EF4-FFF2-40B4-BE49-F238E27FC236}">
                <a16:creationId xmlns:a16="http://schemas.microsoft.com/office/drawing/2014/main" id="{562E99A4-5ED2-496D-BDC2-97E718E05B1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62439" y="3591473"/>
            <a:ext cx="914400" cy="914400"/>
          </a:xfrm>
          <a:prstGeom prst="rect">
            <a:avLst/>
          </a:prstGeom>
        </p:spPr>
      </p:pic>
    </p:spTree>
    <p:extLst>
      <p:ext uri="{BB962C8B-B14F-4D97-AF65-F5344CB8AC3E}">
        <p14:creationId xmlns:p14="http://schemas.microsoft.com/office/powerpoint/2010/main" val="2784494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A0DECC0-1230-40BF-9B82-28699695A80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5" imgW="425" imgH="424" progId="TCLayout.ActiveDocument.1">
                  <p:embed/>
                </p:oleObj>
              </mc:Choice>
              <mc:Fallback>
                <p:oleObj name="think-cell Slide" r:id="rId5" imgW="425" imgH="424" progId="TCLayout.ActiveDocument.1">
                  <p:embed/>
                  <p:pic>
                    <p:nvPicPr>
                      <p:cNvPr id="4" name="Object 3" hidden="1">
                        <a:extLst>
                          <a:ext uri="{FF2B5EF4-FFF2-40B4-BE49-F238E27FC236}">
                            <a16:creationId xmlns:a16="http://schemas.microsoft.com/office/drawing/2014/main" id="{AA0DECC0-1230-40BF-9B82-28699695A8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34150" name="Picture 6" descr="Image result for affordable housing south africa">
            <a:extLst>
              <a:ext uri="{FF2B5EF4-FFF2-40B4-BE49-F238E27FC236}">
                <a16:creationId xmlns:a16="http://schemas.microsoft.com/office/drawing/2014/main" id="{74E6A7EA-3FF3-41DD-8AD5-85701A67859F}"/>
              </a:ext>
            </a:extLst>
          </p:cNvPr>
          <p:cNvPicPr>
            <a:picLocks noChangeAspect="1" noChangeArrowheads="1"/>
          </p:cNvPicPr>
          <p:nvPr/>
        </p:nvPicPr>
        <p:blipFill>
          <a:blip r:embed="rId7">
            <a:alphaModFix amt="20000"/>
            <a:extLst>
              <a:ext uri="{28A0092B-C50C-407E-A947-70E740481C1C}">
                <a14:useLocalDpi xmlns:a14="http://schemas.microsoft.com/office/drawing/2010/main" val="0"/>
              </a:ext>
            </a:extLst>
          </a:blip>
          <a:srcRect/>
          <a:stretch>
            <a:fillRect/>
          </a:stretch>
        </p:blipFill>
        <p:spPr bwMode="auto">
          <a:xfrm>
            <a:off x="-30089" y="799163"/>
            <a:ext cx="12192001" cy="567277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p:cNvSpPr txBox="1">
            <a:spLocks/>
          </p:cNvSpPr>
          <p:nvPr/>
        </p:nvSpPr>
        <p:spPr>
          <a:xfrm>
            <a:off x="-1" y="5646"/>
            <a:ext cx="12192001" cy="805723"/>
          </a:xfrm>
          <a:prstGeom prst="rect">
            <a:avLst/>
          </a:prstGeom>
          <a:solidFill>
            <a:srgbClr val="00266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rtlCol="0" anchor="ctr">
            <a:noAutofit/>
            <a:scene3d>
              <a:camera prst="orthographicFront"/>
              <a:lightRig rig="soft" dir="t"/>
            </a:scene3d>
            <a:sp3d prstMaterial="softEdge">
              <a:bevelT w="25400" h="25400"/>
            </a:sp3d>
          </a:bodyPr>
          <a:lstStyle>
            <a:lvl1pPr algn="r" rtl="0" eaLnBrk="1" latinLnBrk="0" hangingPunct="1">
              <a:spcBef>
                <a:spcPct val="0"/>
              </a:spcBef>
              <a:buNone/>
              <a:defRPr kumimoji="0" sz="3200" b="1" kern="1200">
                <a:solidFill>
                  <a:srgbClr val="9A9B9C"/>
                </a:solidFill>
                <a:effectLst>
                  <a:outerShdw blurRad="31750" dist="25400" dir="5400000" algn="tl" rotWithShape="0">
                    <a:srgbClr val="000000">
                      <a:alpha val="25000"/>
                    </a:srgbClr>
                  </a:outerShdw>
                </a:effectLst>
                <a:latin typeface="+mn-lt"/>
                <a:ea typeface="+mj-ea"/>
                <a:cs typeface="+mj-cs"/>
              </a:defRPr>
            </a:lvl1pPr>
            <a:lvl2pPr>
              <a:defRPr/>
            </a:lvl2pPr>
            <a:lvl3pPr>
              <a:defRPr/>
            </a:lvl3pPr>
            <a:lvl4pPr>
              <a:defRPr/>
            </a:lvl4pPr>
            <a:lvl5pPr>
              <a:defRPr/>
            </a:lvl5pPr>
            <a:lvl6pPr>
              <a:defRPr/>
            </a:lvl6pPr>
            <a:lvl7pPr>
              <a:defRPr/>
            </a:lvl7pPr>
            <a:lvl8pPr>
              <a:defRPr/>
            </a:lvl8pPr>
            <a:lvl9pPr>
              <a:defRPr/>
            </a:lvl9pPr>
            <a:extLst/>
          </a:lstStyle>
          <a:p>
            <a:pPr marL="353695" algn="ctr"/>
            <a:r>
              <a:rPr lang="en-US" sz="4000" kern="0">
                <a:solidFill>
                  <a:schemeClr val="bg1"/>
                </a:solidFill>
                <a:effectLst/>
              </a:rPr>
              <a:t>APPLICATION PROCESS AND CRITERIA</a:t>
            </a:r>
          </a:p>
        </p:txBody>
      </p:sp>
      <p:sp>
        <p:nvSpPr>
          <p:cNvPr id="8" name="Parallelogram 7"/>
          <p:cNvSpPr/>
          <p:nvPr/>
        </p:nvSpPr>
        <p:spPr>
          <a:xfrm>
            <a:off x="-2" y="6519067"/>
            <a:ext cx="9871077" cy="335757"/>
          </a:xfrm>
          <a:custGeom>
            <a:avLst/>
            <a:gdLst>
              <a:gd name="connsiteX0" fmla="*/ 0 w 10188575"/>
              <a:gd name="connsiteY0" fmla="*/ 166915 h 166915"/>
              <a:gd name="connsiteX1" fmla="*/ 41729 w 10188575"/>
              <a:gd name="connsiteY1" fmla="*/ 0 h 166915"/>
              <a:gd name="connsiteX2" fmla="*/ 10188575 w 10188575"/>
              <a:gd name="connsiteY2" fmla="*/ 0 h 166915"/>
              <a:gd name="connsiteX3" fmla="*/ 10146846 w 10188575"/>
              <a:gd name="connsiteY3" fmla="*/ 166915 h 166915"/>
              <a:gd name="connsiteX4" fmla="*/ 0 w 10188575"/>
              <a:gd name="connsiteY4" fmla="*/ 166915 h 166915"/>
              <a:gd name="connsiteX0" fmla="*/ 17802 w 10146846"/>
              <a:gd name="connsiteY0" fmla="*/ 166915 h 166915"/>
              <a:gd name="connsiteX1" fmla="*/ 0 w 10146846"/>
              <a:gd name="connsiteY1" fmla="*/ 0 h 166915"/>
              <a:gd name="connsiteX2" fmla="*/ 10146846 w 10146846"/>
              <a:gd name="connsiteY2" fmla="*/ 0 h 166915"/>
              <a:gd name="connsiteX3" fmla="*/ 10105117 w 10146846"/>
              <a:gd name="connsiteY3" fmla="*/ 166915 h 166915"/>
              <a:gd name="connsiteX4" fmla="*/ 17802 w 10146846"/>
              <a:gd name="connsiteY4" fmla="*/ 166915 h 166915"/>
              <a:gd name="connsiteX0" fmla="*/ 3514 w 10132558"/>
              <a:gd name="connsiteY0" fmla="*/ 166915 h 166915"/>
              <a:gd name="connsiteX1" fmla="*/ 0 w 10132558"/>
              <a:gd name="connsiteY1" fmla="*/ 2381 h 166915"/>
              <a:gd name="connsiteX2" fmla="*/ 10132558 w 10132558"/>
              <a:gd name="connsiteY2" fmla="*/ 0 h 166915"/>
              <a:gd name="connsiteX3" fmla="*/ 10090829 w 10132558"/>
              <a:gd name="connsiteY3" fmla="*/ 166915 h 166915"/>
              <a:gd name="connsiteX4" fmla="*/ 3514 w 10132558"/>
              <a:gd name="connsiteY4" fmla="*/ 166915 h 166915"/>
              <a:gd name="connsiteX0" fmla="*/ 154 w 10129198"/>
              <a:gd name="connsiteY0" fmla="*/ 166915 h 166915"/>
              <a:gd name="connsiteX1" fmla="*/ 3784 w 10129198"/>
              <a:gd name="connsiteY1" fmla="*/ 0 h 166915"/>
              <a:gd name="connsiteX2" fmla="*/ 10129198 w 10129198"/>
              <a:gd name="connsiteY2" fmla="*/ 0 h 166915"/>
              <a:gd name="connsiteX3" fmla="*/ 10087469 w 10129198"/>
              <a:gd name="connsiteY3" fmla="*/ 166915 h 166915"/>
              <a:gd name="connsiteX4" fmla="*/ 154 w 10129198"/>
              <a:gd name="connsiteY4" fmla="*/ 166915 h 166915"/>
              <a:gd name="connsiteX0" fmla="*/ 239 w 10126902"/>
              <a:gd name="connsiteY0" fmla="*/ 169296 h 169296"/>
              <a:gd name="connsiteX1" fmla="*/ 1488 w 10126902"/>
              <a:gd name="connsiteY1" fmla="*/ 0 h 169296"/>
              <a:gd name="connsiteX2" fmla="*/ 10126902 w 10126902"/>
              <a:gd name="connsiteY2" fmla="*/ 0 h 169296"/>
              <a:gd name="connsiteX3" fmla="*/ 10085173 w 10126902"/>
              <a:gd name="connsiteY3" fmla="*/ 166915 h 169296"/>
              <a:gd name="connsiteX4" fmla="*/ 239 w 10126902"/>
              <a:gd name="connsiteY4" fmla="*/ 169296 h 169296"/>
              <a:gd name="connsiteX0" fmla="*/ 239 w 10425352"/>
              <a:gd name="connsiteY0" fmla="*/ 175887 h 175887"/>
              <a:gd name="connsiteX1" fmla="*/ 1488 w 10425352"/>
              <a:gd name="connsiteY1" fmla="*/ 6591 h 175887"/>
              <a:gd name="connsiteX2" fmla="*/ 10425352 w 10425352"/>
              <a:gd name="connsiteY2" fmla="*/ 0 h 175887"/>
              <a:gd name="connsiteX3" fmla="*/ 10085173 w 10425352"/>
              <a:gd name="connsiteY3" fmla="*/ 173506 h 175887"/>
              <a:gd name="connsiteX4" fmla="*/ 239 w 10425352"/>
              <a:gd name="connsiteY4" fmla="*/ 175887 h 175887"/>
              <a:gd name="connsiteX0" fmla="*/ 239 w 10635515"/>
              <a:gd name="connsiteY0" fmla="*/ 179182 h 179182"/>
              <a:gd name="connsiteX1" fmla="*/ 1488 w 10635515"/>
              <a:gd name="connsiteY1" fmla="*/ 9886 h 179182"/>
              <a:gd name="connsiteX2" fmla="*/ 10635515 w 10635515"/>
              <a:gd name="connsiteY2" fmla="*/ 0 h 179182"/>
              <a:gd name="connsiteX3" fmla="*/ 10085173 w 10635515"/>
              <a:gd name="connsiteY3" fmla="*/ 176801 h 179182"/>
              <a:gd name="connsiteX4" fmla="*/ 239 w 10635515"/>
              <a:gd name="connsiteY4" fmla="*/ 179182 h 179182"/>
              <a:gd name="connsiteX0" fmla="*/ 239 w 10635515"/>
              <a:gd name="connsiteY0" fmla="*/ 179182 h 179182"/>
              <a:gd name="connsiteX1" fmla="*/ 1488 w 10635515"/>
              <a:gd name="connsiteY1" fmla="*/ 9886 h 179182"/>
              <a:gd name="connsiteX2" fmla="*/ 10635515 w 10635515"/>
              <a:gd name="connsiteY2" fmla="*/ 0 h 179182"/>
              <a:gd name="connsiteX3" fmla="*/ 10224620 w 10635515"/>
              <a:gd name="connsiteY3" fmla="*/ 178449 h 179182"/>
              <a:gd name="connsiteX4" fmla="*/ 239 w 10635515"/>
              <a:gd name="connsiteY4" fmla="*/ 179182 h 179182"/>
              <a:gd name="connsiteX0" fmla="*/ 239 w 10635515"/>
              <a:gd name="connsiteY0" fmla="*/ 174239 h 174239"/>
              <a:gd name="connsiteX1" fmla="*/ 1488 w 10635515"/>
              <a:gd name="connsiteY1" fmla="*/ 4943 h 174239"/>
              <a:gd name="connsiteX2" fmla="*/ 10635515 w 10635515"/>
              <a:gd name="connsiteY2" fmla="*/ 0 h 174239"/>
              <a:gd name="connsiteX3" fmla="*/ 10224620 w 10635515"/>
              <a:gd name="connsiteY3" fmla="*/ 173506 h 174239"/>
              <a:gd name="connsiteX4" fmla="*/ 239 w 10635515"/>
              <a:gd name="connsiteY4" fmla="*/ 174239 h 17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5515" h="174239">
                <a:moveTo>
                  <a:pt x="239" y="174239"/>
                </a:moveTo>
                <a:cubicBezTo>
                  <a:pt x="-932" y="119394"/>
                  <a:pt x="2659" y="59788"/>
                  <a:pt x="1488" y="4943"/>
                </a:cubicBezTo>
                <a:lnTo>
                  <a:pt x="10635515" y="0"/>
                </a:lnTo>
                <a:lnTo>
                  <a:pt x="10224620" y="173506"/>
                </a:lnTo>
                <a:lnTo>
                  <a:pt x="239" y="174239"/>
                </a:lnTo>
                <a:close/>
              </a:path>
            </a:pathLst>
          </a:custGeom>
          <a:pattFill prst="pct70">
            <a:fgClr>
              <a:schemeClr val="bg1">
                <a:lumMod val="75000"/>
              </a:schemeClr>
            </a:fgClr>
            <a:bgClr>
              <a:schemeClr val="bg1"/>
            </a:bgClr>
          </a:patt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Parallelogram 10"/>
          <p:cNvSpPr/>
          <p:nvPr/>
        </p:nvSpPr>
        <p:spPr>
          <a:xfrm>
            <a:off x="10360480" y="6519067"/>
            <a:ext cx="1831520" cy="330199"/>
          </a:xfrm>
          <a:custGeom>
            <a:avLst/>
            <a:gdLst>
              <a:gd name="connsiteX0" fmla="*/ 0 w 1983938"/>
              <a:gd name="connsiteY0" fmla="*/ 166914 h 166914"/>
              <a:gd name="connsiteX1" fmla="*/ 41729 w 1983938"/>
              <a:gd name="connsiteY1" fmla="*/ 0 h 166914"/>
              <a:gd name="connsiteX2" fmla="*/ 1983938 w 1983938"/>
              <a:gd name="connsiteY2" fmla="*/ 0 h 166914"/>
              <a:gd name="connsiteX3" fmla="*/ 1942210 w 1983938"/>
              <a:gd name="connsiteY3" fmla="*/ 166914 h 166914"/>
              <a:gd name="connsiteX4" fmla="*/ 0 w 1983938"/>
              <a:gd name="connsiteY4" fmla="*/ 166914 h 166914"/>
              <a:gd name="connsiteX0" fmla="*/ 0 w 1942210"/>
              <a:gd name="connsiteY0" fmla="*/ 166914 h 166914"/>
              <a:gd name="connsiteX1" fmla="*/ 41729 w 1942210"/>
              <a:gd name="connsiteY1" fmla="*/ 0 h 166914"/>
              <a:gd name="connsiteX2" fmla="*/ 1910120 w 1942210"/>
              <a:gd name="connsiteY2" fmla="*/ 0 h 166914"/>
              <a:gd name="connsiteX3" fmla="*/ 1942210 w 1942210"/>
              <a:gd name="connsiteY3" fmla="*/ 166914 h 166914"/>
              <a:gd name="connsiteX4" fmla="*/ 0 w 1942210"/>
              <a:gd name="connsiteY4" fmla="*/ 166914 h 166914"/>
              <a:gd name="connsiteX0" fmla="*/ 0 w 1913635"/>
              <a:gd name="connsiteY0" fmla="*/ 166914 h 166914"/>
              <a:gd name="connsiteX1" fmla="*/ 41729 w 1913635"/>
              <a:gd name="connsiteY1" fmla="*/ 0 h 166914"/>
              <a:gd name="connsiteX2" fmla="*/ 1910120 w 1913635"/>
              <a:gd name="connsiteY2" fmla="*/ 0 h 166914"/>
              <a:gd name="connsiteX3" fmla="*/ 1913635 w 1913635"/>
              <a:gd name="connsiteY3" fmla="*/ 166914 h 166914"/>
              <a:gd name="connsiteX4" fmla="*/ 0 w 1913635"/>
              <a:gd name="connsiteY4" fmla="*/ 166914 h 166914"/>
              <a:gd name="connsiteX0" fmla="*/ 0 w 1913635"/>
              <a:gd name="connsiteY0" fmla="*/ 170187 h 170187"/>
              <a:gd name="connsiteX1" fmla="*/ 352879 w 1913635"/>
              <a:gd name="connsiteY1" fmla="*/ 0 h 170187"/>
              <a:gd name="connsiteX2" fmla="*/ 1910120 w 1913635"/>
              <a:gd name="connsiteY2" fmla="*/ 3273 h 170187"/>
              <a:gd name="connsiteX3" fmla="*/ 1913635 w 1913635"/>
              <a:gd name="connsiteY3" fmla="*/ 170187 h 170187"/>
              <a:gd name="connsiteX4" fmla="*/ 0 w 1913635"/>
              <a:gd name="connsiteY4" fmla="*/ 170187 h 1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635" h="170187">
                <a:moveTo>
                  <a:pt x="0" y="170187"/>
                </a:moveTo>
                <a:lnTo>
                  <a:pt x="352879" y="0"/>
                </a:lnTo>
                <a:lnTo>
                  <a:pt x="1910120" y="3273"/>
                </a:lnTo>
                <a:cubicBezTo>
                  <a:pt x="1911292" y="58911"/>
                  <a:pt x="1912463" y="114549"/>
                  <a:pt x="1913635" y="170187"/>
                </a:cubicBezTo>
                <a:lnTo>
                  <a:pt x="0" y="170187"/>
                </a:lnTo>
                <a:close/>
              </a:path>
            </a:pathLst>
          </a:custGeom>
          <a:pattFill prst="pct70">
            <a:fgClr>
              <a:schemeClr val="accent4"/>
            </a:fgClr>
            <a:bgClr>
              <a:schemeClr val="bg1"/>
            </a:bgClr>
          </a:patt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Parallelogram 12"/>
          <p:cNvSpPr/>
          <p:nvPr/>
        </p:nvSpPr>
        <p:spPr>
          <a:xfrm>
            <a:off x="9680574" y="6524623"/>
            <a:ext cx="841376" cy="330201"/>
          </a:xfrm>
          <a:custGeom>
            <a:avLst/>
            <a:gdLst>
              <a:gd name="connsiteX0" fmla="*/ 0 w 812801"/>
              <a:gd name="connsiteY0" fmla="*/ 333376 h 333376"/>
              <a:gd name="connsiteX1" fmla="*/ 83344 w 812801"/>
              <a:gd name="connsiteY1" fmla="*/ 0 h 333376"/>
              <a:gd name="connsiteX2" fmla="*/ 812801 w 812801"/>
              <a:gd name="connsiteY2" fmla="*/ 0 h 333376"/>
              <a:gd name="connsiteX3" fmla="*/ 729457 w 812801"/>
              <a:gd name="connsiteY3" fmla="*/ 333376 h 333376"/>
              <a:gd name="connsiteX4" fmla="*/ 0 w 812801"/>
              <a:gd name="connsiteY4" fmla="*/ 333376 h 333376"/>
              <a:gd name="connsiteX0" fmla="*/ 0 w 1111251"/>
              <a:gd name="connsiteY0" fmla="*/ 330201 h 333376"/>
              <a:gd name="connsiteX1" fmla="*/ 381794 w 1111251"/>
              <a:gd name="connsiteY1" fmla="*/ 0 h 333376"/>
              <a:gd name="connsiteX2" fmla="*/ 1111251 w 1111251"/>
              <a:gd name="connsiteY2" fmla="*/ 0 h 333376"/>
              <a:gd name="connsiteX3" fmla="*/ 1027907 w 1111251"/>
              <a:gd name="connsiteY3" fmla="*/ 333376 h 333376"/>
              <a:gd name="connsiteX4" fmla="*/ 0 w 1111251"/>
              <a:gd name="connsiteY4" fmla="*/ 330201 h 333376"/>
              <a:gd name="connsiteX0" fmla="*/ 0 w 1111251"/>
              <a:gd name="connsiteY0" fmla="*/ 330201 h 330201"/>
              <a:gd name="connsiteX1" fmla="*/ 381794 w 1111251"/>
              <a:gd name="connsiteY1" fmla="*/ 0 h 330201"/>
              <a:gd name="connsiteX2" fmla="*/ 1111251 w 1111251"/>
              <a:gd name="connsiteY2" fmla="*/ 0 h 330201"/>
              <a:gd name="connsiteX3" fmla="*/ 805657 w 1111251"/>
              <a:gd name="connsiteY3" fmla="*/ 320676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815976"/>
              <a:gd name="connsiteY0" fmla="*/ 330201 h 330201"/>
              <a:gd name="connsiteX1" fmla="*/ 381794 w 815976"/>
              <a:gd name="connsiteY1" fmla="*/ 0 h 330201"/>
              <a:gd name="connsiteX2" fmla="*/ 815976 w 815976"/>
              <a:gd name="connsiteY2" fmla="*/ 0 h 330201"/>
              <a:gd name="connsiteX3" fmla="*/ 450057 w 815976"/>
              <a:gd name="connsiteY3" fmla="*/ 330201 h 330201"/>
              <a:gd name="connsiteX4" fmla="*/ 0 w 815976"/>
              <a:gd name="connsiteY4" fmla="*/ 330201 h 330201"/>
              <a:gd name="connsiteX0" fmla="*/ 0 w 841376"/>
              <a:gd name="connsiteY0" fmla="*/ 330201 h 330201"/>
              <a:gd name="connsiteX1" fmla="*/ 381794 w 841376"/>
              <a:gd name="connsiteY1" fmla="*/ 0 h 330201"/>
              <a:gd name="connsiteX2" fmla="*/ 841376 w 841376"/>
              <a:gd name="connsiteY2" fmla="*/ 0 h 330201"/>
              <a:gd name="connsiteX3" fmla="*/ 450057 w 841376"/>
              <a:gd name="connsiteY3" fmla="*/ 330201 h 330201"/>
              <a:gd name="connsiteX4" fmla="*/ 0 w 841376"/>
              <a:gd name="connsiteY4" fmla="*/ 330201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76" h="330201">
                <a:moveTo>
                  <a:pt x="0" y="330201"/>
                </a:moveTo>
                <a:lnTo>
                  <a:pt x="381794" y="0"/>
                </a:lnTo>
                <a:lnTo>
                  <a:pt x="841376" y="0"/>
                </a:lnTo>
                <a:lnTo>
                  <a:pt x="450057" y="330201"/>
                </a:lnTo>
                <a:lnTo>
                  <a:pt x="0" y="330201"/>
                </a:lnTo>
                <a:close/>
              </a:path>
            </a:pathLst>
          </a:custGeom>
          <a:pattFill prst="pct70">
            <a:fgClr>
              <a:schemeClr val="accent5">
                <a:lumMod val="50000"/>
              </a:schemeClr>
            </a:fgClr>
            <a:bgClr>
              <a:schemeClr val="bg1"/>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06EBDAB-6567-4BB5-A72D-B8C120B081C9}"/>
              </a:ext>
            </a:extLst>
          </p:cNvPr>
          <p:cNvSpPr txBox="1"/>
          <p:nvPr/>
        </p:nvSpPr>
        <p:spPr>
          <a:xfrm>
            <a:off x="30144" y="6484140"/>
            <a:ext cx="12161855" cy="373859"/>
          </a:xfrm>
          <a:prstGeom prst="rect">
            <a:avLst/>
          </a:prstGeom>
          <a:noFill/>
        </p:spPr>
        <p:txBody>
          <a:bodyPr wrap="square" rtlCol="0" anchor="ctr">
            <a:noAutofit/>
          </a:bodyPr>
          <a:lstStyle/>
          <a:p>
            <a:pPr indent="361950"/>
            <a:endParaRPr lang="en-ZA" sz="1000" b="1"/>
          </a:p>
        </p:txBody>
      </p:sp>
      <p:sp>
        <p:nvSpPr>
          <p:cNvPr id="5" name="Slide Number Placeholder 4">
            <a:extLst>
              <a:ext uri="{FF2B5EF4-FFF2-40B4-BE49-F238E27FC236}">
                <a16:creationId xmlns:a16="http://schemas.microsoft.com/office/drawing/2014/main" id="{A987B35D-F68B-4006-AC19-5A526609671C}"/>
              </a:ext>
            </a:extLst>
          </p:cNvPr>
          <p:cNvSpPr>
            <a:spLocks noGrp="1"/>
          </p:cNvSpPr>
          <p:nvPr>
            <p:ph type="sldNum" sz="quarter" idx="12"/>
          </p:nvPr>
        </p:nvSpPr>
        <p:spPr>
          <a:xfrm>
            <a:off x="9448800" y="6484141"/>
            <a:ext cx="2743200" cy="365125"/>
          </a:xfrm>
        </p:spPr>
        <p:txBody>
          <a:bodyPr anchor="ctr"/>
          <a:lstStyle/>
          <a:p>
            <a:fld id="{87102F09-8F7D-4EC1-9AE5-82CA77F49212}" type="slidenum">
              <a:rPr lang="en-ZA" b="1" smtClean="0">
                <a:solidFill>
                  <a:schemeClr val="tx1"/>
                </a:solidFill>
              </a:rPr>
              <a:t>8</a:t>
            </a:fld>
            <a:endParaRPr lang="en-ZA" b="1">
              <a:solidFill>
                <a:schemeClr val="tx1"/>
              </a:solidFill>
            </a:endParaRPr>
          </a:p>
        </p:txBody>
      </p:sp>
      <p:sp>
        <p:nvSpPr>
          <p:cNvPr id="9" name="Slide Number Placeholder 1">
            <a:extLst>
              <a:ext uri="{FF2B5EF4-FFF2-40B4-BE49-F238E27FC236}">
                <a16:creationId xmlns:a16="http://schemas.microsoft.com/office/drawing/2014/main" id="{05B778EA-7A57-8748-9C43-889D90C52DA8}"/>
              </a:ext>
            </a:extLst>
          </p:cNvPr>
          <p:cNvSpPr txBox="1">
            <a:spLocks/>
          </p:cNvSpPr>
          <p:nvPr/>
        </p:nvSpPr>
        <p:spPr>
          <a:xfrm>
            <a:off x="11933238" y="5689600"/>
            <a:ext cx="258762" cy="24447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defRPr/>
            </a:pPr>
            <a:fld id="{8140579D-721A-4DF8-9166-D767E7C45ACF}" type="slidenum">
              <a:rPr lang="en-ZA" sz="788" smtClean="0">
                <a:solidFill>
                  <a:srgbClr val="3D3F44">
                    <a:lumMod val="60000"/>
                    <a:lumOff val="40000"/>
                  </a:srgbClr>
                </a:solidFill>
                <a:latin typeface="Kabel Bk BT"/>
              </a:rPr>
              <a:pPr algn="ctr" defTabSz="342900">
                <a:defRPr/>
              </a:pPr>
              <a:t>8</a:t>
            </a:fld>
            <a:endParaRPr lang="en-ZA" sz="788">
              <a:solidFill>
                <a:srgbClr val="3D3F44">
                  <a:lumMod val="60000"/>
                  <a:lumOff val="40000"/>
                </a:srgbClr>
              </a:solidFill>
              <a:latin typeface="Kabel Bk BT"/>
            </a:endParaRPr>
          </a:p>
        </p:txBody>
      </p:sp>
      <p:grpSp>
        <p:nvGrpSpPr>
          <p:cNvPr id="87" name="Group 86">
            <a:extLst>
              <a:ext uri="{FF2B5EF4-FFF2-40B4-BE49-F238E27FC236}">
                <a16:creationId xmlns:a16="http://schemas.microsoft.com/office/drawing/2014/main" id="{0F8E14D5-DA36-4AFA-BBE0-B8C169EEDBB5}"/>
              </a:ext>
            </a:extLst>
          </p:cNvPr>
          <p:cNvGrpSpPr/>
          <p:nvPr/>
        </p:nvGrpSpPr>
        <p:grpSpPr>
          <a:xfrm>
            <a:off x="4991856" y="2526783"/>
            <a:ext cx="804348" cy="408885"/>
            <a:chOff x="2074863" y="3890963"/>
            <a:chExt cx="1412875" cy="633412"/>
          </a:xfrm>
          <a:solidFill>
            <a:schemeClr val="bg1"/>
          </a:solidFill>
        </p:grpSpPr>
        <p:sp>
          <p:nvSpPr>
            <p:cNvPr id="88" name="Freeform 89">
              <a:extLst>
                <a:ext uri="{FF2B5EF4-FFF2-40B4-BE49-F238E27FC236}">
                  <a16:creationId xmlns:a16="http://schemas.microsoft.com/office/drawing/2014/main" id="{735759D0-2726-4BA8-812E-E721F4CFB22A}"/>
                </a:ext>
              </a:extLst>
            </p:cNvPr>
            <p:cNvSpPr>
              <a:spLocks noEditPoints="1"/>
            </p:cNvSpPr>
            <p:nvPr/>
          </p:nvSpPr>
          <p:spPr bwMode="auto">
            <a:xfrm>
              <a:off x="2522538" y="4027488"/>
              <a:ext cx="517525" cy="496887"/>
            </a:xfrm>
            <a:custGeom>
              <a:avLst/>
              <a:gdLst>
                <a:gd name="T0" fmla="*/ 4 w 240"/>
                <a:gd name="T1" fmla="*/ 99 h 174"/>
                <a:gd name="T2" fmla="*/ 4 w 240"/>
                <a:gd name="T3" fmla="*/ 88 h 174"/>
                <a:gd name="T4" fmla="*/ 4 w 240"/>
                <a:gd name="T5" fmla="*/ 88 h 174"/>
                <a:gd name="T6" fmla="*/ 107 w 240"/>
                <a:gd name="T7" fmla="*/ 4 h 174"/>
                <a:gd name="T8" fmla="*/ 120 w 240"/>
                <a:gd name="T9" fmla="*/ 0 h 174"/>
                <a:gd name="T10" fmla="*/ 120 w 240"/>
                <a:gd name="T11" fmla="*/ 0 h 174"/>
                <a:gd name="T12" fmla="*/ 133 w 240"/>
                <a:gd name="T13" fmla="*/ 4 h 174"/>
                <a:gd name="T14" fmla="*/ 133 w 240"/>
                <a:gd name="T15" fmla="*/ 4 h 174"/>
                <a:gd name="T16" fmla="*/ 236 w 240"/>
                <a:gd name="T17" fmla="*/ 88 h 174"/>
                <a:gd name="T18" fmla="*/ 236 w 240"/>
                <a:gd name="T19" fmla="*/ 99 h 174"/>
                <a:gd name="T20" fmla="*/ 236 w 240"/>
                <a:gd name="T21" fmla="*/ 99 h 174"/>
                <a:gd name="T22" fmla="*/ 222 w 240"/>
                <a:gd name="T23" fmla="*/ 99 h 174"/>
                <a:gd name="T24" fmla="*/ 222 w 240"/>
                <a:gd name="T25" fmla="*/ 99 h 174"/>
                <a:gd name="T26" fmla="*/ 120 w 240"/>
                <a:gd name="T27" fmla="*/ 16 h 174"/>
                <a:gd name="T28" fmla="*/ 17 w 240"/>
                <a:gd name="T29" fmla="*/ 99 h 174"/>
                <a:gd name="T30" fmla="*/ 17 w 240"/>
                <a:gd name="T31" fmla="*/ 99 h 174"/>
                <a:gd name="T32" fmla="*/ 11 w 240"/>
                <a:gd name="T33" fmla="*/ 101 h 174"/>
                <a:gd name="T34" fmla="*/ 11 w 240"/>
                <a:gd name="T35" fmla="*/ 101 h 174"/>
                <a:gd name="T36" fmla="*/ 4 w 240"/>
                <a:gd name="T37" fmla="*/ 99 h 174"/>
                <a:gd name="T38" fmla="*/ 125 w 240"/>
                <a:gd name="T39" fmla="*/ 29 h 174"/>
                <a:gd name="T40" fmla="*/ 120 w 240"/>
                <a:gd name="T41" fmla="*/ 28 h 174"/>
                <a:gd name="T42" fmla="*/ 115 w 240"/>
                <a:gd name="T43" fmla="*/ 29 h 174"/>
                <a:gd name="T44" fmla="*/ 38 w 240"/>
                <a:gd name="T45" fmla="*/ 92 h 174"/>
                <a:gd name="T46" fmla="*/ 38 w 240"/>
                <a:gd name="T47" fmla="*/ 165 h 174"/>
                <a:gd name="T48" fmla="*/ 50 w 240"/>
                <a:gd name="T49" fmla="*/ 174 h 174"/>
                <a:gd name="T50" fmla="*/ 97 w 240"/>
                <a:gd name="T51" fmla="*/ 174 h 174"/>
                <a:gd name="T52" fmla="*/ 97 w 240"/>
                <a:gd name="T53" fmla="*/ 126 h 174"/>
                <a:gd name="T54" fmla="*/ 109 w 240"/>
                <a:gd name="T55" fmla="*/ 116 h 174"/>
                <a:gd name="T56" fmla="*/ 131 w 240"/>
                <a:gd name="T57" fmla="*/ 116 h 174"/>
                <a:gd name="T58" fmla="*/ 143 w 240"/>
                <a:gd name="T59" fmla="*/ 126 h 174"/>
                <a:gd name="T60" fmla="*/ 143 w 240"/>
                <a:gd name="T61" fmla="*/ 174 h 174"/>
                <a:gd name="T62" fmla="*/ 190 w 240"/>
                <a:gd name="T63" fmla="*/ 174 h 174"/>
                <a:gd name="T64" fmla="*/ 202 w 240"/>
                <a:gd name="T65" fmla="*/ 165 h 174"/>
                <a:gd name="T66" fmla="*/ 202 w 240"/>
                <a:gd name="T67" fmla="*/ 92 h 174"/>
                <a:gd name="T68" fmla="*/ 125 w 240"/>
                <a:gd name="T69" fmla="*/ 2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0" h="174">
                  <a:moveTo>
                    <a:pt x="4" y="99"/>
                  </a:moveTo>
                  <a:cubicBezTo>
                    <a:pt x="0" y="96"/>
                    <a:pt x="0" y="91"/>
                    <a:pt x="4" y="88"/>
                  </a:cubicBezTo>
                  <a:cubicBezTo>
                    <a:pt x="4" y="88"/>
                    <a:pt x="4" y="88"/>
                    <a:pt x="4" y="88"/>
                  </a:cubicBezTo>
                  <a:cubicBezTo>
                    <a:pt x="107" y="4"/>
                    <a:pt x="107" y="4"/>
                    <a:pt x="107" y="4"/>
                  </a:cubicBezTo>
                  <a:cubicBezTo>
                    <a:pt x="110" y="1"/>
                    <a:pt x="115" y="0"/>
                    <a:pt x="120" y="0"/>
                  </a:cubicBezTo>
                  <a:cubicBezTo>
                    <a:pt x="120" y="0"/>
                    <a:pt x="120" y="0"/>
                    <a:pt x="120" y="0"/>
                  </a:cubicBezTo>
                  <a:cubicBezTo>
                    <a:pt x="125" y="0"/>
                    <a:pt x="129" y="1"/>
                    <a:pt x="133" y="4"/>
                  </a:cubicBezTo>
                  <a:cubicBezTo>
                    <a:pt x="133" y="4"/>
                    <a:pt x="133" y="4"/>
                    <a:pt x="133" y="4"/>
                  </a:cubicBezTo>
                  <a:cubicBezTo>
                    <a:pt x="236" y="88"/>
                    <a:pt x="236" y="88"/>
                    <a:pt x="236" y="88"/>
                  </a:cubicBezTo>
                  <a:cubicBezTo>
                    <a:pt x="240" y="91"/>
                    <a:pt x="240" y="96"/>
                    <a:pt x="236" y="99"/>
                  </a:cubicBezTo>
                  <a:cubicBezTo>
                    <a:pt x="236" y="99"/>
                    <a:pt x="236" y="99"/>
                    <a:pt x="236" y="99"/>
                  </a:cubicBezTo>
                  <a:cubicBezTo>
                    <a:pt x="232" y="102"/>
                    <a:pt x="226" y="102"/>
                    <a:pt x="222" y="99"/>
                  </a:cubicBezTo>
                  <a:cubicBezTo>
                    <a:pt x="222" y="99"/>
                    <a:pt x="222" y="99"/>
                    <a:pt x="222" y="99"/>
                  </a:cubicBezTo>
                  <a:cubicBezTo>
                    <a:pt x="120" y="16"/>
                    <a:pt x="120" y="16"/>
                    <a:pt x="120" y="16"/>
                  </a:cubicBezTo>
                  <a:cubicBezTo>
                    <a:pt x="17" y="99"/>
                    <a:pt x="17" y="99"/>
                    <a:pt x="17" y="99"/>
                  </a:cubicBezTo>
                  <a:cubicBezTo>
                    <a:pt x="17" y="99"/>
                    <a:pt x="17" y="99"/>
                    <a:pt x="17" y="99"/>
                  </a:cubicBezTo>
                  <a:cubicBezTo>
                    <a:pt x="16" y="101"/>
                    <a:pt x="13" y="101"/>
                    <a:pt x="11" y="101"/>
                  </a:cubicBezTo>
                  <a:cubicBezTo>
                    <a:pt x="11" y="101"/>
                    <a:pt x="11" y="101"/>
                    <a:pt x="11" y="101"/>
                  </a:cubicBezTo>
                  <a:cubicBezTo>
                    <a:pt x="8" y="101"/>
                    <a:pt x="6" y="101"/>
                    <a:pt x="4" y="99"/>
                  </a:cubicBezTo>
                  <a:close/>
                  <a:moveTo>
                    <a:pt x="125" y="29"/>
                  </a:moveTo>
                  <a:cubicBezTo>
                    <a:pt x="124" y="28"/>
                    <a:pt x="122" y="28"/>
                    <a:pt x="120" y="28"/>
                  </a:cubicBezTo>
                  <a:cubicBezTo>
                    <a:pt x="118" y="28"/>
                    <a:pt x="116" y="28"/>
                    <a:pt x="115" y="29"/>
                  </a:cubicBezTo>
                  <a:cubicBezTo>
                    <a:pt x="38" y="92"/>
                    <a:pt x="38" y="92"/>
                    <a:pt x="38" y="92"/>
                  </a:cubicBezTo>
                  <a:cubicBezTo>
                    <a:pt x="38" y="165"/>
                    <a:pt x="38" y="165"/>
                    <a:pt x="38" y="165"/>
                  </a:cubicBezTo>
                  <a:cubicBezTo>
                    <a:pt x="38" y="170"/>
                    <a:pt x="43" y="174"/>
                    <a:pt x="50" y="174"/>
                  </a:cubicBezTo>
                  <a:cubicBezTo>
                    <a:pt x="97" y="174"/>
                    <a:pt x="97" y="174"/>
                    <a:pt x="97" y="174"/>
                  </a:cubicBezTo>
                  <a:cubicBezTo>
                    <a:pt x="97" y="126"/>
                    <a:pt x="97" y="126"/>
                    <a:pt x="97" y="126"/>
                  </a:cubicBezTo>
                  <a:cubicBezTo>
                    <a:pt x="97" y="120"/>
                    <a:pt x="102" y="116"/>
                    <a:pt x="109" y="116"/>
                  </a:cubicBezTo>
                  <a:cubicBezTo>
                    <a:pt x="131" y="116"/>
                    <a:pt x="131" y="116"/>
                    <a:pt x="131" y="116"/>
                  </a:cubicBezTo>
                  <a:cubicBezTo>
                    <a:pt x="138" y="116"/>
                    <a:pt x="143" y="120"/>
                    <a:pt x="143" y="126"/>
                  </a:cubicBezTo>
                  <a:cubicBezTo>
                    <a:pt x="143" y="174"/>
                    <a:pt x="143" y="174"/>
                    <a:pt x="143" y="174"/>
                  </a:cubicBezTo>
                  <a:cubicBezTo>
                    <a:pt x="190" y="174"/>
                    <a:pt x="190" y="174"/>
                    <a:pt x="190" y="174"/>
                  </a:cubicBezTo>
                  <a:cubicBezTo>
                    <a:pt x="197" y="174"/>
                    <a:pt x="202" y="170"/>
                    <a:pt x="202" y="165"/>
                  </a:cubicBezTo>
                  <a:cubicBezTo>
                    <a:pt x="202" y="92"/>
                    <a:pt x="202" y="92"/>
                    <a:pt x="202" y="92"/>
                  </a:cubicBezTo>
                  <a:lnTo>
                    <a:pt x="125" y="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90">
              <a:extLst>
                <a:ext uri="{FF2B5EF4-FFF2-40B4-BE49-F238E27FC236}">
                  <a16:creationId xmlns:a16="http://schemas.microsoft.com/office/drawing/2014/main" id="{3D7498A3-5A7A-4C23-81C4-1133EC5943FC}"/>
                </a:ext>
              </a:extLst>
            </p:cNvPr>
            <p:cNvSpPr>
              <a:spLocks noEditPoints="1"/>
            </p:cNvSpPr>
            <p:nvPr/>
          </p:nvSpPr>
          <p:spPr bwMode="auto">
            <a:xfrm>
              <a:off x="3052763" y="3970338"/>
              <a:ext cx="354013" cy="550862"/>
            </a:xfrm>
            <a:custGeom>
              <a:avLst/>
              <a:gdLst>
                <a:gd name="T0" fmla="*/ 82 w 164"/>
                <a:gd name="T1" fmla="*/ 0 h 193"/>
                <a:gd name="T2" fmla="*/ 77 w 164"/>
                <a:gd name="T3" fmla="*/ 2 h 193"/>
                <a:gd name="T4" fmla="*/ 0 w 164"/>
                <a:gd name="T5" fmla="*/ 65 h 193"/>
                <a:gd name="T6" fmla="*/ 0 w 164"/>
                <a:gd name="T7" fmla="*/ 183 h 193"/>
                <a:gd name="T8" fmla="*/ 12 w 164"/>
                <a:gd name="T9" fmla="*/ 193 h 193"/>
                <a:gd name="T10" fmla="*/ 59 w 164"/>
                <a:gd name="T11" fmla="*/ 193 h 193"/>
                <a:gd name="T12" fmla="*/ 105 w 164"/>
                <a:gd name="T13" fmla="*/ 193 h 193"/>
                <a:gd name="T14" fmla="*/ 152 w 164"/>
                <a:gd name="T15" fmla="*/ 193 h 193"/>
                <a:gd name="T16" fmla="*/ 164 w 164"/>
                <a:gd name="T17" fmla="*/ 183 h 193"/>
                <a:gd name="T18" fmla="*/ 164 w 164"/>
                <a:gd name="T19" fmla="*/ 65 h 193"/>
                <a:gd name="T20" fmla="*/ 87 w 164"/>
                <a:gd name="T21" fmla="*/ 2 h 193"/>
                <a:gd name="T22" fmla="*/ 82 w 164"/>
                <a:gd name="T23" fmla="*/ 0 h 193"/>
                <a:gd name="T24" fmla="*/ 71 w 164"/>
                <a:gd name="T25" fmla="*/ 138 h 193"/>
                <a:gd name="T26" fmla="*/ 25 w 164"/>
                <a:gd name="T27" fmla="*/ 138 h 193"/>
                <a:gd name="T28" fmla="*/ 25 w 164"/>
                <a:gd name="T29" fmla="*/ 100 h 193"/>
                <a:gd name="T30" fmla="*/ 71 w 164"/>
                <a:gd name="T31" fmla="*/ 100 h 193"/>
                <a:gd name="T32" fmla="*/ 71 w 164"/>
                <a:gd name="T33" fmla="*/ 138 h 193"/>
                <a:gd name="T34" fmla="*/ 93 w 164"/>
                <a:gd name="T35" fmla="*/ 100 h 193"/>
                <a:gd name="T36" fmla="*/ 139 w 164"/>
                <a:gd name="T37" fmla="*/ 100 h 193"/>
                <a:gd name="T38" fmla="*/ 139 w 164"/>
                <a:gd name="T39" fmla="*/ 138 h 193"/>
                <a:gd name="T40" fmla="*/ 93 w 164"/>
                <a:gd name="T41" fmla="*/ 138 h 193"/>
                <a:gd name="T42" fmla="*/ 93 w 164"/>
                <a:gd name="T43" fmla="*/ 10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4" h="193">
                  <a:moveTo>
                    <a:pt x="82" y="0"/>
                  </a:moveTo>
                  <a:cubicBezTo>
                    <a:pt x="80" y="0"/>
                    <a:pt x="78" y="1"/>
                    <a:pt x="77" y="2"/>
                  </a:cubicBezTo>
                  <a:cubicBezTo>
                    <a:pt x="0" y="65"/>
                    <a:pt x="0" y="65"/>
                    <a:pt x="0" y="65"/>
                  </a:cubicBezTo>
                  <a:cubicBezTo>
                    <a:pt x="0" y="183"/>
                    <a:pt x="0" y="183"/>
                    <a:pt x="0" y="183"/>
                  </a:cubicBezTo>
                  <a:cubicBezTo>
                    <a:pt x="0" y="188"/>
                    <a:pt x="5" y="193"/>
                    <a:pt x="12" y="193"/>
                  </a:cubicBezTo>
                  <a:cubicBezTo>
                    <a:pt x="59" y="193"/>
                    <a:pt x="59" y="193"/>
                    <a:pt x="59" y="193"/>
                  </a:cubicBezTo>
                  <a:cubicBezTo>
                    <a:pt x="105" y="193"/>
                    <a:pt x="105" y="193"/>
                    <a:pt x="105" y="193"/>
                  </a:cubicBezTo>
                  <a:cubicBezTo>
                    <a:pt x="152" y="193"/>
                    <a:pt x="152" y="193"/>
                    <a:pt x="152" y="193"/>
                  </a:cubicBezTo>
                  <a:cubicBezTo>
                    <a:pt x="159" y="193"/>
                    <a:pt x="164" y="188"/>
                    <a:pt x="164" y="183"/>
                  </a:cubicBezTo>
                  <a:cubicBezTo>
                    <a:pt x="164" y="65"/>
                    <a:pt x="164" y="65"/>
                    <a:pt x="164" y="65"/>
                  </a:cubicBezTo>
                  <a:cubicBezTo>
                    <a:pt x="87" y="2"/>
                    <a:pt x="87" y="2"/>
                    <a:pt x="87" y="2"/>
                  </a:cubicBezTo>
                  <a:cubicBezTo>
                    <a:pt x="86" y="1"/>
                    <a:pt x="84" y="0"/>
                    <a:pt x="82" y="0"/>
                  </a:cubicBezTo>
                  <a:close/>
                  <a:moveTo>
                    <a:pt x="71" y="138"/>
                  </a:moveTo>
                  <a:cubicBezTo>
                    <a:pt x="25" y="138"/>
                    <a:pt x="25" y="138"/>
                    <a:pt x="25" y="138"/>
                  </a:cubicBezTo>
                  <a:cubicBezTo>
                    <a:pt x="25" y="100"/>
                    <a:pt x="25" y="100"/>
                    <a:pt x="25" y="100"/>
                  </a:cubicBezTo>
                  <a:cubicBezTo>
                    <a:pt x="71" y="100"/>
                    <a:pt x="71" y="100"/>
                    <a:pt x="71" y="100"/>
                  </a:cubicBezTo>
                  <a:lnTo>
                    <a:pt x="71" y="138"/>
                  </a:lnTo>
                  <a:close/>
                  <a:moveTo>
                    <a:pt x="93" y="100"/>
                  </a:moveTo>
                  <a:cubicBezTo>
                    <a:pt x="139" y="100"/>
                    <a:pt x="139" y="100"/>
                    <a:pt x="139" y="100"/>
                  </a:cubicBezTo>
                  <a:cubicBezTo>
                    <a:pt x="139" y="138"/>
                    <a:pt x="139" y="138"/>
                    <a:pt x="139" y="138"/>
                  </a:cubicBezTo>
                  <a:cubicBezTo>
                    <a:pt x="93" y="138"/>
                    <a:pt x="93" y="138"/>
                    <a:pt x="93" y="138"/>
                  </a:cubicBezTo>
                  <a:lnTo>
                    <a:pt x="93" y="1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91">
              <a:extLst>
                <a:ext uri="{FF2B5EF4-FFF2-40B4-BE49-F238E27FC236}">
                  <a16:creationId xmlns:a16="http://schemas.microsoft.com/office/drawing/2014/main" id="{892337F4-4557-48D4-9C07-913CF902A230}"/>
                </a:ext>
              </a:extLst>
            </p:cNvPr>
            <p:cNvSpPr>
              <a:spLocks/>
            </p:cNvSpPr>
            <p:nvPr/>
          </p:nvSpPr>
          <p:spPr bwMode="auto">
            <a:xfrm>
              <a:off x="2970213" y="3890963"/>
              <a:ext cx="517525" cy="293687"/>
            </a:xfrm>
            <a:custGeom>
              <a:avLst/>
              <a:gdLst>
                <a:gd name="T0" fmla="*/ 236 w 240"/>
                <a:gd name="T1" fmla="*/ 89 h 103"/>
                <a:gd name="T2" fmla="*/ 133 w 240"/>
                <a:gd name="T3" fmla="*/ 5 h 103"/>
                <a:gd name="T4" fmla="*/ 120 w 240"/>
                <a:gd name="T5" fmla="*/ 0 h 103"/>
                <a:gd name="T6" fmla="*/ 107 w 240"/>
                <a:gd name="T7" fmla="*/ 5 h 103"/>
                <a:gd name="T8" fmla="*/ 4 w 240"/>
                <a:gd name="T9" fmla="*/ 89 h 103"/>
                <a:gd name="T10" fmla="*/ 4 w 240"/>
                <a:gd name="T11" fmla="*/ 100 h 103"/>
                <a:gd name="T12" fmla="*/ 11 w 240"/>
                <a:gd name="T13" fmla="*/ 102 h 103"/>
                <a:gd name="T14" fmla="*/ 17 w 240"/>
                <a:gd name="T15" fmla="*/ 100 h 103"/>
                <a:gd name="T16" fmla="*/ 17 w 240"/>
                <a:gd name="T17" fmla="*/ 100 h 103"/>
                <a:gd name="T18" fmla="*/ 120 w 240"/>
                <a:gd name="T19" fmla="*/ 16 h 103"/>
                <a:gd name="T20" fmla="*/ 222 w 240"/>
                <a:gd name="T21" fmla="*/ 100 h 103"/>
                <a:gd name="T22" fmla="*/ 236 w 240"/>
                <a:gd name="T23" fmla="*/ 100 h 103"/>
                <a:gd name="T24" fmla="*/ 236 w 240"/>
                <a:gd name="T25" fmla="*/ 8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 h="103">
                  <a:moveTo>
                    <a:pt x="236" y="89"/>
                  </a:moveTo>
                  <a:cubicBezTo>
                    <a:pt x="133" y="5"/>
                    <a:pt x="133" y="5"/>
                    <a:pt x="133" y="5"/>
                  </a:cubicBezTo>
                  <a:cubicBezTo>
                    <a:pt x="129" y="2"/>
                    <a:pt x="125" y="0"/>
                    <a:pt x="120" y="0"/>
                  </a:cubicBezTo>
                  <a:cubicBezTo>
                    <a:pt x="115" y="0"/>
                    <a:pt x="111" y="2"/>
                    <a:pt x="107" y="5"/>
                  </a:cubicBezTo>
                  <a:cubicBezTo>
                    <a:pt x="4" y="89"/>
                    <a:pt x="4" y="89"/>
                    <a:pt x="4" y="89"/>
                  </a:cubicBezTo>
                  <a:cubicBezTo>
                    <a:pt x="0" y="92"/>
                    <a:pt x="0" y="97"/>
                    <a:pt x="4" y="100"/>
                  </a:cubicBezTo>
                  <a:cubicBezTo>
                    <a:pt x="6" y="101"/>
                    <a:pt x="8" y="102"/>
                    <a:pt x="11" y="102"/>
                  </a:cubicBezTo>
                  <a:cubicBezTo>
                    <a:pt x="13" y="102"/>
                    <a:pt x="16" y="101"/>
                    <a:pt x="17" y="100"/>
                  </a:cubicBezTo>
                  <a:cubicBezTo>
                    <a:pt x="17" y="100"/>
                    <a:pt x="17" y="100"/>
                    <a:pt x="17" y="100"/>
                  </a:cubicBezTo>
                  <a:cubicBezTo>
                    <a:pt x="120" y="16"/>
                    <a:pt x="120" y="16"/>
                    <a:pt x="120" y="16"/>
                  </a:cubicBezTo>
                  <a:cubicBezTo>
                    <a:pt x="222" y="100"/>
                    <a:pt x="222" y="100"/>
                    <a:pt x="222" y="100"/>
                  </a:cubicBezTo>
                  <a:cubicBezTo>
                    <a:pt x="226" y="103"/>
                    <a:pt x="232" y="103"/>
                    <a:pt x="236" y="100"/>
                  </a:cubicBezTo>
                  <a:cubicBezTo>
                    <a:pt x="240" y="97"/>
                    <a:pt x="240" y="92"/>
                    <a:pt x="236" y="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92">
              <a:extLst>
                <a:ext uri="{FF2B5EF4-FFF2-40B4-BE49-F238E27FC236}">
                  <a16:creationId xmlns:a16="http://schemas.microsoft.com/office/drawing/2014/main" id="{97FFACAE-2DBA-4061-A9A7-888D14A30348}"/>
                </a:ext>
              </a:extLst>
            </p:cNvPr>
            <p:cNvSpPr>
              <a:spLocks noEditPoints="1"/>
            </p:cNvSpPr>
            <p:nvPr/>
          </p:nvSpPr>
          <p:spPr bwMode="auto">
            <a:xfrm>
              <a:off x="2155825" y="3970338"/>
              <a:ext cx="354013" cy="550862"/>
            </a:xfrm>
            <a:custGeom>
              <a:avLst/>
              <a:gdLst>
                <a:gd name="T0" fmla="*/ 82 w 164"/>
                <a:gd name="T1" fmla="*/ 0 h 193"/>
                <a:gd name="T2" fmla="*/ 77 w 164"/>
                <a:gd name="T3" fmla="*/ 2 h 193"/>
                <a:gd name="T4" fmla="*/ 0 w 164"/>
                <a:gd name="T5" fmla="*/ 65 h 193"/>
                <a:gd name="T6" fmla="*/ 0 w 164"/>
                <a:gd name="T7" fmla="*/ 183 h 193"/>
                <a:gd name="T8" fmla="*/ 12 w 164"/>
                <a:gd name="T9" fmla="*/ 193 h 193"/>
                <a:gd name="T10" fmla="*/ 59 w 164"/>
                <a:gd name="T11" fmla="*/ 193 h 193"/>
                <a:gd name="T12" fmla="*/ 105 w 164"/>
                <a:gd name="T13" fmla="*/ 193 h 193"/>
                <a:gd name="T14" fmla="*/ 152 w 164"/>
                <a:gd name="T15" fmla="*/ 193 h 193"/>
                <a:gd name="T16" fmla="*/ 164 w 164"/>
                <a:gd name="T17" fmla="*/ 183 h 193"/>
                <a:gd name="T18" fmla="*/ 164 w 164"/>
                <a:gd name="T19" fmla="*/ 65 h 193"/>
                <a:gd name="T20" fmla="*/ 87 w 164"/>
                <a:gd name="T21" fmla="*/ 2 h 193"/>
                <a:gd name="T22" fmla="*/ 82 w 164"/>
                <a:gd name="T23" fmla="*/ 0 h 193"/>
                <a:gd name="T24" fmla="*/ 71 w 164"/>
                <a:gd name="T25" fmla="*/ 138 h 193"/>
                <a:gd name="T26" fmla="*/ 25 w 164"/>
                <a:gd name="T27" fmla="*/ 138 h 193"/>
                <a:gd name="T28" fmla="*/ 25 w 164"/>
                <a:gd name="T29" fmla="*/ 100 h 193"/>
                <a:gd name="T30" fmla="*/ 71 w 164"/>
                <a:gd name="T31" fmla="*/ 100 h 193"/>
                <a:gd name="T32" fmla="*/ 71 w 164"/>
                <a:gd name="T33" fmla="*/ 138 h 193"/>
                <a:gd name="T34" fmla="*/ 92 w 164"/>
                <a:gd name="T35" fmla="*/ 100 h 193"/>
                <a:gd name="T36" fmla="*/ 139 w 164"/>
                <a:gd name="T37" fmla="*/ 100 h 193"/>
                <a:gd name="T38" fmla="*/ 139 w 164"/>
                <a:gd name="T39" fmla="*/ 138 h 193"/>
                <a:gd name="T40" fmla="*/ 92 w 164"/>
                <a:gd name="T41" fmla="*/ 138 h 193"/>
                <a:gd name="T42" fmla="*/ 92 w 164"/>
                <a:gd name="T43" fmla="*/ 10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4" h="193">
                  <a:moveTo>
                    <a:pt x="82" y="0"/>
                  </a:moveTo>
                  <a:cubicBezTo>
                    <a:pt x="80" y="0"/>
                    <a:pt x="78" y="1"/>
                    <a:pt x="77" y="2"/>
                  </a:cubicBezTo>
                  <a:cubicBezTo>
                    <a:pt x="0" y="65"/>
                    <a:pt x="0" y="65"/>
                    <a:pt x="0" y="65"/>
                  </a:cubicBezTo>
                  <a:cubicBezTo>
                    <a:pt x="0" y="183"/>
                    <a:pt x="0" y="183"/>
                    <a:pt x="0" y="183"/>
                  </a:cubicBezTo>
                  <a:cubicBezTo>
                    <a:pt x="0" y="188"/>
                    <a:pt x="5" y="193"/>
                    <a:pt x="12" y="193"/>
                  </a:cubicBezTo>
                  <a:cubicBezTo>
                    <a:pt x="59" y="193"/>
                    <a:pt x="59" y="193"/>
                    <a:pt x="59" y="193"/>
                  </a:cubicBezTo>
                  <a:cubicBezTo>
                    <a:pt x="105" y="193"/>
                    <a:pt x="105" y="193"/>
                    <a:pt x="105" y="193"/>
                  </a:cubicBezTo>
                  <a:cubicBezTo>
                    <a:pt x="152" y="193"/>
                    <a:pt x="152" y="193"/>
                    <a:pt x="152" y="193"/>
                  </a:cubicBezTo>
                  <a:cubicBezTo>
                    <a:pt x="159" y="193"/>
                    <a:pt x="164" y="188"/>
                    <a:pt x="164" y="183"/>
                  </a:cubicBezTo>
                  <a:cubicBezTo>
                    <a:pt x="164" y="65"/>
                    <a:pt x="164" y="65"/>
                    <a:pt x="164" y="65"/>
                  </a:cubicBezTo>
                  <a:cubicBezTo>
                    <a:pt x="87" y="2"/>
                    <a:pt x="87" y="2"/>
                    <a:pt x="87" y="2"/>
                  </a:cubicBezTo>
                  <a:cubicBezTo>
                    <a:pt x="86" y="1"/>
                    <a:pt x="84" y="0"/>
                    <a:pt x="82" y="0"/>
                  </a:cubicBezTo>
                  <a:close/>
                  <a:moveTo>
                    <a:pt x="71" y="138"/>
                  </a:moveTo>
                  <a:cubicBezTo>
                    <a:pt x="25" y="138"/>
                    <a:pt x="25" y="138"/>
                    <a:pt x="25" y="138"/>
                  </a:cubicBezTo>
                  <a:cubicBezTo>
                    <a:pt x="25" y="100"/>
                    <a:pt x="25" y="100"/>
                    <a:pt x="25" y="100"/>
                  </a:cubicBezTo>
                  <a:cubicBezTo>
                    <a:pt x="71" y="100"/>
                    <a:pt x="71" y="100"/>
                    <a:pt x="71" y="100"/>
                  </a:cubicBezTo>
                  <a:lnTo>
                    <a:pt x="71" y="138"/>
                  </a:lnTo>
                  <a:close/>
                  <a:moveTo>
                    <a:pt x="92" y="100"/>
                  </a:moveTo>
                  <a:cubicBezTo>
                    <a:pt x="139" y="100"/>
                    <a:pt x="139" y="100"/>
                    <a:pt x="139" y="100"/>
                  </a:cubicBezTo>
                  <a:cubicBezTo>
                    <a:pt x="139" y="138"/>
                    <a:pt x="139" y="138"/>
                    <a:pt x="139" y="138"/>
                  </a:cubicBezTo>
                  <a:cubicBezTo>
                    <a:pt x="92" y="138"/>
                    <a:pt x="92" y="138"/>
                    <a:pt x="92" y="138"/>
                  </a:cubicBezTo>
                  <a:lnTo>
                    <a:pt x="92" y="1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93">
              <a:extLst>
                <a:ext uri="{FF2B5EF4-FFF2-40B4-BE49-F238E27FC236}">
                  <a16:creationId xmlns:a16="http://schemas.microsoft.com/office/drawing/2014/main" id="{248006D8-4E89-4F2F-818D-D67CE356FDF8}"/>
                </a:ext>
              </a:extLst>
            </p:cNvPr>
            <p:cNvSpPr>
              <a:spLocks/>
            </p:cNvSpPr>
            <p:nvPr/>
          </p:nvSpPr>
          <p:spPr bwMode="auto">
            <a:xfrm>
              <a:off x="2074863" y="3890963"/>
              <a:ext cx="515938" cy="293687"/>
            </a:xfrm>
            <a:custGeom>
              <a:avLst/>
              <a:gdLst>
                <a:gd name="T0" fmla="*/ 133 w 240"/>
                <a:gd name="T1" fmla="*/ 5 h 103"/>
                <a:gd name="T2" fmla="*/ 120 w 240"/>
                <a:gd name="T3" fmla="*/ 0 h 103"/>
                <a:gd name="T4" fmla="*/ 107 w 240"/>
                <a:gd name="T5" fmla="*/ 5 h 103"/>
                <a:gd name="T6" fmla="*/ 4 w 240"/>
                <a:gd name="T7" fmla="*/ 89 h 103"/>
                <a:gd name="T8" fmla="*/ 4 w 240"/>
                <a:gd name="T9" fmla="*/ 100 h 103"/>
                <a:gd name="T10" fmla="*/ 11 w 240"/>
                <a:gd name="T11" fmla="*/ 102 h 103"/>
                <a:gd name="T12" fmla="*/ 17 w 240"/>
                <a:gd name="T13" fmla="*/ 100 h 103"/>
                <a:gd name="T14" fmla="*/ 17 w 240"/>
                <a:gd name="T15" fmla="*/ 100 h 103"/>
                <a:gd name="T16" fmla="*/ 120 w 240"/>
                <a:gd name="T17" fmla="*/ 16 h 103"/>
                <a:gd name="T18" fmla="*/ 222 w 240"/>
                <a:gd name="T19" fmla="*/ 100 h 103"/>
                <a:gd name="T20" fmla="*/ 236 w 240"/>
                <a:gd name="T21" fmla="*/ 100 h 103"/>
                <a:gd name="T22" fmla="*/ 236 w 240"/>
                <a:gd name="T23" fmla="*/ 89 h 103"/>
                <a:gd name="T24" fmla="*/ 133 w 240"/>
                <a:gd name="T25" fmla="*/ 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 h="103">
                  <a:moveTo>
                    <a:pt x="133" y="5"/>
                  </a:moveTo>
                  <a:cubicBezTo>
                    <a:pt x="129" y="2"/>
                    <a:pt x="125" y="0"/>
                    <a:pt x="120" y="0"/>
                  </a:cubicBezTo>
                  <a:cubicBezTo>
                    <a:pt x="115" y="0"/>
                    <a:pt x="110" y="2"/>
                    <a:pt x="107" y="5"/>
                  </a:cubicBezTo>
                  <a:cubicBezTo>
                    <a:pt x="4" y="89"/>
                    <a:pt x="4" y="89"/>
                    <a:pt x="4" y="89"/>
                  </a:cubicBezTo>
                  <a:cubicBezTo>
                    <a:pt x="0" y="92"/>
                    <a:pt x="0" y="97"/>
                    <a:pt x="4" y="100"/>
                  </a:cubicBezTo>
                  <a:cubicBezTo>
                    <a:pt x="6" y="101"/>
                    <a:pt x="8" y="102"/>
                    <a:pt x="11" y="102"/>
                  </a:cubicBezTo>
                  <a:cubicBezTo>
                    <a:pt x="13" y="102"/>
                    <a:pt x="16" y="101"/>
                    <a:pt x="17" y="100"/>
                  </a:cubicBezTo>
                  <a:cubicBezTo>
                    <a:pt x="17" y="100"/>
                    <a:pt x="17" y="100"/>
                    <a:pt x="17" y="100"/>
                  </a:cubicBezTo>
                  <a:cubicBezTo>
                    <a:pt x="120" y="16"/>
                    <a:pt x="120" y="16"/>
                    <a:pt x="120" y="16"/>
                  </a:cubicBezTo>
                  <a:cubicBezTo>
                    <a:pt x="222" y="100"/>
                    <a:pt x="222" y="100"/>
                    <a:pt x="222" y="100"/>
                  </a:cubicBezTo>
                  <a:cubicBezTo>
                    <a:pt x="226" y="103"/>
                    <a:pt x="232" y="103"/>
                    <a:pt x="236" y="100"/>
                  </a:cubicBezTo>
                  <a:cubicBezTo>
                    <a:pt x="240" y="97"/>
                    <a:pt x="240" y="92"/>
                    <a:pt x="236" y="89"/>
                  </a:cubicBezTo>
                  <a:lnTo>
                    <a:pt x="133" y="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3" name="Freeform 116">
            <a:extLst>
              <a:ext uri="{FF2B5EF4-FFF2-40B4-BE49-F238E27FC236}">
                <a16:creationId xmlns:a16="http://schemas.microsoft.com/office/drawing/2014/main" id="{F25556B6-3CFF-4669-8D7D-1A5280103C0C}"/>
              </a:ext>
            </a:extLst>
          </p:cNvPr>
          <p:cNvSpPr>
            <a:spLocks noEditPoints="1"/>
          </p:cNvSpPr>
          <p:nvPr/>
        </p:nvSpPr>
        <p:spPr bwMode="auto">
          <a:xfrm>
            <a:off x="6404622" y="3819141"/>
            <a:ext cx="496635" cy="595057"/>
          </a:xfrm>
          <a:custGeom>
            <a:avLst/>
            <a:gdLst>
              <a:gd name="T0" fmla="*/ 147 w 285"/>
              <a:gd name="T1" fmla="*/ 216 h 355"/>
              <a:gd name="T2" fmla="*/ 137 w 285"/>
              <a:gd name="T3" fmla="*/ 253 h 355"/>
              <a:gd name="T4" fmla="*/ 146 w 285"/>
              <a:gd name="T5" fmla="*/ 215 h 355"/>
              <a:gd name="T6" fmla="*/ 123 w 285"/>
              <a:gd name="T7" fmla="*/ 175 h 355"/>
              <a:gd name="T8" fmla="*/ 129 w 285"/>
              <a:gd name="T9" fmla="*/ 157 h 355"/>
              <a:gd name="T10" fmla="*/ 141 w 285"/>
              <a:gd name="T11" fmla="*/ 153 h 355"/>
              <a:gd name="T12" fmla="*/ 137 w 285"/>
              <a:gd name="T13" fmla="*/ 188 h 355"/>
              <a:gd name="T14" fmla="*/ 147 w 285"/>
              <a:gd name="T15" fmla="*/ 193 h 355"/>
              <a:gd name="T16" fmla="*/ 141 w 285"/>
              <a:gd name="T17" fmla="*/ 153 h 355"/>
              <a:gd name="T18" fmla="*/ 142 w 285"/>
              <a:gd name="T19" fmla="*/ 355 h 355"/>
              <a:gd name="T20" fmla="*/ 121 w 285"/>
              <a:gd name="T21" fmla="*/ 61 h 355"/>
              <a:gd name="T22" fmla="*/ 77 w 285"/>
              <a:gd name="T23" fmla="*/ 0 h 355"/>
              <a:gd name="T24" fmla="*/ 110 w 285"/>
              <a:gd name="T25" fmla="*/ 0 h 355"/>
              <a:gd name="T26" fmla="*/ 142 w 285"/>
              <a:gd name="T27" fmla="*/ 0 h 355"/>
              <a:gd name="T28" fmla="*/ 174 w 285"/>
              <a:gd name="T29" fmla="*/ 0 h 355"/>
              <a:gd name="T30" fmla="*/ 207 w 285"/>
              <a:gd name="T31" fmla="*/ 0 h 355"/>
              <a:gd name="T32" fmla="*/ 285 w 285"/>
              <a:gd name="T33" fmla="*/ 268 h 355"/>
              <a:gd name="T34" fmla="*/ 155 w 285"/>
              <a:gd name="T35" fmla="*/ 196 h 355"/>
              <a:gd name="T36" fmla="*/ 167 w 285"/>
              <a:gd name="T37" fmla="*/ 163 h 355"/>
              <a:gd name="T38" fmla="*/ 176 w 285"/>
              <a:gd name="T39" fmla="*/ 148 h 355"/>
              <a:gd name="T40" fmla="*/ 155 w 285"/>
              <a:gd name="T41" fmla="*/ 123 h 355"/>
              <a:gd name="T42" fmla="*/ 147 w 285"/>
              <a:gd name="T43" fmla="*/ 138 h 355"/>
              <a:gd name="T44" fmla="*/ 137 w 285"/>
              <a:gd name="T45" fmla="*/ 138 h 355"/>
              <a:gd name="T46" fmla="*/ 129 w 285"/>
              <a:gd name="T47" fmla="*/ 123 h 355"/>
              <a:gd name="T48" fmla="*/ 115 w 285"/>
              <a:gd name="T49" fmla="*/ 148 h 355"/>
              <a:gd name="T50" fmla="*/ 114 w 285"/>
              <a:gd name="T51" fmla="*/ 196 h 355"/>
              <a:gd name="T52" fmla="*/ 129 w 285"/>
              <a:gd name="T53" fmla="*/ 252 h 355"/>
              <a:gd name="T54" fmla="*/ 111 w 285"/>
              <a:gd name="T55" fmla="*/ 241 h 355"/>
              <a:gd name="T56" fmla="*/ 116 w 285"/>
              <a:gd name="T57" fmla="*/ 264 h 355"/>
              <a:gd name="T58" fmla="*/ 129 w 285"/>
              <a:gd name="T59" fmla="*/ 284 h 355"/>
              <a:gd name="T60" fmla="*/ 137 w 285"/>
              <a:gd name="T61" fmla="*/ 269 h 355"/>
              <a:gd name="T62" fmla="*/ 147 w 285"/>
              <a:gd name="T63" fmla="*/ 284 h 355"/>
              <a:gd name="T64" fmla="*/ 155 w 285"/>
              <a:gd name="T65" fmla="*/ 267 h 355"/>
              <a:gd name="T66" fmla="*/ 181 w 285"/>
              <a:gd name="T67" fmla="*/ 238 h 355"/>
              <a:gd name="T68" fmla="*/ 155 w 285"/>
              <a:gd name="T69" fmla="*/ 220 h 355"/>
              <a:gd name="T70" fmla="*/ 158 w 285"/>
              <a:gd name="T71" fmla="*/ 246 h 355"/>
              <a:gd name="T72" fmla="*/ 155 w 285"/>
              <a:gd name="T73" fmla="*/ 22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5" h="355">
                <a:moveTo>
                  <a:pt x="146" y="215"/>
                </a:moveTo>
                <a:cubicBezTo>
                  <a:pt x="146" y="215"/>
                  <a:pt x="147" y="215"/>
                  <a:pt x="147" y="216"/>
                </a:cubicBezTo>
                <a:cubicBezTo>
                  <a:pt x="147" y="253"/>
                  <a:pt x="147" y="253"/>
                  <a:pt x="147" y="253"/>
                </a:cubicBezTo>
                <a:cubicBezTo>
                  <a:pt x="144" y="253"/>
                  <a:pt x="141" y="254"/>
                  <a:pt x="137" y="253"/>
                </a:cubicBezTo>
                <a:cubicBezTo>
                  <a:pt x="137" y="210"/>
                  <a:pt x="137" y="210"/>
                  <a:pt x="137" y="210"/>
                </a:cubicBezTo>
                <a:cubicBezTo>
                  <a:pt x="140" y="212"/>
                  <a:pt x="143" y="213"/>
                  <a:pt x="146" y="215"/>
                </a:cubicBezTo>
                <a:close/>
                <a:moveTo>
                  <a:pt x="126" y="159"/>
                </a:moveTo>
                <a:cubicBezTo>
                  <a:pt x="123" y="162"/>
                  <a:pt x="121" y="168"/>
                  <a:pt x="123" y="175"/>
                </a:cubicBezTo>
                <a:cubicBezTo>
                  <a:pt x="124" y="178"/>
                  <a:pt x="126" y="180"/>
                  <a:pt x="129" y="183"/>
                </a:cubicBezTo>
                <a:cubicBezTo>
                  <a:pt x="129" y="157"/>
                  <a:pt x="129" y="157"/>
                  <a:pt x="129" y="157"/>
                </a:cubicBezTo>
                <a:cubicBezTo>
                  <a:pt x="128" y="157"/>
                  <a:pt x="127" y="158"/>
                  <a:pt x="126" y="159"/>
                </a:cubicBezTo>
                <a:close/>
                <a:moveTo>
                  <a:pt x="141" y="153"/>
                </a:moveTo>
                <a:cubicBezTo>
                  <a:pt x="140" y="153"/>
                  <a:pt x="138" y="153"/>
                  <a:pt x="137" y="154"/>
                </a:cubicBezTo>
                <a:cubicBezTo>
                  <a:pt x="137" y="188"/>
                  <a:pt x="137" y="188"/>
                  <a:pt x="137" y="188"/>
                </a:cubicBezTo>
                <a:cubicBezTo>
                  <a:pt x="140" y="189"/>
                  <a:pt x="143" y="191"/>
                  <a:pt x="146" y="192"/>
                </a:cubicBezTo>
                <a:cubicBezTo>
                  <a:pt x="147" y="192"/>
                  <a:pt x="147" y="192"/>
                  <a:pt x="147" y="193"/>
                </a:cubicBezTo>
                <a:cubicBezTo>
                  <a:pt x="147" y="154"/>
                  <a:pt x="147" y="154"/>
                  <a:pt x="147" y="154"/>
                </a:cubicBezTo>
                <a:cubicBezTo>
                  <a:pt x="145" y="153"/>
                  <a:pt x="143" y="153"/>
                  <a:pt x="141" y="153"/>
                </a:cubicBezTo>
                <a:close/>
                <a:moveTo>
                  <a:pt x="285" y="268"/>
                </a:moveTo>
                <a:cubicBezTo>
                  <a:pt x="285" y="347"/>
                  <a:pt x="221" y="355"/>
                  <a:pt x="142" y="355"/>
                </a:cubicBezTo>
                <a:cubicBezTo>
                  <a:pt x="63" y="355"/>
                  <a:pt x="0" y="347"/>
                  <a:pt x="0" y="268"/>
                </a:cubicBezTo>
                <a:cubicBezTo>
                  <a:pt x="0" y="197"/>
                  <a:pt x="52" y="82"/>
                  <a:pt x="121" y="61"/>
                </a:cubicBezTo>
                <a:cubicBezTo>
                  <a:pt x="96" y="53"/>
                  <a:pt x="77" y="29"/>
                  <a:pt x="77" y="0"/>
                </a:cubicBezTo>
                <a:cubicBezTo>
                  <a:pt x="77" y="0"/>
                  <a:pt x="77" y="0"/>
                  <a:pt x="77" y="0"/>
                </a:cubicBezTo>
                <a:cubicBezTo>
                  <a:pt x="82" y="3"/>
                  <a:pt x="88" y="4"/>
                  <a:pt x="94" y="4"/>
                </a:cubicBezTo>
                <a:cubicBezTo>
                  <a:pt x="100" y="4"/>
                  <a:pt x="105" y="3"/>
                  <a:pt x="110" y="0"/>
                </a:cubicBezTo>
                <a:cubicBezTo>
                  <a:pt x="114" y="3"/>
                  <a:pt x="120" y="4"/>
                  <a:pt x="126" y="4"/>
                </a:cubicBezTo>
                <a:cubicBezTo>
                  <a:pt x="132" y="4"/>
                  <a:pt x="138" y="3"/>
                  <a:pt x="142" y="0"/>
                </a:cubicBezTo>
                <a:cubicBezTo>
                  <a:pt x="147" y="3"/>
                  <a:pt x="152" y="4"/>
                  <a:pt x="158" y="4"/>
                </a:cubicBezTo>
                <a:cubicBezTo>
                  <a:pt x="164" y="4"/>
                  <a:pt x="170" y="3"/>
                  <a:pt x="174" y="0"/>
                </a:cubicBezTo>
                <a:cubicBezTo>
                  <a:pt x="179" y="3"/>
                  <a:pt x="184" y="4"/>
                  <a:pt x="190" y="4"/>
                </a:cubicBezTo>
                <a:cubicBezTo>
                  <a:pt x="197" y="4"/>
                  <a:pt x="202" y="3"/>
                  <a:pt x="207" y="0"/>
                </a:cubicBezTo>
                <a:cubicBezTo>
                  <a:pt x="207" y="29"/>
                  <a:pt x="189" y="53"/>
                  <a:pt x="163" y="61"/>
                </a:cubicBezTo>
                <a:cubicBezTo>
                  <a:pt x="232" y="82"/>
                  <a:pt x="285" y="197"/>
                  <a:pt x="285" y="268"/>
                </a:cubicBezTo>
                <a:close/>
                <a:moveTo>
                  <a:pt x="180" y="220"/>
                </a:moveTo>
                <a:cubicBezTo>
                  <a:pt x="176" y="208"/>
                  <a:pt x="166" y="202"/>
                  <a:pt x="155" y="196"/>
                </a:cubicBezTo>
                <a:cubicBezTo>
                  <a:pt x="155" y="156"/>
                  <a:pt x="155" y="156"/>
                  <a:pt x="155" y="156"/>
                </a:cubicBezTo>
                <a:cubicBezTo>
                  <a:pt x="160" y="158"/>
                  <a:pt x="163" y="160"/>
                  <a:pt x="167" y="163"/>
                </a:cubicBezTo>
                <a:cubicBezTo>
                  <a:pt x="168" y="163"/>
                  <a:pt x="169" y="164"/>
                  <a:pt x="170" y="165"/>
                </a:cubicBezTo>
                <a:cubicBezTo>
                  <a:pt x="172" y="159"/>
                  <a:pt x="174" y="153"/>
                  <a:pt x="176" y="148"/>
                </a:cubicBezTo>
                <a:cubicBezTo>
                  <a:pt x="170" y="144"/>
                  <a:pt x="163" y="140"/>
                  <a:pt x="155" y="139"/>
                </a:cubicBezTo>
                <a:cubicBezTo>
                  <a:pt x="155" y="123"/>
                  <a:pt x="155" y="123"/>
                  <a:pt x="155" y="123"/>
                </a:cubicBezTo>
                <a:cubicBezTo>
                  <a:pt x="147" y="123"/>
                  <a:pt x="147" y="123"/>
                  <a:pt x="147" y="123"/>
                </a:cubicBezTo>
                <a:cubicBezTo>
                  <a:pt x="147" y="138"/>
                  <a:pt x="147" y="138"/>
                  <a:pt x="147" y="138"/>
                </a:cubicBezTo>
                <a:cubicBezTo>
                  <a:pt x="145" y="138"/>
                  <a:pt x="142" y="138"/>
                  <a:pt x="139" y="138"/>
                </a:cubicBezTo>
                <a:cubicBezTo>
                  <a:pt x="139" y="138"/>
                  <a:pt x="138" y="138"/>
                  <a:pt x="137" y="138"/>
                </a:cubicBezTo>
                <a:cubicBezTo>
                  <a:pt x="137" y="123"/>
                  <a:pt x="137" y="123"/>
                  <a:pt x="137" y="123"/>
                </a:cubicBezTo>
                <a:cubicBezTo>
                  <a:pt x="129" y="123"/>
                  <a:pt x="129" y="123"/>
                  <a:pt x="129" y="123"/>
                </a:cubicBezTo>
                <a:cubicBezTo>
                  <a:pt x="129" y="140"/>
                  <a:pt x="129" y="140"/>
                  <a:pt x="129" y="140"/>
                </a:cubicBezTo>
                <a:cubicBezTo>
                  <a:pt x="123" y="141"/>
                  <a:pt x="119" y="144"/>
                  <a:pt x="115" y="148"/>
                </a:cubicBezTo>
                <a:cubicBezTo>
                  <a:pt x="109" y="153"/>
                  <a:pt x="105" y="161"/>
                  <a:pt x="105" y="171"/>
                </a:cubicBezTo>
                <a:cubicBezTo>
                  <a:pt x="104" y="183"/>
                  <a:pt x="108" y="190"/>
                  <a:pt x="114" y="196"/>
                </a:cubicBezTo>
                <a:cubicBezTo>
                  <a:pt x="119" y="200"/>
                  <a:pt x="124" y="203"/>
                  <a:pt x="129" y="206"/>
                </a:cubicBezTo>
                <a:cubicBezTo>
                  <a:pt x="129" y="252"/>
                  <a:pt x="129" y="252"/>
                  <a:pt x="129" y="252"/>
                </a:cubicBezTo>
                <a:cubicBezTo>
                  <a:pt x="123" y="250"/>
                  <a:pt x="118" y="246"/>
                  <a:pt x="114" y="243"/>
                </a:cubicBezTo>
                <a:cubicBezTo>
                  <a:pt x="113" y="242"/>
                  <a:pt x="112" y="241"/>
                  <a:pt x="111" y="241"/>
                </a:cubicBezTo>
                <a:cubicBezTo>
                  <a:pt x="108" y="246"/>
                  <a:pt x="106" y="252"/>
                  <a:pt x="103" y="257"/>
                </a:cubicBezTo>
                <a:cubicBezTo>
                  <a:pt x="107" y="260"/>
                  <a:pt x="111" y="262"/>
                  <a:pt x="116" y="264"/>
                </a:cubicBezTo>
                <a:cubicBezTo>
                  <a:pt x="120" y="266"/>
                  <a:pt x="124" y="268"/>
                  <a:pt x="129" y="268"/>
                </a:cubicBezTo>
                <a:cubicBezTo>
                  <a:pt x="129" y="284"/>
                  <a:pt x="129" y="284"/>
                  <a:pt x="129" y="284"/>
                </a:cubicBezTo>
                <a:cubicBezTo>
                  <a:pt x="137" y="284"/>
                  <a:pt x="137" y="284"/>
                  <a:pt x="137" y="284"/>
                </a:cubicBezTo>
                <a:cubicBezTo>
                  <a:pt x="137" y="269"/>
                  <a:pt x="137" y="269"/>
                  <a:pt x="137" y="269"/>
                </a:cubicBezTo>
                <a:cubicBezTo>
                  <a:pt x="141" y="269"/>
                  <a:pt x="144" y="269"/>
                  <a:pt x="147" y="269"/>
                </a:cubicBezTo>
                <a:cubicBezTo>
                  <a:pt x="147" y="284"/>
                  <a:pt x="147" y="284"/>
                  <a:pt x="147" y="284"/>
                </a:cubicBezTo>
                <a:cubicBezTo>
                  <a:pt x="155" y="284"/>
                  <a:pt x="155" y="284"/>
                  <a:pt x="155" y="284"/>
                </a:cubicBezTo>
                <a:cubicBezTo>
                  <a:pt x="155" y="267"/>
                  <a:pt x="155" y="267"/>
                  <a:pt x="155" y="267"/>
                </a:cubicBezTo>
                <a:cubicBezTo>
                  <a:pt x="159" y="266"/>
                  <a:pt x="162" y="264"/>
                  <a:pt x="165" y="262"/>
                </a:cubicBezTo>
                <a:cubicBezTo>
                  <a:pt x="173" y="257"/>
                  <a:pt x="179" y="249"/>
                  <a:pt x="181" y="238"/>
                </a:cubicBezTo>
                <a:cubicBezTo>
                  <a:pt x="182" y="232"/>
                  <a:pt x="181" y="225"/>
                  <a:pt x="180" y="220"/>
                </a:cubicBezTo>
                <a:close/>
                <a:moveTo>
                  <a:pt x="155" y="220"/>
                </a:moveTo>
                <a:cubicBezTo>
                  <a:pt x="155" y="249"/>
                  <a:pt x="155" y="249"/>
                  <a:pt x="155" y="249"/>
                </a:cubicBezTo>
                <a:cubicBezTo>
                  <a:pt x="156" y="248"/>
                  <a:pt x="157" y="247"/>
                  <a:pt x="158" y="246"/>
                </a:cubicBezTo>
                <a:cubicBezTo>
                  <a:pt x="161" y="242"/>
                  <a:pt x="162" y="238"/>
                  <a:pt x="162" y="233"/>
                </a:cubicBezTo>
                <a:cubicBezTo>
                  <a:pt x="162" y="227"/>
                  <a:pt x="159" y="223"/>
                  <a:pt x="155" y="22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7">
            <a:extLst>
              <a:ext uri="{FF2B5EF4-FFF2-40B4-BE49-F238E27FC236}">
                <a16:creationId xmlns:a16="http://schemas.microsoft.com/office/drawing/2014/main" id="{93FB934A-53B0-4CF2-A0C2-CFEE4E5A939B}"/>
              </a:ext>
            </a:extLst>
          </p:cNvPr>
          <p:cNvSpPr>
            <a:spLocks noEditPoints="1"/>
          </p:cNvSpPr>
          <p:nvPr/>
        </p:nvSpPr>
        <p:spPr bwMode="auto">
          <a:xfrm>
            <a:off x="6232345" y="2511920"/>
            <a:ext cx="841187" cy="411738"/>
          </a:xfrm>
          <a:custGeom>
            <a:avLst/>
            <a:gdLst>
              <a:gd name="T0" fmla="*/ 76 w 442"/>
              <a:gd name="T1" fmla="*/ 81 h 239"/>
              <a:gd name="T2" fmla="*/ 53 w 442"/>
              <a:gd name="T3" fmla="*/ 57 h 239"/>
              <a:gd name="T4" fmla="*/ 30 w 442"/>
              <a:gd name="T5" fmla="*/ 81 h 239"/>
              <a:gd name="T6" fmla="*/ 76 w 442"/>
              <a:gd name="T7" fmla="*/ 81 h 239"/>
              <a:gd name="T8" fmla="*/ 0 w 442"/>
              <a:gd name="T9" fmla="*/ 178 h 239"/>
              <a:gd name="T10" fmla="*/ 0 w 442"/>
              <a:gd name="T11" fmla="*/ 173 h 239"/>
              <a:gd name="T12" fmla="*/ 6 w 442"/>
              <a:gd name="T13" fmla="*/ 136 h 239"/>
              <a:gd name="T14" fmla="*/ 31 w 442"/>
              <a:gd name="T15" fmla="*/ 118 h 239"/>
              <a:gd name="T16" fmla="*/ 35 w 442"/>
              <a:gd name="T17" fmla="*/ 118 h 239"/>
              <a:gd name="T18" fmla="*/ 71 w 442"/>
              <a:gd name="T19" fmla="*/ 118 h 239"/>
              <a:gd name="T20" fmla="*/ 75 w 442"/>
              <a:gd name="T21" fmla="*/ 118 h 239"/>
              <a:gd name="T22" fmla="*/ 90 w 442"/>
              <a:gd name="T23" fmla="*/ 123 h 239"/>
              <a:gd name="T24" fmla="*/ 83 w 442"/>
              <a:gd name="T25" fmla="*/ 150 h 239"/>
              <a:gd name="T26" fmla="*/ 0 w 442"/>
              <a:gd name="T27" fmla="*/ 178 h 239"/>
              <a:gd name="T28" fmla="*/ 184 w 442"/>
              <a:gd name="T29" fmla="*/ 56 h 239"/>
              <a:gd name="T30" fmla="*/ 155 w 442"/>
              <a:gd name="T31" fmla="*/ 27 h 239"/>
              <a:gd name="T32" fmla="*/ 127 w 442"/>
              <a:gd name="T33" fmla="*/ 56 h 239"/>
              <a:gd name="T34" fmla="*/ 184 w 442"/>
              <a:gd name="T35" fmla="*/ 56 h 239"/>
              <a:gd name="T36" fmla="*/ 90 w 442"/>
              <a:gd name="T37" fmla="*/ 148 h 239"/>
              <a:gd name="T38" fmla="*/ 97 w 442"/>
              <a:gd name="T39" fmla="*/ 124 h 239"/>
              <a:gd name="T40" fmla="*/ 128 w 442"/>
              <a:gd name="T41" fmla="*/ 102 h 239"/>
              <a:gd name="T42" fmla="*/ 133 w 442"/>
              <a:gd name="T43" fmla="*/ 102 h 239"/>
              <a:gd name="T44" fmla="*/ 177 w 442"/>
              <a:gd name="T45" fmla="*/ 102 h 239"/>
              <a:gd name="T46" fmla="*/ 183 w 442"/>
              <a:gd name="T47" fmla="*/ 102 h 239"/>
              <a:gd name="T48" fmla="*/ 200 w 442"/>
              <a:gd name="T49" fmla="*/ 107 h 239"/>
              <a:gd name="T50" fmla="*/ 198 w 442"/>
              <a:gd name="T51" fmla="*/ 111 h 239"/>
              <a:gd name="T52" fmla="*/ 188 w 442"/>
              <a:gd name="T53" fmla="*/ 167 h 239"/>
              <a:gd name="T54" fmla="*/ 188 w 442"/>
              <a:gd name="T55" fmla="*/ 183 h 239"/>
              <a:gd name="T56" fmla="*/ 187 w 442"/>
              <a:gd name="T57" fmla="*/ 183 h 239"/>
              <a:gd name="T58" fmla="*/ 143 w 442"/>
              <a:gd name="T59" fmla="*/ 145 h 239"/>
              <a:gd name="T60" fmla="*/ 130 w 442"/>
              <a:gd name="T61" fmla="*/ 134 h 239"/>
              <a:gd name="T62" fmla="*/ 90 w 442"/>
              <a:gd name="T63" fmla="*/ 148 h 239"/>
              <a:gd name="T64" fmla="*/ 308 w 442"/>
              <a:gd name="T65" fmla="*/ 34 h 239"/>
              <a:gd name="T66" fmla="*/ 274 w 442"/>
              <a:gd name="T67" fmla="*/ 0 h 239"/>
              <a:gd name="T68" fmla="*/ 240 w 442"/>
              <a:gd name="T69" fmla="*/ 34 h 239"/>
              <a:gd name="T70" fmla="*/ 308 w 442"/>
              <a:gd name="T71" fmla="*/ 34 h 239"/>
              <a:gd name="T72" fmla="*/ 196 w 442"/>
              <a:gd name="T73" fmla="*/ 180 h 239"/>
              <a:gd name="T74" fmla="*/ 196 w 442"/>
              <a:gd name="T75" fmla="*/ 167 h 239"/>
              <a:gd name="T76" fmla="*/ 205 w 442"/>
              <a:gd name="T77" fmla="*/ 114 h 239"/>
              <a:gd name="T78" fmla="*/ 242 w 442"/>
              <a:gd name="T79" fmla="*/ 88 h 239"/>
              <a:gd name="T80" fmla="*/ 248 w 442"/>
              <a:gd name="T81" fmla="*/ 88 h 239"/>
              <a:gd name="T82" fmla="*/ 299 w 442"/>
              <a:gd name="T83" fmla="*/ 88 h 239"/>
              <a:gd name="T84" fmla="*/ 305 w 442"/>
              <a:gd name="T85" fmla="*/ 88 h 239"/>
              <a:gd name="T86" fmla="*/ 342 w 442"/>
              <a:gd name="T87" fmla="*/ 114 h 239"/>
              <a:gd name="T88" fmla="*/ 346 w 442"/>
              <a:gd name="T89" fmla="*/ 123 h 239"/>
              <a:gd name="T90" fmla="*/ 196 w 442"/>
              <a:gd name="T91" fmla="*/ 180 h 239"/>
              <a:gd name="T92" fmla="*/ 347 w 442"/>
              <a:gd name="T93" fmla="*/ 96 h 239"/>
              <a:gd name="T94" fmla="*/ 360 w 442"/>
              <a:gd name="T95" fmla="*/ 129 h 239"/>
              <a:gd name="T96" fmla="*/ 185 w 442"/>
              <a:gd name="T97" fmla="*/ 195 h 239"/>
              <a:gd name="T98" fmla="*/ 136 w 442"/>
              <a:gd name="T99" fmla="*/ 153 h 239"/>
              <a:gd name="T100" fmla="*/ 128 w 442"/>
              <a:gd name="T101" fmla="*/ 146 h 239"/>
              <a:gd name="T102" fmla="*/ 118 w 442"/>
              <a:gd name="T103" fmla="*/ 149 h 239"/>
              <a:gd name="T104" fmla="*/ 1 w 442"/>
              <a:gd name="T105" fmla="*/ 188 h 239"/>
              <a:gd name="T106" fmla="*/ 13 w 442"/>
              <a:gd name="T107" fmla="*/ 224 h 239"/>
              <a:gd name="T108" fmla="*/ 120 w 442"/>
              <a:gd name="T109" fmla="*/ 189 h 239"/>
              <a:gd name="T110" fmla="*/ 169 w 442"/>
              <a:gd name="T111" fmla="*/ 231 h 239"/>
              <a:gd name="T112" fmla="*/ 178 w 442"/>
              <a:gd name="T113" fmla="*/ 239 h 239"/>
              <a:gd name="T114" fmla="*/ 189 w 442"/>
              <a:gd name="T115" fmla="*/ 235 h 239"/>
              <a:gd name="T116" fmla="*/ 373 w 442"/>
              <a:gd name="T117" fmla="*/ 164 h 239"/>
              <a:gd name="T118" fmla="*/ 385 w 442"/>
              <a:gd name="T119" fmla="*/ 195 h 239"/>
              <a:gd name="T120" fmla="*/ 442 w 442"/>
              <a:gd name="T121" fmla="*/ 114 h 239"/>
              <a:gd name="T122" fmla="*/ 347 w 442"/>
              <a:gd name="T123" fmla="*/ 9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2" h="239">
                <a:moveTo>
                  <a:pt x="76" y="81"/>
                </a:moveTo>
                <a:cubicBezTo>
                  <a:pt x="76" y="68"/>
                  <a:pt x="68" y="57"/>
                  <a:pt x="53" y="57"/>
                </a:cubicBezTo>
                <a:cubicBezTo>
                  <a:pt x="38" y="57"/>
                  <a:pt x="30" y="68"/>
                  <a:pt x="30" y="81"/>
                </a:cubicBezTo>
                <a:cubicBezTo>
                  <a:pt x="30" y="131"/>
                  <a:pt x="77" y="130"/>
                  <a:pt x="76" y="81"/>
                </a:cubicBezTo>
                <a:close/>
                <a:moveTo>
                  <a:pt x="0" y="178"/>
                </a:moveTo>
                <a:cubicBezTo>
                  <a:pt x="0" y="173"/>
                  <a:pt x="0" y="173"/>
                  <a:pt x="0" y="173"/>
                </a:cubicBezTo>
                <a:cubicBezTo>
                  <a:pt x="0" y="160"/>
                  <a:pt x="0" y="146"/>
                  <a:pt x="6" y="136"/>
                </a:cubicBezTo>
                <a:cubicBezTo>
                  <a:pt x="11" y="126"/>
                  <a:pt x="20" y="118"/>
                  <a:pt x="31" y="118"/>
                </a:cubicBezTo>
                <a:cubicBezTo>
                  <a:pt x="35" y="118"/>
                  <a:pt x="35" y="118"/>
                  <a:pt x="35" y="118"/>
                </a:cubicBezTo>
                <a:cubicBezTo>
                  <a:pt x="46" y="127"/>
                  <a:pt x="61" y="127"/>
                  <a:pt x="71" y="118"/>
                </a:cubicBezTo>
                <a:cubicBezTo>
                  <a:pt x="75" y="118"/>
                  <a:pt x="75" y="118"/>
                  <a:pt x="75" y="118"/>
                </a:cubicBezTo>
                <a:cubicBezTo>
                  <a:pt x="81" y="118"/>
                  <a:pt x="86" y="120"/>
                  <a:pt x="90" y="123"/>
                </a:cubicBezTo>
                <a:cubicBezTo>
                  <a:pt x="86" y="131"/>
                  <a:pt x="84" y="141"/>
                  <a:pt x="83" y="150"/>
                </a:cubicBezTo>
                <a:cubicBezTo>
                  <a:pt x="0" y="178"/>
                  <a:pt x="0" y="178"/>
                  <a:pt x="0" y="178"/>
                </a:cubicBezTo>
                <a:close/>
                <a:moveTo>
                  <a:pt x="184" y="56"/>
                </a:moveTo>
                <a:cubicBezTo>
                  <a:pt x="184" y="40"/>
                  <a:pt x="173" y="27"/>
                  <a:pt x="155" y="27"/>
                </a:cubicBezTo>
                <a:cubicBezTo>
                  <a:pt x="137" y="27"/>
                  <a:pt x="127" y="40"/>
                  <a:pt x="127" y="56"/>
                </a:cubicBezTo>
                <a:cubicBezTo>
                  <a:pt x="127" y="118"/>
                  <a:pt x="185" y="117"/>
                  <a:pt x="184" y="56"/>
                </a:cubicBezTo>
                <a:close/>
                <a:moveTo>
                  <a:pt x="90" y="148"/>
                </a:moveTo>
                <a:cubicBezTo>
                  <a:pt x="91" y="139"/>
                  <a:pt x="93" y="131"/>
                  <a:pt x="97" y="124"/>
                </a:cubicBezTo>
                <a:cubicBezTo>
                  <a:pt x="103" y="113"/>
                  <a:pt x="115" y="102"/>
                  <a:pt x="128" y="102"/>
                </a:cubicBezTo>
                <a:cubicBezTo>
                  <a:pt x="133" y="102"/>
                  <a:pt x="133" y="102"/>
                  <a:pt x="133" y="102"/>
                </a:cubicBezTo>
                <a:cubicBezTo>
                  <a:pt x="146" y="114"/>
                  <a:pt x="165" y="114"/>
                  <a:pt x="177" y="102"/>
                </a:cubicBezTo>
                <a:cubicBezTo>
                  <a:pt x="183" y="102"/>
                  <a:pt x="183" y="102"/>
                  <a:pt x="183" y="102"/>
                </a:cubicBezTo>
                <a:cubicBezTo>
                  <a:pt x="189" y="102"/>
                  <a:pt x="195" y="104"/>
                  <a:pt x="200" y="107"/>
                </a:cubicBezTo>
                <a:cubicBezTo>
                  <a:pt x="199" y="109"/>
                  <a:pt x="198" y="110"/>
                  <a:pt x="198" y="111"/>
                </a:cubicBezTo>
                <a:cubicBezTo>
                  <a:pt x="189" y="127"/>
                  <a:pt x="188" y="149"/>
                  <a:pt x="188" y="167"/>
                </a:cubicBezTo>
                <a:cubicBezTo>
                  <a:pt x="188" y="183"/>
                  <a:pt x="188" y="183"/>
                  <a:pt x="188" y="183"/>
                </a:cubicBezTo>
                <a:cubicBezTo>
                  <a:pt x="187" y="183"/>
                  <a:pt x="187" y="183"/>
                  <a:pt x="187" y="183"/>
                </a:cubicBezTo>
                <a:cubicBezTo>
                  <a:pt x="143" y="145"/>
                  <a:pt x="143" y="145"/>
                  <a:pt x="143" y="145"/>
                </a:cubicBezTo>
                <a:cubicBezTo>
                  <a:pt x="130" y="134"/>
                  <a:pt x="130" y="134"/>
                  <a:pt x="130" y="134"/>
                </a:cubicBezTo>
                <a:cubicBezTo>
                  <a:pt x="90" y="148"/>
                  <a:pt x="90" y="148"/>
                  <a:pt x="90" y="148"/>
                </a:cubicBezTo>
                <a:close/>
                <a:moveTo>
                  <a:pt x="308" y="34"/>
                </a:moveTo>
                <a:cubicBezTo>
                  <a:pt x="307" y="16"/>
                  <a:pt x="294" y="0"/>
                  <a:pt x="274" y="0"/>
                </a:cubicBezTo>
                <a:cubicBezTo>
                  <a:pt x="252" y="0"/>
                  <a:pt x="240" y="15"/>
                  <a:pt x="240" y="34"/>
                </a:cubicBezTo>
                <a:cubicBezTo>
                  <a:pt x="240" y="107"/>
                  <a:pt x="308" y="106"/>
                  <a:pt x="308" y="34"/>
                </a:cubicBezTo>
                <a:close/>
                <a:moveTo>
                  <a:pt x="196" y="180"/>
                </a:moveTo>
                <a:cubicBezTo>
                  <a:pt x="196" y="167"/>
                  <a:pt x="196" y="167"/>
                  <a:pt x="196" y="167"/>
                </a:cubicBezTo>
                <a:cubicBezTo>
                  <a:pt x="196" y="149"/>
                  <a:pt x="197" y="129"/>
                  <a:pt x="205" y="114"/>
                </a:cubicBezTo>
                <a:cubicBezTo>
                  <a:pt x="212" y="100"/>
                  <a:pt x="226" y="88"/>
                  <a:pt x="242" y="88"/>
                </a:cubicBezTo>
                <a:cubicBezTo>
                  <a:pt x="248" y="88"/>
                  <a:pt x="248" y="88"/>
                  <a:pt x="248" y="88"/>
                </a:cubicBezTo>
                <a:cubicBezTo>
                  <a:pt x="263" y="102"/>
                  <a:pt x="285" y="102"/>
                  <a:pt x="299" y="88"/>
                </a:cubicBezTo>
                <a:cubicBezTo>
                  <a:pt x="305" y="88"/>
                  <a:pt x="305" y="88"/>
                  <a:pt x="305" y="88"/>
                </a:cubicBezTo>
                <a:cubicBezTo>
                  <a:pt x="321" y="88"/>
                  <a:pt x="335" y="100"/>
                  <a:pt x="342" y="114"/>
                </a:cubicBezTo>
                <a:cubicBezTo>
                  <a:pt x="344" y="117"/>
                  <a:pt x="345" y="120"/>
                  <a:pt x="346" y="123"/>
                </a:cubicBezTo>
                <a:cubicBezTo>
                  <a:pt x="196" y="180"/>
                  <a:pt x="196" y="180"/>
                  <a:pt x="196" y="180"/>
                </a:cubicBezTo>
                <a:close/>
                <a:moveTo>
                  <a:pt x="347" y="96"/>
                </a:moveTo>
                <a:cubicBezTo>
                  <a:pt x="360" y="129"/>
                  <a:pt x="360" y="129"/>
                  <a:pt x="360" y="129"/>
                </a:cubicBezTo>
                <a:cubicBezTo>
                  <a:pt x="185" y="195"/>
                  <a:pt x="185" y="195"/>
                  <a:pt x="185" y="195"/>
                </a:cubicBezTo>
                <a:cubicBezTo>
                  <a:pt x="136" y="153"/>
                  <a:pt x="136" y="153"/>
                  <a:pt x="136" y="153"/>
                </a:cubicBezTo>
                <a:cubicBezTo>
                  <a:pt x="128" y="146"/>
                  <a:pt x="128" y="146"/>
                  <a:pt x="128" y="146"/>
                </a:cubicBezTo>
                <a:cubicBezTo>
                  <a:pt x="118" y="149"/>
                  <a:pt x="118" y="149"/>
                  <a:pt x="118" y="149"/>
                </a:cubicBezTo>
                <a:cubicBezTo>
                  <a:pt x="1" y="188"/>
                  <a:pt x="1" y="188"/>
                  <a:pt x="1" y="188"/>
                </a:cubicBezTo>
                <a:cubicBezTo>
                  <a:pt x="13" y="224"/>
                  <a:pt x="13" y="224"/>
                  <a:pt x="13" y="224"/>
                </a:cubicBezTo>
                <a:cubicBezTo>
                  <a:pt x="120" y="189"/>
                  <a:pt x="120" y="189"/>
                  <a:pt x="120" y="189"/>
                </a:cubicBezTo>
                <a:cubicBezTo>
                  <a:pt x="169" y="231"/>
                  <a:pt x="169" y="231"/>
                  <a:pt x="169" y="231"/>
                </a:cubicBezTo>
                <a:cubicBezTo>
                  <a:pt x="178" y="239"/>
                  <a:pt x="178" y="239"/>
                  <a:pt x="178" y="239"/>
                </a:cubicBezTo>
                <a:cubicBezTo>
                  <a:pt x="189" y="235"/>
                  <a:pt x="189" y="235"/>
                  <a:pt x="189" y="235"/>
                </a:cubicBezTo>
                <a:cubicBezTo>
                  <a:pt x="373" y="164"/>
                  <a:pt x="373" y="164"/>
                  <a:pt x="373" y="164"/>
                </a:cubicBezTo>
                <a:cubicBezTo>
                  <a:pt x="385" y="195"/>
                  <a:pt x="385" y="195"/>
                  <a:pt x="385" y="195"/>
                </a:cubicBezTo>
                <a:cubicBezTo>
                  <a:pt x="442" y="114"/>
                  <a:pt x="442" y="114"/>
                  <a:pt x="442" y="114"/>
                </a:cubicBezTo>
                <a:cubicBezTo>
                  <a:pt x="347" y="96"/>
                  <a:pt x="347" y="96"/>
                  <a:pt x="347" y="96"/>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2" name="Graphic 11" descr="Arrow circle">
            <a:extLst>
              <a:ext uri="{FF2B5EF4-FFF2-40B4-BE49-F238E27FC236}">
                <a16:creationId xmlns:a16="http://schemas.microsoft.com/office/drawing/2014/main" id="{562E99A4-5ED2-496D-BDC2-97E718E05B1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62439" y="3591473"/>
            <a:ext cx="914400" cy="914400"/>
          </a:xfrm>
          <a:prstGeom prst="rect">
            <a:avLst/>
          </a:prstGeom>
        </p:spPr>
      </p:pic>
      <p:sp>
        <p:nvSpPr>
          <p:cNvPr id="61" name="Rounded Rectangle 9">
            <a:extLst>
              <a:ext uri="{FF2B5EF4-FFF2-40B4-BE49-F238E27FC236}">
                <a16:creationId xmlns:a16="http://schemas.microsoft.com/office/drawing/2014/main" id="{B861AD91-9F9A-4EF4-9A93-1BE05E5B8B2F}"/>
              </a:ext>
            </a:extLst>
          </p:cNvPr>
          <p:cNvSpPr/>
          <p:nvPr/>
        </p:nvSpPr>
        <p:spPr>
          <a:xfrm>
            <a:off x="903532" y="2102697"/>
            <a:ext cx="1185875" cy="2110899"/>
          </a:xfrm>
          <a:prstGeom prst="roundRect">
            <a:avLst/>
          </a:prstGeom>
        </p:spPr>
        <p:style>
          <a:lnRef idx="1">
            <a:schemeClr val="dk1"/>
          </a:lnRef>
          <a:fillRef idx="1001">
            <a:schemeClr val="lt2"/>
          </a:fillRef>
          <a:effectRef idx="1">
            <a:schemeClr val="dk1"/>
          </a:effectRef>
          <a:fontRef idx="minor">
            <a:schemeClr val="dk1"/>
          </a:fontRef>
        </p:style>
        <p:txBody>
          <a:bodyPr rtlCol="0" anchor="ctr"/>
          <a:lstStyle/>
          <a:p>
            <a:pPr marL="128588" indent="-128588">
              <a:buFont typeface="Arial" panose="020B0604020202020204" pitchFamily="34" charset="0"/>
              <a:buChar char="•"/>
            </a:pPr>
            <a:r>
              <a:rPr lang="en-ZA" sz="825" b="1">
                <a:solidFill>
                  <a:schemeClr val="tx1"/>
                </a:solidFill>
                <a:latin typeface="Arial" panose="020B0604020202020204" pitchFamily="34" charset="0"/>
                <a:cs typeface="Arial" panose="020B0604020202020204" pitchFamily="34" charset="0"/>
              </a:rPr>
              <a:t>Prospective client/BDM submits funding application with all relevant documents as per checklist</a:t>
            </a:r>
          </a:p>
          <a:p>
            <a:pPr marL="128588" indent="-128588">
              <a:buFont typeface="Arial" panose="020B0604020202020204" pitchFamily="34" charset="0"/>
              <a:buChar char="•"/>
            </a:pPr>
            <a:r>
              <a:rPr lang="en-ZA" sz="825" b="1">
                <a:solidFill>
                  <a:schemeClr val="tx1"/>
                </a:solidFill>
                <a:latin typeface="Arial" panose="020B0604020202020204" pitchFamily="34" charset="0"/>
                <a:cs typeface="Arial" panose="020B0604020202020204" pitchFamily="34" charset="0"/>
              </a:rPr>
              <a:t>Client manager assigned to assist client and asses application,</a:t>
            </a:r>
          </a:p>
        </p:txBody>
      </p:sp>
      <p:sp>
        <p:nvSpPr>
          <p:cNvPr id="62" name="Rounded Rectangle 16">
            <a:extLst>
              <a:ext uri="{FF2B5EF4-FFF2-40B4-BE49-F238E27FC236}">
                <a16:creationId xmlns:a16="http://schemas.microsoft.com/office/drawing/2014/main" id="{87981093-5FBE-4817-B826-0AE60B94554C}"/>
              </a:ext>
            </a:extLst>
          </p:cNvPr>
          <p:cNvSpPr/>
          <p:nvPr/>
        </p:nvSpPr>
        <p:spPr>
          <a:xfrm>
            <a:off x="993609" y="4312527"/>
            <a:ext cx="1095798" cy="702078"/>
          </a:xfrm>
          <a:prstGeom prst="roundRect">
            <a:avLst/>
          </a:prstGeom>
        </p:spPr>
        <p:style>
          <a:lnRef idx="1">
            <a:schemeClr val="dk1"/>
          </a:lnRef>
          <a:fillRef idx="1001">
            <a:schemeClr val="lt2"/>
          </a:fillRef>
          <a:effectRef idx="1">
            <a:schemeClr val="dk1"/>
          </a:effectRef>
          <a:fontRef idx="minor">
            <a:schemeClr val="dk1"/>
          </a:fontRef>
        </p:style>
        <p:txBody>
          <a:bodyPr rtlCol="0" anchor="ctr"/>
          <a:lstStyle/>
          <a:p>
            <a:pPr algn="ctr"/>
            <a:r>
              <a:rPr lang="en-ZA" sz="900">
                <a:solidFill>
                  <a:schemeClr val="tx1"/>
                </a:solidFill>
                <a:latin typeface="Arial" panose="020B0604020202020204" pitchFamily="34" charset="0"/>
                <a:cs typeface="Arial" panose="020B0604020202020204" pitchFamily="34" charset="0"/>
              </a:rPr>
              <a:t>Ongoing</a:t>
            </a:r>
          </a:p>
        </p:txBody>
      </p:sp>
      <p:sp>
        <p:nvSpPr>
          <p:cNvPr id="63" name="Rounded Rectangle 28">
            <a:extLst>
              <a:ext uri="{FF2B5EF4-FFF2-40B4-BE49-F238E27FC236}">
                <a16:creationId xmlns:a16="http://schemas.microsoft.com/office/drawing/2014/main" id="{B8538D0A-269C-4367-8299-904B60EA6C51}"/>
              </a:ext>
            </a:extLst>
          </p:cNvPr>
          <p:cNvSpPr/>
          <p:nvPr/>
        </p:nvSpPr>
        <p:spPr>
          <a:xfrm>
            <a:off x="2305406" y="2063866"/>
            <a:ext cx="1089810" cy="2206883"/>
          </a:xfrm>
          <a:prstGeom prst="roundRect">
            <a:avLst/>
          </a:prstGeom>
        </p:spPr>
        <p:style>
          <a:lnRef idx="1">
            <a:schemeClr val="accent1"/>
          </a:lnRef>
          <a:fillRef idx="1002">
            <a:schemeClr val="lt1"/>
          </a:fillRef>
          <a:effectRef idx="1">
            <a:schemeClr val="accent1"/>
          </a:effectRef>
          <a:fontRef idx="minor">
            <a:schemeClr val="dk1"/>
          </a:fontRef>
        </p:style>
        <p:txBody>
          <a:bodyPr rtlCol="0" anchor="t"/>
          <a:lstStyle/>
          <a:p>
            <a:pPr marL="128588" indent="-128588">
              <a:buFont typeface="Arial" panose="020B0604020202020204" pitchFamily="34" charset="0"/>
              <a:buChar char="•"/>
            </a:pPr>
            <a:r>
              <a:rPr lang="en-ZA" sz="825" b="1">
                <a:solidFill>
                  <a:schemeClr val="tx1"/>
                </a:solidFill>
                <a:latin typeface="Arial" panose="020B0604020202020204" pitchFamily="34" charset="0"/>
                <a:cs typeface="Arial" panose="020B0604020202020204" pitchFamily="34" charset="0"/>
              </a:rPr>
              <a:t>High level assessment of proposal (Viability Test)</a:t>
            </a:r>
          </a:p>
        </p:txBody>
      </p:sp>
      <p:sp>
        <p:nvSpPr>
          <p:cNvPr id="64" name="Rounded Rectangle 29">
            <a:extLst>
              <a:ext uri="{FF2B5EF4-FFF2-40B4-BE49-F238E27FC236}">
                <a16:creationId xmlns:a16="http://schemas.microsoft.com/office/drawing/2014/main" id="{BCB3AF39-5717-4C1B-9D99-74FC6039B651}"/>
              </a:ext>
            </a:extLst>
          </p:cNvPr>
          <p:cNvSpPr/>
          <p:nvPr/>
        </p:nvSpPr>
        <p:spPr>
          <a:xfrm>
            <a:off x="3651485" y="2031758"/>
            <a:ext cx="1268702" cy="2206883"/>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spcCol="252000" rtlCol="0" anchor="ctr"/>
          <a:lstStyle/>
          <a:p>
            <a:pPr marL="128588" indent="-128588">
              <a:buFont typeface="Arial" panose="020B0604020202020204" pitchFamily="34" charset="0"/>
              <a:buChar char="•"/>
            </a:pPr>
            <a:r>
              <a:rPr lang="en-ZA" sz="825" b="1">
                <a:solidFill>
                  <a:schemeClr val="tx1"/>
                </a:solidFill>
                <a:latin typeface="Arial" panose="020B0604020202020204" pitchFamily="34" charset="0"/>
                <a:cs typeface="Arial" panose="020B0604020202020204" pitchFamily="34" charset="0"/>
              </a:rPr>
              <a:t>Due diligence (Business/Credit and Legal) </a:t>
            </a:r>
          </a:p>
          <a:p>
            <a:pPr marL="128588" indent="-128588">
              <a:buFont typeface="Arial" panose="020B0604020202020204" pitchFamily="34" charset="0"/>
              <a:buChar char="•"/>
            </a:pPr>
            <a:endParaRPr lang="en-ZA" sz="825" b="1">
              <a:solidFill>
                <a:schemeClr val="tx1"/>
              </a:solidFill>
              <a:latin typeface="Arial" panose="020B0604020202020204" pitchFamily="34" charset="0"/>
              <a:cs typeface="Arial" panose="020B0604020202020204" pitchFamily="34" charset="0"/>
            </a:endParaRPr>
          </a:p>
          <a:p>
            <a:pPr marL="128588" indent="-128588">
              <a:buFont typeface="Arial" panose="020B0604020202020204" pitchFamily="34" charset="0"/>
              <a:buChar char="•"/>
            </a:pPr>
            <a:r>
              <a:rPr lang="en-ZA" sz="825" b="1">
                <a:solidFill>
                  <a:schemeClr val="tx1"/>
                </a:solidFill>
                <a:latin typeface="Arial" panose="020B0604020202020204" pitchFamily="34" charset="0"/>
                <a:cs typeface="Arial" panose="020B0604020202020204" pitchFamily="34" charset="0"/>
              </a:rPr>
              <a:t>Check all relevant documents (as per checklist)</a:t>
            </a:r>
          </a:p>
          <a:p>
            <a:endParaRPr lang="en-ZA" sz="825" b="1">
              <a:solidFill>
                <a:schemeClr val="tx1"/>
              </a:solidFill>
              <a:latin typeface="Arial" panose="020B0604020202020204" pitchFamily="34" charset="0"/>
              <a:cs typeface="Arial" panose="020B0604020202020204" pitchFamily="34" charset="0"/>
            </a:endParaRPr>
          </a:p>
          <a:p>
            <a:pPr marL="128588" indent="-128588">
              <a:buFont typeface="Arial" panose="020B0604020202020204" pitchFamily="34" charset="0"/>
              <a:buChar char="•"/>
            </a:pPr>
            <a:r>
              <a:rPr lang="en-ZA" sz="825" b="1">
                <a:solidFill>
                  <a:schemeClr val="tx1"/>
                </a:solidFill>
                <a:latin typeface="Arial" panose="020B0604020202020204" pitchFamily="34" charset="0"/>
                <a:cs typeface="Arial" panose="020B0604020202020204" pitchFamily="34" charset="0"/>
              </a:rPr>
              <a:t>Alignment of proposal with credit policy</a:t>
            </a:r>
          </a:p>
          <a:p>
            <a:endParaRPr lang="en-ZA" sz="825" b="1">
              <a:solidFill>
                <a:schemeClr val="tx1"/>
              </a:solidFill>
              <a:latin typeface="Arial" panose="020B0604020202020204" pitchFamily="34" charset="0"/>
              <a:cs typeface="Arial" panose="020B0604020202020204" pitchFamily="34" charset="0"/>
            </a:endParaRPr>
          </a:p>
          <a:p>
            <a:pPr marL="128588" indent="-128588">
              <a:buFont typeface="Arial" panose="020B0604020202020204" pitchFamily="34" charset="0"/>
              <a:buChar char="•"/>
            </a:pPr>
            <a:r>
              <a:rPr lang="en-ZA" sz="825" b="1">
                <a:solidFill>
                  <a:schemeClr val="tx1"/>
                </a:solidFill>
                <a:latin typeface="Arial" panose="020B0604020202020204" pitchFamily="34" charset="0"/>
                <a:cs typeface="Arial" panose="020B0604020202020204" pitchFamily="34" charset="0"/>
              </a:rPr>
              <a:t>Negotiate initial terms of contract</a:t>
            </a:r>
          </a:p>
        </p:txBody>
      </p:sp>
      <p:sp>
        <p:nvSpPr>
          <p:cNvPr id="65" name="Rounded Rectangle 30">
            <a:extLst>
              <a:ext uri="{FF2B5EF4-FFF2-40B4-BE49-F238E27FC236}">
                <a16:creationId xmlns:a16="http://schemas.microsoft.com/office/drawing/2014/main" id="{02C4A7BE-C38F-48E0-A343-30DD85E5F889}"/>
              </a:ext>
            </a:extLst>
          </p:cNvPr>
          <p:cNvSpPr/>
          <p:nvPr/>
        </p:nvSpPr>
        <p:spPr>
          <a:xfrm>
            <a:off x="5227791" y="2040543"/>
            <a:ext cx="1404431" cy="22168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marL="171450" indent="-171450">
              <a:buFont typeface="Arial" panose="020B0604020202020204" pitchFamily="34" charset="0"/>
              <a:buChar char="•"/>
            </a:pPr>
            <a:r>
              <a:rPr lang="en-ZA" sz="825" b="1">
                <a:solidFill>
                  <a:schemeClr val="tx1"/>
                </a:solidFill>
                <a:latin typeface="Arial" panose="020B0604020202020204" pitchFamily="34" charset="0"/>
                <a:cs typeface="Arial" panose="020B0604020202020204" pitchFamily="34" charset="0"/>
              </a:rPr>
              <a:t>Proposal review by Board Credit &amp; Investment Committee).</a:t>
            </a:r>
          </a:p>
          <a:p>
            <a:endParaRPr lang="en-ZA" sz="825" b="1">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ZA" sz="825" b="1">
                <a:solidFill>
                  <a:schemeClr val="tx1"/>
                </a:solidFill>
                <a:latin typeface="Arial" panose="020B0604020202020204" pitchFamily="34" charset="0"/>
                <a:cs typeface="Arial" panose="020B0604020202020204" pitchFamily="34" charset="0"/>
              </a:rPr>
              <a:t> Approved (Grant Letter, finalise term sheet)</a:t>
            </a:r>
          </a:p>
          <a:p>
            <a:pPr marL="171450" indent="-171450">
              <a:buFont typeface="Arial" panose="020B0604020202020204" pitchFamily="34" charset="0"/>
              <a:buChar char="•"/>
            </a:pPr>
            <a:r>
              <a:rPr lang="en-ZA" sz="825" b="1">
                <a:solidFill>
                  <a:schemeClr val="tx1"/>
                </a:solidFill>
                <a:latin typeface="Arial" panose="020B0604020202020204" pitchFamily="34" charset="0"/>
                <a:cs typeface="Arial" panose="020B0604020202020204" pitchFamily="34" charset="0"/>
              </a:rPr>
              <a:t>Draft loan agreement</a:t>
            </a:r>
          </a:p>
          <a:p>
            <a:pPr marL="171450" indent="-171450">
              <a:buFont typeface="Arial" panose="020B0604020202020204" pitchFamily="34" charset="0"/>
              <a:buChar char="•"/>
            </a:pPr>
            <a:r>
              <a:rPr lang="en-ZA" sz="825" b="1">
                <a:solidFill>
                  <a:schemeClr val="tx1"/>
                </a:solidFill>
                <a:latin typeface="Arial" panose="020B0604020202020204" pitchFamily="34" charset="0"/>
                <a:cs typeface="Arial" panose="020B0604020202020204" pitchFamily="34" charset="0"/>
              </a:rPr>
              <a:t>DECLINE-notify applicant.</a:t>
            </a:r>
          </a:p>
        </p:txBody>
      </p:sp>
      <p:sp>
        <p:nvSpPr>
          <p:cNvPr id="66" name="Rounded Rectangle 31">
            <a:extLst>
              <a:ext uri="{FF2B5EF4-FFF2-40B4-BE49-F238E27FC236}">
                <a16:creationId xmlns:a16="http://schemas.microsoft.com/office/drawing/2014/main" id="{171E0E2F-F354-4CB3-B4C0-5B1DD267DF02}"/>
              </a:ext>
            </a:extLst>
          </p:cNvPr>
          <p:cNvSpPr/>
          <p:nvPr/>
        </p:nvSpPr>
        <p:spPr>
          <a:xfrm>
            <a:off x="6981780" y="2039906"/>
            <a:ext cx="1096305" cy="2267975"/>
          </a:xfrm>
          <a:prstGeom prst="roundRect">
            <a:avLst/>
          </a:prstGeom>
        </p:spPr>
        <p:style>
          <a:lnRef idx="2">
            <a:schemeClr val="accent1">
              <a:shade val="50000"/>
            </a:schemeClr>
          </a:lnRef>
          <a:fillRef idx="1002">
            <a:schemeClr val="dk2"/>
          </a:fillRef>
          <a:effectRef idx="0">
            <a:schemeClr val="accent1"/>
          </a:effectRef>
          <a:fontRef idx="minor">
            <a:schemeClr val="lt1"/>
          </a:fontRef>
        </p:style>
        <p:txBody>
          <a:bodyPr rtlCol="0" anchor="t"/>
          <a:lstStyle/>
          <a:p>
            <a:pPr marL="128588" indent="-128588">
              <a:buFont typeface="Arial" panose="020B0604020202020204" pitchFamily="34" charset="0"/>
              <a:buChar char="•"/>
            </a:pPr>
            <a:r>
              <a:rPr lang="en-ZA" sz="825" b="1">
                <a:solidFill>
                  <a:schemeClr val="bg1"/>
                </a:solidFill>
                <a:latin typeface="Arial" panose="020B0604020202020204" pitchFamily="34" charset="0"/>
                <a:cs typeface="Arial" panose="020B0604020202020204" pitchFamily="34" charset="0"/>
              </a:rPr>
              <a:t>Finalise loan agreement contract</a:t>
            </a:r>
          </a:p>
          <a:p>
            <a:pPr marL="128588" indent="-128588">
              <a:buFont typeface="Arial" panose="020B0604020202020204" pitchFamily="34" charset="0"/>
              <a:buChar char="•"/>
            </a:pPr>
            <a:r>
              <a:rPr lang="en-ZA" sz="825" b="1">
                <a:solidFill>
                  <a:schemeClr val="bg1"/>
                </a:solidFill>
                <a:latin typeface="Arial" panose="020B0604020202020204" pitchFamily="34" charset="0"/>
                <a:cs typeface="Arial" panose="020B0604020202020204" pitchFamily="34" charset="0"/>
              </a:rPr>
              <a:t>Client to meet PC’s </a:t>
            </a:r>
          </a:p>
          <a:p>
            <a:pPr marL="128588" indent="-128588">
              <a:buFont typeface="Arial" panose="020B0604020202020204" pitchFamily="34" charset="0"/>
              <a:buChar char="•"/>
            </a:pPr>
            <a:r>
              <a:rPr lang="en-ZA" sz="825" b="1">
                <a:solidFill>
                  <a:schemeClr val="bg1"/>
                </a:solidFill>
                <a:latin typeface="Arial" panose="020B0604020202020204" pitchFamily="34" charset="0"/>
                <a:cs typeface="Arial" panose="020B0604020202020204" pitchFamily="34" charset="0"/>
              </a:rPr>
              <a:t>Disburse</a:t>
            </a:r>
          </a:p>
          <a:p>
            <a:endParaRPr lang="en-ZA" sz="825">
              <a:solidFill>
                <a:schemeClr val="bg1"/>
              </a:solidFill>
              <a:latin typeface="Arial" panose="020B0604020202020204" pitchFamily="34" charset="0"/>
              <a:cs typeface="Arial" panose="020B0604020202020204" pitchFamily="34" charset="0"/>
            </a:endParaRPr>
          </a:p>
        </p:txBody>
      </p:sp>
      <p:sp>
        <p:nvSpPr>
          <p:cNvPr id="67" name="Rounded Rectangle 32">
            <a:extLst>
              <a:ext uri="{FF2B5EF4-FFF2-40B4-BE49-F238E27FC236}">
                <a16:creationId xmlns:a16="http://schemas.microsoft.com/office/drawing/2014/main" id="{74880EF4-9D65-45B0-8D0D-9E69D1323643}"/>
              </a:ext>
            </a:extLst>
          </p:cNvPr>
          <p:cNvSpPr/>
          <p:nvPr/>
        </p:nvSpPr>
        <p:spPr>
          <a:xfrm>
            <a:off x="368447" y="1274343"/>
            <a:ext cx="376189" cy="97648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ZA" sz="1500" spc="-113">
                <a:solidFill>
                  <a:schemeClr val="tx2">
                    <a:lumMod val="50000"/>
                  </a:schemeClr>
                </a:solidFill>
                <a:latin typeface="Arial" panose="020B0604020202020204" pitchFamily="34" charset="0"/>
                <a:cs typeface="Arial" panose="020B0604020202020204" pitchFamily="34" charset="0"/>
              </a:rPr>
              <a:t>Process</a:t>
            </a:r>
          </a:p>
        </p:txBody>
      </p:sp>
      <p:sp>
        <p:nvSpPr>
          <p:cNvPr id="68" name="Rounded Rectangle 33">
            <a:extLst>
              <a:ext uri="{FF2B5EF4-FFF2-40B4-BE49-F238E27FC236}">
                <a16:creationId xmlns:a16="http://schemas.microsoft.com/office/drawing/2014/main" id="{CB71414D-561A-4353-AB3D-91F1DE604120}"/>
              </a:ext>
            </a:extLst>
          </p:cNvPr>
          <p:cNvSpPr/>
          <p:nvPr/>
        </p:nvSpPr>
        <p:spPr>
          <a:xfrm>
            <a:off x="368447" y="2297965"/>
            <a:ext cx="379599" cy="164280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ZA" sz="1050">
                <a:solidFill>
                  <a:schemeClr val="tx2">
                    <a:lumMod val="50000"/>
                  </a:schemeClr>
                </a:solidFill>
                <a:latin typeface="Arial" panose="020B0604020202020204" pitchFamily="34" charset="0"/>
                <a:cs typeface="Arial" panose="020B0604020202020204" pitchFamily="34" charset="0"/>
              </a:rPr>
              <a:t>A</a:t>
            </a:r>
            <a:r>
              <a:rPr lang="en-ZA" sz="1500">
                <a:solidFill>
                  <a:schemeClr val="tx2">
                    <a:lumMod val="50000"/>
                  </a:schemeClr>
                </a:solidFill>
                <a:latin typeface="Arial" panose="020B0604020202020204" pitchFamily="34" charset="0"/>
                <a:cs typeface="Arial" panose="020B0604020202020204" pitchFamily="34" charset="0"/>
              </a:rPr>
              <a:t>ctivities</a:t>
            </a:r>
          </a:p>
        </p:txBody>
      </p:sp>
      <p:sp>
        <p:nvSpPr>
          <p:cNvPr id="69" name="Rounded Rectangle 34">
            <a:extLst>
              <a:ext uri="{FF2B5EF4-FFF2-40B4-BE49-F238E27FC236}">
                <a16:creationId xmlns:a16="http://schemas.microsoft.com/office/drawing/2014/main" id="{381FDB3A-B55A-4379-86C3-F43A11290F2E}"/>
              </a:ext>
            </a:extLst>
          </p:cNvPr>
          <p:cNvSpPr/>
          <p:nvPr/>
        </p:nvSpPr>
        <p:spPr>
          <a:xfrm>
            <a:off x="407290" y="4162500"/>
            <a:ext cx="379598" cy="10884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ZA" sz="1200" spc="-113">
                <a:solidFill>
                  <a:schemeClr val="tx2">
                    <a:lumMod val="50000"/>
                  </a:schemeClr>
                </a:solidFill>
                <a:latin typeface="Arial" panose="020B0604020202020204" pitchFamily="34" charset="0"/>
                <a:cs typeface="Arial" panose="020B0604020202020204" pitchFamily="34" charset="0"/>
              </a:rPr>
              <a:t>Time-frame</a:t>
            </a:r>
          </a:p>
        </p:txBody>
      </p:sp>
      <p:sp>
        <p:nvSpPr>
          <p:cNvPr id="70" name="Rounded Rectangle 35">
            <a:extLst>
              <a:ext uri="{FF2B5EF4-FFF2-40B4-BE49-F238E27FC236}">
                <a16:creationId xmlns:a16="http://schemas.microsoft.com/office/drawing/2014/main" id="{7EF0AF7E-E611-4572-9508-1F95602566C3}"/>
              </a:ext>
            </a:extLst>
          </p:cNvPr>
          <p:cNvSpPr/>
          <p:nvPr/>
        </p:nvSpPr>
        <p:spPr>
          <a:xfrm>
            <a:off x="2326582" y="4354797"/>
            <a:ext cx="1068633" cy="685800"/>
          </a:xfrm>
          <a:prstGeom prst="roundRect">
            <a:avLst/>
          </a:prstGeom>
        </p:spPr>
        <p:style>
          <a:lnRef idx="1">
            <a:schemeClr val="accent1"/>
          </a:lnRef>
          <a:fillRef idx="1002">
            <a:schemeClr val="lt1"/>
          </a:fillRef>
          <a:effectRef idx="1">
            <a:schemeClr val="accent1"/>
          </a:effectRef>
          <a:fontRef idx="minor">
            <a:schemeClr val="dk1"/>
          </a:fontRef>
        </p:style>
        <p:txBody>
          <a:bodyPr rtlCol="0" anchor="ctr"/>
          <a:lstStyle/>
          <a:p>
            <a:pPr algn="ctr"/>
            <a:r>
              <a:rPr lang="en-ZA" sz="1050">
                <a:solidFill>
                  <a:schemeClr val="tx1"/>
                </a:solidFill>
                <a:latin typeface="Arial" panose="020B0604020202020204" pitchFamily="34" charset="0"/>
                <a:cs typeface="Arial" panose="020B0604020202020204" pitchFamily="34" charset="0"/>
              </a:rPr>
              <a:t>5</a:t>
            </a:r>
          </a:p>
          <a:p>
            <a:pPr algn="ctr"/>
            <a:r>
              <a:rPr lang="en-ZA" sz="1050">
                <a:solidFill>
                  <a:schemeClr val="tx1"/>
                </a:solidFill>
                <a:latin typeface="Arial" panose="020B0604020202020204" pitchFamily="34" charset="0"/>
                <a:cs typeface="Arial" panose="020B0604020202020204" pitchFamily="34" charset="0"/>
              </a:rPr>
              <a:t>Days</a:t>
            </a:r>
          </a:p>
        </p:txBody>
      </p:sp>
      <p:sp>
        <p:nvSpPr>
          <p:cNvPr id="71" name="Rounded Rectangle 36">
            <a:extLst>
              <a:ext uri="{FF2B5EF4-FFF2-40B4-BE49-F238E27FC236}">
                <a16:creationId xmlns:a16="http://schemas.microsoft.com/office/drawing/2014/main" id="{D677E8E0-D9D1-4CE8-B614-8BB1DC2808EC}"/>
              </a:ext>
            </a:extLst>
          </p:cNvPr>
          <p:cNvSpPr/>
          <p:nvPr/>
        </p:nvSpPr>
        <p:spPr>
          <a:xfrm>
            <a:off x="5268922" y="4389287"/>
            <a:ext cx="1367327" cy="63042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ZA" sz="1050">
                <a:solidFill>
                  <a:schemeClr val="tx1"/>
                </a:solidFill>
              </a:rPr>
              <a:t>27</a:t>
            </a:r>
          </a:p>
          <a:p>
            <a:pPr algn="ctr"/>
            <a:r>
              <a:rPr lang="en-ZA" sz="1050">
                <a:solidFill>
                  <a:schemeClr val="tx1"/>
                </a:solidFill>
              </a:rPr>
              <a:t>Days</a:t>
            </a:r>
          </a:p>
        </p:txBody>
      </p:sp>
      <p:sp>
        <p:nvSpPr>
          <p:cNvPr id="72" name="Rounded Rectangle 37">
            <a:extLst>
              <a:ext uri="{FF2B5EF4-FFF2-40B4-BE49-F238E27FC236}">
                <a16:creationId xmlns:a16="http://schemas.microsoft.com/office/drawing/2014/main" id="{F0C1EE6F-8F10-43F6-B279-1B47E817E4BC}"/>
              </a:ext>
            </a:extLst>
          </p:cNvPr>
          <p:cNvSpPr/>
          <p:nvPr/>
        </p:nvSpPr>
        <p:spPr>
          <a:xfrm>
            <a:off x="3775872" y="4365279"/>
            <a:ext cx="1128245" cy="685800"/>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en-ZA" sz="1050">
                <a:solidFill>
                  <a:schemeClr val="tx1"/>
                </a:solidFill>
                <a:latin typeface="Arial" panose="020B0604020202020204" pitchFamily="34" charset="0"/>
                <a:cs typeface="Arial" panose="020B0604020202020204" pitchFamily="34" charset="0"/>
              </a:rPr>
              <a:t>10</a:t>
            </a:r>
          </a:p>
          <a:p>
            <a:pPr algn="ctr"/>
            <a:r>
              <a:rPr lang="en-ZA" sz="1050">
                <a:solidFill>
                  <a:schemeClr val="tx1"/>
                </a:solidFill>
                <a:latin typeface="Arial" panose="020B0604020202020204" pitchFamily="34" charset="0"/>
                <a:cs typeface="Arial" panose="020B0604020202020204" pitchFamily="34" charset="0"/>
              </a:rPr>
              <a:t>Days</a:t>
            </a:r>
          </a:p>
        </p:txBody>
      </p:sp>
      <p:sp>
        <p:nvSpPr>
          <p:cNvPr id="73" name="Rounded Rectangle 38">
            <a:extLst>
              <a:ext uri="{FF2B5EF4-FFF2-40B4-BE49-F238E27FC236}">
                <a16:creationId xmlns:a16="http://schemas.microsoft.com/office/drawing/2014/main" id="{13EAE0A2-9B9A-4F2C-93EB-3E249ECBD943}"/>
              </a:ext>
            </a:extLst>
          </p:cNvPr>
          <p:cNvSpPr/>
          <p:nvPr/>
        </p:nvSpPr>
        <p:spPr>
          <a:xfrm>
            <a:off x="6997519" y="4339050"/>
            <a:ext cx="1128244" cy="685800"/>
          </a:xfrm>
          <a:prstGeom prst="round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ZA" sz="1050">
                <a:solidFill>
                  <a:schemeClr val="bg1"/>
                </a:solidFill>
                <a:latin typeface="Arial" panose="020B0604020202020204" pitchFamily="34" charset="0"/>
                <a:cs typeface="Arial" panose="020B0604020202020204" pitchFamily="34" charset="0"/>
              </a:rPr>
              <a:t>10 Days (LA)</a:t>
            </a:r>
          </a:p>
          <a:p>
            <a:pPr algn="ctr"/>
            <a:r>
              <a:rPr lang="en-ZA" sz="1050">
                <a:solidFill>
                  <a:schemeClr val="bg1"/>
                </a:solidFill>
                <a:latin typeface="Arial" panose="020B0604020202020204" pitchFamily="34" charset="0"/>
                <a:cs typeface="Arial" panose="020B0604020202020204" pitchFamily="34" charset="0"/>
              </a:rPr>
              <a:t>3 months (PC’s)</a:t>
            </a:r>
          </a:p>
        </p:txBody>
      </p:sp>
      <p:sp>
        <p:nvSpPr>
          <p:cNvPr id="74" name="Rounded Rectangle 40">
            <a:extLst>
              <a:ext uri="{FF2B5EF4-FFF2-40B4-BE49-F238E27FC236}">
                <a16:creationId xmlns:a16="http://schemas.microsoft.com/office/drawing/2014/main" id="{07229AE6-5ADD-4826-9506-A1458AA530CB}"/>
              </a:ext>
            </a:extLst>
          </p:cNvPr>
          <p:cNvSpPr/>
          <p:nvPr/>
        </p:nvSpPr>
        <p:spPr>
          <a:xfrm>
            <a:off x="597089" y="5159653"/>
            <a:ext cx="7614335" cy="9398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indent="-128588" algn="ctr">
              <a:buFont typeface="Arial" panose="020B0604020202020204" pitchFamily="34" charset="0"/>
              <a:buChar char="•"/>
            </a:pPr>
            <a:r>
              <a:rPr lang="en-ZA" sz="900" b="1">
                <a:solidFill>
                  <a:schemeClr val="tx2">
                    <a:lumMod val="50000"/>
                  </a:schemeClr>
                </a:solidFill>
                <a:latin typeface="Arial" panose="020B0604020202020204" pitchFamily="34" charset="0"/>
                <a:cs typeface="Arial" panose="020B0604020202020204" pitchFamily="34" charset="0"/>
              </a:rPr>
              <a:t>Entire process  is dependant on co-operation between NHFC and applicant</a:t>
            </a:r>
          </a:p>
          <a:p>
            <a:pPr marL="128588" indent="-128588" algn="ctr">
              <a:buFont typeface="Arial" panose="020B0604020202020204" pitchFamily="34" charset="0"/>
              <a:buChar char="•"/>
            </a:pPr>
            <a:r>
              <a:rPr lang="en-ZA" sz="900" b="1">
                <a:solidFill>
                  <a:schemeClr val="tx2">
                    <a:lumMod val="50000"/>
                  </a:schemeClr>
                </a:solidFill>
                <a:latin typeface="Arial" panose="020B0604020202020204" pitchFamily="34" charset="0"/>
                <a:cs typeface="Arial" panose="020B0604020202020204" pitchFamily="34" charset="0"/>
              </a:rPr>
              <a:t>Provision of insufficient information, applicant inexperience and project complexity/magnitude can affect the turn around times</a:t>
            </a:r>
          </a:p>
          <a:p>
            <a:pPr marL="128588" indent="-128588" algn="ctr">
              <a:buFont typeface="Arial" panose="020B0604020202020204" pitchFamily="34" charset="0"/>
              <a:buChar char="•"/>
            </a:pPr>
            <a:r>
              <a:rPr lang="en-ZA" sz="900" b="1">
                <a:solidFill>
                  <a:schemeClr val="tx2">
                    <a:lumMod val="50000"/>
                  </a:schemeClr>
                </a:solidFill>
                <a:latin typeface="Arial" panose="020B0604020202020204" pitchFamily="34" charset="0"/>
                <a:cs typeface="Arial" panose="020B0604020202020204" pitchFamily="34" charset="0"/>
              </a:rPr>
              <a:t>Disbursement of funds can take 6 to 12 months.</a:t>
            </a:r>
          </a:p>
        </p:txBody>
      </p:sp>
      <p:sp>
        <p:nvSpPr>
          <p:cNvPr id="75" name="Snip Diagonal Corner Rectangle 1">
            <a:extLst>
              <a:ext uri="{FF2B5EF4-FFF2-40B4-BE49-F238E27FC236}">
                <a16:creationId xmlns:a16="http://schemas.microsoft.com/office/drawing/2014/main" id="{C8367722-BEB7-491A-9A85-82286BDBD540}"/>
              </a:ext>
            </a:extLst>
          </p:cNvPr>
          <p:cNvSpPr/>
          <p:nvPr/>
        </p:nvSpPr>
        <p:spPr>
          <a:xfrm>
            <a:off x="927987" y="1298636"/>
            <a:ext cx="1098115" cy="663886"/>
          </a:xfrm>
          <a:prstGeom prst="snip2DiagRect">
            <a:avLst/>
          </a:prstGeom>
          <a:ln/>
        </p:spPr>
        <p:style>
          <a:lnRef idx="1">
            <a:schemeClr val="dk1"/>
          </a:lnRef>
          <a:fillRef idx="1001">
            <a:schemeClr val="lt2"/>
          </a:fillRef>
          <a:effectRef idx="1">
            <a:schemeClr val="dk1"/>
          </a:effectRef>
          <a:fontRef idx="minor">
            <a:schemeClr val="dk1"/>
          </a:fontRef>
        </p:style>
        <p:txBody>
          <a:bodyPr rtlCol="0" anchor="ctr"/>
          <a:lstStyle/>
          <a:p>
            <a:pPr algn="ctr"/>
            <a:r>
              <a:rPr lang="en-ZA" sz="1050" b="1">
                <a:solidFill>
                  <a:schemeClr val="tx1"/>
                </a:solidFill>
                <a:latin typeface="Arial" panose="020B0604020202020204" pitchFamily="34" charset="0"/>
                <a:cs typeface="Arial" panose="020B0604020202020204" pitchFamily="34" charset="0"/>
              </a:rPr>
              <a:t>Origination</a:t>
            </a:r>
          </a:p>
        </p:txBody>
      </p:sp>
      <p:sp>
        <p:nvSpPr>
          <p:cNvPr id="77" name="Snip Diagonal Corner Rectangle 45">
            <a:extLst>
              <a:ext uri="{FF2B5EF4-FFF2-40B4-BE49-F238E27FC236}">
                <a16:creationId xmlns:a16="http://schemas.microsoft.com/office/drawing/2014/main" id="{195A1649-D569-45C6-8651-C40907A4241A}"/>
              </a:ext>
            </a:extLst>
          </p:cNvPr>
          <p:cNvSpPr/>
          <p:nvPr/>
        </p:nvSpPr>
        <p:spPr>
          <a:xfrm>
            <a:off x="2263546" y="1307302"/>
            <a:ext cx="1131670" cy="663884"/>
          </a:xfrm>
          <a:prstGeom prst="snip2DiagRect">
            <a:avLst/>
          </a:prstGeom>
          <a:ln/>
        </p:spPr>
        <p:style>
          <a:lnRef idx="1">
            <a:schemeClr val="accent1"/>
          </a:lnRef>
          <a:fillRef idx="1002">
            <a:schemeClr val="lt1"/>
          </a:fillRef>
          <a:effectRef idx="1">
            <a:schemeClr val="accent1"/>
          </a:effectRef>
          <a:fontRef idx="minor">
            <a:schemeClr val="dk1"/>
          </a:fontRef>
        </p:style>
        <p:txBody>
          <a:bodyPr rtlCol="0" anchor="ctr"/>
          <a:lstStyle/>
          <a:p>
            <a:pPr algn="ctr"/>
            <a:r>
              <a:rPr lang="en-ZA" sz="1050" b="1">
                <a:solidFill>
                  <a:schemeClr val="tx1"/>
                </a:solidFill>
                <a:latin typeface="Arial" panose="020B0604020202020204" pitchFamily="34" charset="0"/>
                <a:cs typeface="Arial" panose="020B0604020202020204" pitchFamily="34" charset="0"/>
              </a:rPr>
              <a:t>Pre-Assessment</a:t>
            </a:r>
          </a:p>
        </p:txBody>
      </p:sp>
      <p:sp>
        <p:nvSpPr>
          <p:cNvPr id="79" name="Snip Diagonal Corner Rectangle 46">
            <a:extLst>
              <a:ext uri="{FF2B5EF4-FFF2-40B4-BE49-F238E27FC236}">
                <a16:creationId xmlns:a16="http://schemas.microsoft.com/office/drawing/2014/main" id="{7622398F-AD24-4DFF-BA94-CF0206C0898E}"/>
              </a:ext>
            </a:extLst>
          </p:cNvPr>
          <p:cNvSpPr/>
          <p:nvPr/>
        </p:nvSpPr>
        <p:spPr>
          <a:xfrm>
            <a:off x="3567372" y="1307302"/>
            <a:ext cx="1276948" cy="607745"/>
          </a:xfrm>
          <a:prstGeom prst="snip2DiagRect">
            <a:avLst/>
          </a:prstGeom>
          <a:ln>
            <a:solidFill>
              <a:schemeClr val="bg2">
                <a:lumMod val="25000"/>
              </a:schemeClr>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en-ZA" sz="1050" b="1">
                <a:solidFill>
                  <a:schemeClr val="tx1"/>
                </a:solidFill>
                <a:latin typeface="Arial" panose="020B0604020202020204" pitchFamily="34" charset="0"/>
                <a:cs typeface="Arial" panose="020B0604020202020204" pitchFamily="34" charset="0"/>
              </a:rPr>
              <a:t>Full   </a:t>
            </a:r>
          </a:p>
          <a:p>
            <a:pPr algn="ctr"/>
            <a:r>
              <a:rPr lang="en-ZA" sz="1050" b="1">
                <a:solidFill>
                  <a:schemeClr val="tx1"/>
                </a:solidFill>
                <a:latin typeface="Arial" panose="020B0604020202020204" pitchFamily="34" charset="0"/>
                <a:cs typeface="Arial" panose="020B0604020202020204" pitchFamily="34" charset="0"/>
              </a:rPr>
              <a:t>Appraisal</a:t>
            </a:r>
          </a:p>
        </p:txBody>
      </p:sp>
      <p:sp>
        <p:nvSpPr>
          <p:cNvPr id="81" name="Snip Diagonal Corner Rectangle 48">
            <a:extLst>
              <a:ext uri="{FF2B5EF4-FFF2-40B4-BE49-F238E27FC236}">
                <a16:creationId xmlns:a16="http://schemas.microsoft.com/office/drawing/2014/main" id="{A84912E9-7140-4E55-B9D3-0ADEF66C80E1}"/>
              </a:ext>
            </a:extLst>
          </p:cNvPr>
          <p:cNvSpPr/>
          <p:nvPr/>
        </p:nvSpPr>
        <p:spPr>
          <a:xfrm>
            <a:off x="6877961" y="1315191"/>
            <a:ext cx="1159039" cy="599699"/>
          </a:xfrm>
          <a:prstGeom prst="snip2DiagRect">
            <a:avLst/>
          </a:prstGeom>
          <a:ln>
            <a:solidFill>
              <a:schemeClr val="bg2">
                <a:lumMod val="25000"/>
              </a:schemeClr>
            </a:solid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ZA" sz="1050" b="1">
                <a:solidFill>
                  <a:schemeClr val="bg1"/>
                </a:solidFill>
                <a:latin typeface="Arial" panose="020B0604020202020204" pitchFamily="34" charset="0"/>
                <a:cs typeface="Arial" panose="020B0604020202020204" pitchFamily="34" charset="0"/>
              </a:rPr>
              <a:t>Disburse funds</a:t>
            </a:r>
          </a:p>
        </p:txBody>
      </p:sp>
      <p:cxnSp>
        <p:nvCxnSpPr>
          <p:cNvPr id="83" name="Straight Arrow Connector 82">
            <a:extLst>
              <a:ext uri="{FF2B5EF4-FFF2-40B4-BE49-F238E27FC236}">
                <a16:creationId xmlns:a16="http://schemas.microsoft.com/office/drawing/2014/main" id="{82C9799A-5F56-447B-BBE5-4E05A406FD91}"/>
              </a:ext>
            </a:extLst>
          </p:cNvPr>
          <p:cNvCxnSpPr>
            <a:cxnSpLocks/>
            <a:stCxn id="75" idx="0"/>
          </p:cNvCxnSpPr>
          <p:nvPr/>
        </p:nvCxnSpPr>
        <p:spPr>
          <a:xfrm>
            <a:off x="2026102" y="1630579"/>
            <a:ext cx="237444" cy="371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4" name="Straight Arrow Connector 83">
            <a:extLst>
              <a:ext uri="{FF2B5EF4-FFF2-40B4-BE49-F238E27FC236}">
                <a16:creationId xmlns:a16="http://schemas.microsoft.com/office/drawing/2014/main" id="{C0E86B5C-F1FE-4343-9E28-ED3467A896D3}"/>
              </a:ext>
            </a:extLst>
          </p:cNvPr>
          <p:cNvCxnSpPr>
            <a:cxnSpLocks/>
          </p:cNvCxnSpPr>
          <p:nvPr/>
        </p:nvCxnSpPr>
        <p:spPr>
          <a:xfrm flipV="1">
            <a:off x="3395215" y="1706247"/>
            <a:ext cx="149797"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5" name="Straight Arrow Connector 84">
            <a:extLst>
              <a:ext uri="{FF2B5EF4-FFF2-40B4-BE49-F238E27FC236}">
                <a16:creationId xmlns:a16="http://schemas.microsoft.com/office/drawing/2014/main" id="{CD30E1F1-256F-4277-9744-28145E668E48}"/>
              </a:ext>
            </a:extLst>
          </p:cNvPr>
          <p:cNvCxnSpPr>
            <a:cxnSpLocks/>
            <a:stCxn id="79" idx="0"/>
          </p:cNvCxnSpPr>
          <p:nvPr/>
        </p:nvCxnSpPr>
        <p:spPr>
          <a:xfrm flipV="1">
            <a:off x="4844320" y="1604886"/>
            <a:ext cx="294398" cy="628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6" name="Straight Arrow Connector 85">
            <a:extLst>
              <a:ext uri="{FF2B5EF4-FFF2-40B4-BE49-F238E27FC236}">
                <a16:creationId xmlns:a16="http://schemas.microsoft.com/office/drawing/2014/main" id="{A5594665-C847-4129-B712-99CE3BBF36AB}"/>
              </a:ext>
            </a:extLst>
          </p:cNvPr>
          <p:cNvCxnSpPr>
            <a:cxnSpLocks/>
            <a:stCxn id="98" idx="0"/>
          </p:cNvCxnSpPr>
          <p:nvPr/>
        </p:nvCxnSpPr>
        <p:spPr>
          <a:xfrm flipV="1">
            <a:off x="6587897" y="1616437"/>
            <a:ext cx="192731" cy="323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98" name="Snip Diagonal Corner Rectangle 54">
            <a:extLst>
              <a:ext uri="{FF2B5EF4-FFF2-40B4-BE49-F238E27FC236}">
                <a16:creationId xmlns:a16="http://schemas.microsoft.com/office/drawing/2014/main" id="{0B1546A9-871B-411F-B01A-ED10409E516F}"/>
              </a:ext>
            </a:extLst>
          </p:cNvPr>
          <p:cNvSpPr/>
          <p:nvPr/>
        </p:nvSpPr>
        <p:spPr>
          <a:xfrm>
            <a:off x="5163711" y="1319821"/>
            <a:ext cx="1424186" cy="599699"/>
          </a:xfrm>
          <a:prstGeom prst="snip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ZA" sz="1050" b="1">
                <a:solidFill>
                  <a:schemeClr val="tx1"/>
                </a:solidFill>
                <a:latin typeface="Arial" panose="020B0604020202020204" pitchFamily="34" charset="0"/>
                <a:cs typeface="Arial" panose="020B0604020202020204" pitchFamily="34" charset="0"/>
              </a:rPr>
              <a:t>Sanctioning</a:t>
            </a:r>
          </a:p>
        </p:txBody>
      </p:sp>
      <p:sp>
        <p:nvSpPr>
          <p:cNvPr id="28" name="TextBox 27">
            <a:extLst>
              <a:ext uri="{FF2B5EF4-FFF2-40B4-BE49-F238E27FC236}">
                <a16:creationId xmlns:a16="http://schemas.microsoft.com/office/drawing/2014/main" id="{F7123BDA-33B6-4121-9300-FD14CDF97C9E}"/>
              </a:ext>
            </a:extLst>
          </p:cNvPr>
          <p:cNvSpPr txBox="1"/>
          <p:nvPr/>
        </p:nvSpPr>
        <p:spPr>
          <a:xfrm>
            <a:off x="8394775" y="1008879"/>
            <a:ext cx="3727933" cy="7571303"/>
          </a:xfrm>
          <a:prstGeom prst="rect">
            <a:avLst/>
          </a:prstGeom>
          <a:noFill/>
        </p:spPr>
        <p:txBody>
          <a:bodyPr wrap="square" lIns="0" rIns="0" rtlCol="0" anchor="t">
            <a:spAutoFit/>
          </a:bodyPr>
          <a:lstStyle/>
          <a:p>
            <a:pPr algn="ctr"/>
            <a:r>
              <a:rPr lang="en-US" b="1" dirty="0">
                <a:solidFill>
                  <a:schemeClr val="tx1">
                    <a:lumMod val="75000"/>
                    <a:lumOff val="25000"/>
                  </a:schemeClr>
                </a:solidFill>
              </a:rPr>
              <a:t>FUNDING CRITERIA</a:t>
            </a:r>
          </a:p>
          <a:p>
            <a:pPr algn="ctr"/>
            <a:endParaRPr lang="en-US" b="1" dirty="0">
              <a:solidFill>
                <a:schemeClr val="tx1">
                  <a:lumMod val="75000"/>
                  <a:lumOff val="25000"/>
                </a:schemeClr>
              </a:solidFill>
            </a:endParaRPr>
          </a:p>
          <a:p>
            <a:pPr algn="ctr"/>
            <a:r>
              <a:rPr lang="en-US" b="1" dirty="0">
                <a:solidFill>
                  <a:schemeClr val="tx1">
                    <a:lumMod val="75000"/>
                    <a:lumOff val="25000"/>
                  </a:schemeClr>
                </a:solidFill>
              </a:rPr>
              <a:t>The Following Criteria are generic and will differ per product applied for</a:t>
            </a:r>
          </a:p>
          <a:p>
            <a:pPr algn="ctr"/>
            <a:endParaRPr lang="en-US" b="1" dirty="0">
              <a:solidFill>
                <a:schemeClr val="tx1">
                  <a:lumMod val="75000"/>
                  <a:lumOff val="25000"/>
                </a:schemeClr>
              </a:solidFill>
            </a:endParaRPr>
          </a:p>
          <a:p>
            <a:pPr marL="342900" indent="-342900" algn="ctr">
              <a:buAutoNum type="arabicPeriod"/>
            </a:pPr>
            <a:r>
              <a:rPr lang="en-US" b="1" dirty="0">
                <a:solidFill>
                  <a:schemeClr val="tx1">
                    <a:lumMod val="75000"/>
                    <a:lumOff val="25000"/>
                  </a:schemeClr>
                </a:solidFill>
              </a:rPr>
              <a:t>High Level Proposal</a:t>
            </a:r>
          </a:p>
          <a:p>
            <a:pPr marL="342900" indent="-342900" algn="ctr">
              <a:buAutoNum type="arabicPeriod"/>
            </a:pPr>
            <a:r>
              <a:rPr lang="en-US" b="1" dirty="0">
                <a:solidFill>
                  <a:schemeClr val="tx1">
                    <a:lumMod val="75000"/>
                    <a:lumOff val="25000"/>
                  </a:schemeClr>
                </a:solidFill>
              </a:rPr>
              <a:t>Project/Development viability (Feasibility Model)</a:t>
            </a:r>
          </a:p>
          <a:p>
            <a:pPr marL="342900" indent="-342900" algn="ctr">
              <a:buAutoNum type="arabicPeriod"/>
            </a:pPr>
            <a:r>
              <a:rPr lang="en-US" b="1" dirty="0">
                <a:solidFill>
                  <a:schemeClr val="tx1">
                    <a:lumMod val="75000"/>
                    <a:lumOff val="25000"/>
                  </a:schemeClr>
                </a:solidFill>
              </a:rPr>
              <a:t>CIPC Registration</a:t>
            </a:r>
          </a:p>
          <a:p>
            <a:pPr marL="342900" indent="-342900" algn="ctr">
              <a:buAutoNum type="arabicPeriod"/>
            </a:pPr>
            <a:r>
              <a:rPr lang="en-GB" b="1" dirty="0">
                <a:solidFill>
                  <a:schemeClr val="tx1">
                    <a:lumMod val="75000"/>
                    <a:lumOff val="25000"/>
                  </a:schemeClr>
                </a:solidFill>
              </a:rPr>
              <a:t>Independently Reviewed  and/or Audited AFS &amp; latest Management Account</a:t>
            </a:r>
          </a:p>
          <a:p>
            <a:pPr marL="342900" indent="-342900" algn="ctr">
              <a:buAutoNum type="arabicPeriod"/>
            </a:pPr>
            <a:r>
              <a:rPr lang="en-GB" b="1" dirty="0">
                <a:solidFill>
                  <a:schemeClr val="tx1">
                    <a:lumMod val="75000"/>
                    <a:lumOff val="25000"/>
                  </a:schemeClr>
                </a:solidFill>
              </a:rPr>
              <a:t>Market Study </a:t>
            </a:r>
          </a:p>
          <a:p>
            <a:pPr marL="342900" indent="-342900" algn="ctr">
              <a:buAutoNum type="arabicPeriod"/>
            </a:pPr>
            <a:r>
              <a:rPr lang="en-GB" b="1" dirty="0">
                <a:solidFill>
                  <a:schemeClr val="tx1">
                    <a:lumMod val="75000"/>
                    <a:lumOff val="25000"/>
                  </a:schemeClr>
                </a:solidFill>
              </a:rPr>
              <a:t>BBBEE Certification/sworn affidavit</a:t>
            </a:r>
          </a:p>
          <a:p>
            <a:pPr marL="342900" indent="-342900" algn="ctr">
              <a:buAutoNum type="arabicPeriod"/>
            </a:pPr>
            <a:r>
              <a:rPr lang="en-GB" b="1" dirty="0">
                <a:solidFill>
                  <a:schemeClr val="tx1">
                    <a:lumMod val="75000"/>
                    <a:lumOff val="25000"/>
                  </a:schemeClr>
                </a:solidFill>
              </a:rPr>
              <a:t>CV demonstrating experience of key personnel</a:t>
            </a:r>
          </a:p>
          <a:p>
            <a:pPr marL="342900" indent="-342900" algn="ctr">
              <a:buAutoNum type="arabicPeriod"/>
            </a:pPr>
            <a:endParaRPr lang="en-GB" b="1" dirty="0">
              <a:solidFill>
                <a:schemeClr val="tx1">
                  <a:lumMod val="75000"/>
                  <a:lumOff val="25000"/>
                </a:schemeClr>
              </a:solidFill>
            </a:endParaRPr>
          </a:p>
          <a:p>
            <a:pPr marL="342900" indent="-342900" algn="ctr">
              <a:buAutoNum type="arabicPeriod"/>
            </a:pPr>
            <a:endParaRPr lang="en-GB" b="1" dirty="0">
              <a:solidFill>
                <a:schemeClr val="tx1">
                  <a:lumMod val="75000"/>
                  <a:lumOff val="25000"/>
                </a:schemeClr>
              </a:solidFill>
            </a:endParaRPr>
          </a:p>
          <a:p>
            <a:pPr marL="342900" indent="-342900" algn="ctr">
              <a:buAutoNum type="arabicPeriod"/>
            </a:pPr>
            <a:endParaRPr lang="en-GB" b="1" dirty="0">
              <a:solidFill>
                <a:schemeClr val="tx1">
                  <a:lumMod val="75000"/>
                  <a:lumOff val="25000"/>
                </a:schemeClr>
              </a:solidFill>
            </a:endParaRPr>
          </a:p>
          <a:p>
            <a:pPr marL="342900" indent="-342900" algn="ctr">
              <a:buAutoNum type="arabicPeriod"/>
            </a:pPr>
            <a:endParaRPr lang="en-GB" b="1" dirty="0">
              <a:solidFill>
                <a:schemeClr val="tx1">
                  <a:lumMod val="75000"/>
                  <a:lumOff val="25000"/>
                </a:schemeClr>
              </a:solidFill>
            </a:endParaRPr>
          </a:p>
          <a:p>
            <a:pPr marL="342900" indent="-342900" algn="ctr">
              <a:buAutoNum type="arabicPeriod"/>
            </a:pPr>
            <a:endParaRPr lang="en-US" b="1" dirty="0">
              <a:solidFill>
                <a:schemeClr val="tx1">
                  <a:lumMod val="75000"/>
                  <a:lumOff val="25000"/>
                </a:schemeClr>
              </a:solidFill>
            </a:endParaRPr>
          </a:p>
          <a:p>
            <a:pPr marL="342900" indent="-342900" algn="ctr">
              <a:buAutoNum type="arabicPeriod"/>
            </a:pPr>
            <a:endParaRPr lang="en-US" b="1" dirty="0">
              <a:solidFill>
                <a:schemeClr val="bg1"/>
              </a:solidFill>
            </a:endParaRPr>
          </a:p>
          <a:p>
            <a:pPr algn="ctr"/>
            <a:endParaRPr lang="en-US" b="1" dirty="0">
              <a:solidFill>
                <a:schemeClr val="bg1"/>
              </a:solidFill>
            </a:endParaRPr>
          </a:p>
          <a:p>
            <a:pPr algn="ctr"/>
            <a:endParaRPr lang="en-US" b="1" dirty="0">
              <a:solidFill>
                <a:schemeClr val="bg1"/>
              </a:solidFill>
            </a:endParaRPr>
          </a:p>
          <a:p>
            <a:pPr algn="ctr"/>
            <a:endParaRPr lang="en-US" b="1" dirty="0">
              <a:solidFill>
                <a:schemeClr val="bg1"/>
              </a:solidFill>
            </a:endParaRPr>
          </a:p>
          <a:p>
            <a:pPr algn="ctr"/>
            <a:endParaRPr lang="en-US" b="1" dirty="0">
              <a:solidFill>
                <a:schemeClr val="bg1"/>
              </a:solidFill>
            </a:endParaRPr>
          </a:p>
        </p:txBody>
      </p:sp>
    </p:spTree>
    <p:extLst>
      <p:ext uri="{BB962C8B-B14F-4D97-AF65-F5344CB8AC3E}">
        <p14:creationId xmlns:p14="http://schemas.microsoft.com/office/powerpoint/2010/main" val="178220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 y="-3231"/>
            <a:ext cx="12192001" cy="805723"/>
          </a:xfrm>
          <a:prstGeom prst="rect">
            <a:avLst/>
          </a:prstGeom>
          <a:solidFill>
            <a:srgbClr val="00266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rtlCol="0" anchor="ctr">
            <a:noAutofit/>
            <a:scene3d>
              <a:camera prst="orthographicFront"/>
              <a:lightRig rig="soft" dir="t"/>
            </a:scene3d>
            <a:sp3d prstMaterial="softEdge">
              <a:bevelT w="25400" h="25400"/>
            </a:sp3d>
          </a:bodyPr>
          <a:lstStyle>
            <a:lvl1pPr algn="r" rtl="0" eaLnBrk="1" latinLnBrk="0" hangingPunct="1">
              <a:spcBef>
                <a:spcPct val="0"/>
              </a:spcBef>
              <a:buNone/>
              <a:defRPr kumimoji="0" sz="3200" b="1" kern="1200">
                <a:solidFill>
                  <a:srgbClr val="9A9B9C"/>
                </a:solidFill>
                <a:effectLst>
                  <a:outerShdw blurRad="31750" dist="25400" dir="5400000" algn="tl" rotWithShape="0">
                    <a:srgbClr val="000000">
                      <a:alpha val="25000"/>
                    </a:srgbClr>
                  </a:outerShdw>
                </a:effectLst>
                <a:latin typeface="+mn-lt"/>
                <a:ea typeface="+mj-ea"/>
                <a:cs typeface="+mj-cs"/>
              </a:defRPr>
            </a:lvl1pPr>
            <a:lvl2pPr>
              <a:defRPr/>
            </a:lvl2pPr>
            <a:lvl3pPr>
              <a:defRPr/>
            </a:lvl3pPr>
            <a:lvl4pPr>
              <a:defRPr/>
            </a:lvl4pPr>
            <a:lvl5pPr>
              <a:defRPr/>
            </a:lvl5pPr>
            <a:lvl6pPr>
              <a:defRPr/>
            </a:lvl6pPr>
            <a:lvl7pPr>
              <a:defRPr/>
            </a:lvl7pPr>
            <a:lvl8pPr>
              <a:defRPr/>
            </a:lvl8pPr>
            <a:lvl9pPr>
              <a:defRPr/>
            </a:lvl9pPr>
            <a:extLst/>
          </a:lstStyle>
          <a:p>
            <a:pPr marL="354013" indent="7938" algn="ctr"/>
            <a:r>
              <a:rPr lang="en-GB" sz="4000" kern="0">
                <a:solidFill>
                  <a:prstClr val="white"/>
                </a:solidFill>
                <a:latin typeface="Arial" panose="020B0604020202020204" pitchFamily="34" charset="0"/>
                <a:cs typeface="Arial" panose="020B0604020202020204" pitchFamily="34" charset="0"/>
              </a:rPr>
              <a:t>NHFC B-BBEE Initiatives</a:t>
            </a:r>
          </a:p>
        </p:txBody>
      </p:sp>
      <p:sp>
        <p:nvSpPr>
          <p:cNvPr id="8" name="Parallelogram 7"/>
          <p:cNvSpPr/>
          <p:nvPr/>
        </p:nvSpPr>
        <p:spPr>
          <a:xfrm>
            <a:off x="-2" y="6519067"/>
            <a:ext cx="9871077" cy="335757"/>
          </a:xfrm>
          <a:custGeom>
            <a:avLst/>
            <a:gdLst>
              <a:gd name="connsiteX0" fmla="*/ 0 w 10188575"/>
              <a:gd name="connsiteY0" fmla="*/ 166915 h 166915"/>
              <a:gd name="connsiteX1" fmla="*/ 41729 w 10188575"/>
              <a:gd name="connsiteY1" fmla="*/ 0 h 166915"/>
              <a:gd name="connsiteX2" fmla="*/ 10188575 w 10188575"/>
              <a:gd name="connsiteY2" fmla="*/ 0 h 166915"/>
              <a:gd name="connsiteX3" fmla="*/ 10146846 w 10188575"/>
              <a:gd name="connsiteY3" fmla="*/ 166915 h 166915"/>
              <a:gd name="connsiteX4" fmla="*/ 0 w 10188575"/>
              <a:gd name="connsiteY4" fmla="*/ 166915 h 166915"/>
              <a:gd name="connsiteX0" fmla="*/ 17802 w 10146846"/>
              <a:gd name="connsiteY0" fmla="*/ 166915 h 166915"/>
              <a:gd name="connsiteX1" fmla="*/ 0 w 10146846"/>
              <a:gd name="connsiteY1" fmla="*/ 0 h 166915"/>
              <a:gd name="connsiteX2" fmla="*/ 10146846 w 10146846"/>
              <a:gd name="connsiteY2" fmla="*/ 0 h 166915"/>
              <a:gd name="connsiteX3" fmla="*/ 10105117 w 10146846"/>
              <a:gd name="connsiteY3" fmla="*/ 166915 h 166915"/>
              <a:gd name="connsiteX4" fmla="*/ 17802 w 10146846"/>
              <a:gd name="connsiteY4" fmla="*/ 166915 h 166915"/>
              <a:gd name="connsiteX0" fmla="*/ 3514 w 10132558"/>
              <a:gd name="connsiteY0" fmla="*/ 166915 h 166915"/>
              <a:gd name="connsiteX1" fmla="*/ 0 w 10132558"/>
              <a:gd name="connsiteY1" fmla="*/ 2381 h 166915"/>
              <a:gd name="connsiteX2" fmla="*/ 10132558 w 10132558"/>
              <a:gd name="connsiteY2" fmla="*/ 0 h 166915"/>
              <a:gd name="connsiteX3" fmla="*/ 10090829 w 10132558"/>
              <a:gd name="connsiteY3" fmla="*/ 166915 h 166915"/>
              <a:gd name="connsiteX4" fmla="*/ 3514 w 10132558"/>
              <a:gd name="connsiteY4" fmla="*/ 166915 h 166915"/>
              <a:gd name="connsiteX0" fmla="*/ 154 w 10129198"/>
              <a:gd name="connsiteY0" fmla="*/ 166915 h 166915"/>
              <a:gd name="connsiteX1" fmla="*/ 3784 w 10129198"/>
              <a:gd name="connsiteY1" fmla="*/ 0 h 166915"/>
              <a:gd name="connsiteX2" fmla="*/ 10129198 w 10129198"/>
              <a:gd name="connsiteY2" fmla="*/ 0 h 166915"/>
              <a:gd name="connsiteX3" fmla="*/ 10087469 w 10129198"/>
              <a:gd name="connsiteY3" fmla="*/ 166915 h 166915"/>
              <a:gd name="connsiteX4" fmla="*/ 154 w 10129198"/>
              <a:gd name="connsiteY4" fmla="*/ 166915 h 166915"/>
              <a:gd name="connsiteX0" fmla="*/ 239 w 10126902"/>
              <a:gd name="connsiteY0" fmla="*/ 169296 h 169296"/>
              <a:gd name="connsiteX1" fmla="*/ 1488 w 10126902"/>
              <a:gd name="connsiteY1" fmla="*/ 0 h 169296"/>
              <a:gd name="connsiteX2" fmla="*/ 10126902 w 10126902"/>
              <a:gd name="connsiteY2" fmla="*/ 0 h 169296"/>
              <a:gd name="connsiteX3" fmla="*/ 10085173 w 10126902"/>
              <a:gd name="connsiteY3" fmla="*/ 166915 h 169296"/>
              <a:gd name="connsiteX4" fmla="*/ 239 w 10126902"/>
              <a:gd name="connsiteY4" fmla="*/ 169296 h 169296"/>
              <a:gd name="connsiteX0" fmla="*/ 239 w 10425352"/>
              <a:gd name="connsiteY0" fmla="*/ 175887 h 175887"/>
              <a:gd name="connsiteX1" fmla="*/ 1488 w 10425352"/>
              <a:gd name="connsiteY1" fmla="*/ 6591 h 175887"/>
              <a:gd name="connsiteX2" fmla="*/ 10425352 w 10425352"/>
              <a:gd name="connsiteY2" fmla="*/ 0 h 175887"/>
              <a:gd name="connsiteX3" fmla="*/ 10085173 w 10425352"/>
              <a:gd name="connsiteY3" fmla="*/ 173506 h 175887"/>
              <a:gd name="connsiteX4" fmla="*/ 239 w 10425352"/>
              <a:gd name="connsiteY4" fmla="*/ 175887 h 175887"/>
              <a:gd name="connsiteX0" fmla="*/ 239 w 10635515"/>
              <a:gd name="connsiteY0" fmla="*/ 179182 h 179182"/>
              <a:gd name="connsiteX1" fmla="*/ 1488 w 10635515"/>
              <a:gd name="connsiteY1" fmla="*/ 9886 h 179182"/>
              <a:gd name="connsiteX2" fmla="*/ 10635515 w 10635515"/>
              <a:gd name="connsiteY2" fmla="*/ 0 h 179182"/>
              <a:gd name="connsiteX3" fmla="*/ 10085173 w 10635515"/>
              <a:gd name="connsiteY3" fmla="*/ 176801 h 179182"/>
              <a:gd name="connsiteX4" fmla="*/ 239 w 10635515"/>
              <a:gd name="connsiteY4" fmla="*/ 179182 h 179182"/>
              <a:gd name="connsiteX0" fmla="*/ 239 w 10635515"/>
              <a:gd name="connsiteY0" fmla="*/ 179182 h 179182"/>
              <a:gd name="connsiteX1" fmla="*/ 1488 w 10635515"/>
              <a:gd name="connsiteY1" fmla="*/ 9886 h 179182"/>
              <a:gd name="connsiteX2" fmla="*/ 10635515 w 10635515"/>
              <a:gd name="connsiteY2" fmla="*/ 0 h 179182"/>
              <a:gd name="connsiteX3" fmla="*/ 10224620 w 10635515"/>
              <a:gd name="connsiteY3" fmla="*/ 178449 h 179182"/>
              <a:gd name="connsiteX4" fmla="*/ 239 w 10635515"/>
              <a:gd name="connsiteY4" fmla="*/ 179182 h 179182"/>
              <a:gd name="connsiteX0" fmla="*/ 239 w 10635515"/>
              <a:gd name="connsiteY0" fmla="*/ 174239 h 174239"/>
              <a:gd name="connsiteX1" fmla="*/ 1488 w 10635515"/>
              <a:gd name="connsiteY1" fmla="*/ 4943 h 174239"/>
              <a:gd name="connsiteX2" fmla="*/ 10635515 w 10635515"/>
              <a:gd name="connsiteY2" fmla="*/ 0 h 174239"/>
              <a:gd name="connsiteX3" fmla="*/ 10224620 w 10635515"/>
              <a:gd name="connsiteY3" fmla="*/ 173506 h 174239"/>
              <a:gd name="connsiteX4" fmla="*/ 239 w 10635515"/>
              <a:gd name="connsiteY4" fmla="*/ 174239 h 17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5515" h="174239">
                <a:moveTo>
                  <a:pt x="239" y="174239"/>
                </a:moveTo>
                <a:cubicBezTo>
                  <a:pt x="-932" y="119394"/>
                  <a:pt x="2659" y="59788"/>
                  <a:pt x="1488" y="4943"/>
                </a:cubicBezTo>
                <a:lnTo>
                  <a:pt x="10635515" y="0"/>
                </a:lnTo>
                <a:lnTo>
                  <a:pt x="10224620" y="173506"/>
                </a:lnTo>
                <a:lnTo>
                  <a:pt x="239" y="174239"/>
                </a:lnTo>
                <a:close/>
              </a:path>
            </a:pathLst>
          </a:custGeom>
          <a:pattFill prst="pct70">
            <a:fgClr>
              <a:schemeClr val="bg1">
                <a:lumMod val="75000"/>
              </a:schemeClr>
            </a:fgClr>
            <a:bgClr>
              <a:schemeClr val="bg1"/>
            </a:bgClr>
          </a:patt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Parallelogram 10"/>
          <p:cNvSpPr/>
          <p:nvPr/>
        </p:nvSpPr>
        <p:spPr>
          <a:xfrm>
            <a:off x="10360480" y="6519067"/>
            <a:ext cx="1831520" cy="330199"/>
          </a:xfrm>
          <a:custGeom>
            <a:avLst/>
            <a:gdLst>
              <a:gd name="connsiteX0" fmla="*/ 0 w 1983938"/>
              <a:gd name="connsiteY0" fmla="*/ 166914 h 166914"/>
              <a:gd name="connsiteX1" fmla="*/ 41729 w 1983938"/>
              <a:gd name="connsiteY1" fmla="*/ 0 h 166914"/>
              <a:gd name="connsiteX2" fmla="*/ 1983938 w 1983938"/>
              <a:gd name="connsiteY2" fmla="*/ 0 h 166914"/>
              <a:gd name="connsiteX3" fmla="*/ 1942210 w 1983938"/>
              <a:gd name="connsiteY3" fmla="*/ 166914 h 166914"/>
              <a:gd name="connsiteX4" fmla="*/ 0 w 1983938"/>
              <a:gd name="connsiteY4" fmla="*/ 166914 h 166914"/>
              <a:gd name="connsiteX0" fmla="*/ 0 w 1942210"/>
              <a:gd name="connsiteY0" fmla="*/ 166914 h 166914"/>
              <a:gd name="connsiteX1" fmla="*/ 41729 w 1942210"/>
              <a:gd name="connsiteY1" fmla="*/ 0 h 166914"/>
              <a:gd name="connsiteX2" fmla="*/ 1910120 w 1942210"/>
              <a:gd name="connsiteY2" fmla="*/ 0 h 166914"/>
              <a:gd name="connsiteX3" fmla="*/ 1942210 w 1942210"/>
              <a:gd name="connsiteY3" fmla="*/ 166914 h 166914"/>
              <a:gd name="connsiteX4" fmla="*/ 0 w 1942210"/>
              <a:gd name="connsiteY4" fmla="*/ 166914 h 166914"/>
              <a:gd name="connsiteX0" fmla="*/ 0 w 1913635"/>
              <a:gd name="connsiteY0" fmla="*/ 166914 h 166914"/>
              <a:gd name="connsiteX1" fmla="*/ 41729 w 1913635"/>
              <a:gd name="connsiteY1" fmla="*/ 0 h 166914"/>
              <a:gd name="connsiteX2" fmla="*/ 1910120 w 1913635"/>
              <a:gd name="connsiteY2" fmla="*/ 0 h 166914"/>
              <a:gd name="connsiteX3" fmla="*/ 1913635 w 1913635"/>
              <a:gd name="connsiteY3" fmla="*/ 166914 h 166914"/>
              <a:gd name="connsiteX4" fmla="*/ 0 w 1913635"/>
              <a:gd name="connsiteY4" fmla="*/ 166914 h 166914"/>
              <a:gd name="connsiteX0" fmla="*/ 0 w 1913635"/>
              <a:gd name="connsiteY0" fmla="*/ 170187 h 170187"/>
              <a:gd name="connsiteX1" fmla="*/ 352879 w 1913635"/>
              <a:gd name="connsiteY1" fmla="*/ 0 h 170187"/>
              <a:gd name="connsiteX2" fmla="*/ 1910120 w 1913635"/>
              <a:gd name="connsiteY2" fmla="*/ 3273 h 170187"/>
              <a:gd name="connsiteX3" fmla="*/ 1913635 w 1913635"/>
              <a:gd name="connsiteY3" fmla="*/ 170187 h 170187"/>
              <a:gd name="connsiteX4" fmla="*/ 0 w 1913635"/>
              <a:gd name="connsiteY4" fmla="*/ 170187 h 1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635" h="170187">
                <a:moveTo>
                  <a:pt x="0" y="170187"/>
                </a:moveTo>
                <a:lnTo>
                  <a:pt x="352879" y="0"/>
                </a:lnTo>
                <a:lnTo>
                  <a:pt x="1910120" y="3273"/>
                </a:lnTo>
                <a:cubicBezTo>
                  <a:pt x="1911292" y="58911"/>
                  <a:pt x="1912463" y="114549"/>
                  <a:pt x="1913635" y="170187"/>
                </a:cubicBezTo>
                <a:lnTo>
                  <a:pt x="0" y="170187"/>
                </a:lnTo>
                <a:close/>
              </a:path>
            </a:pathLst>
          </a:custGeom>
          <a:pattFill prst="pct70">
            <a:fgClr>
              <a:schemeClr val="accent4"/>
            </a:fgClr>
            <a:bgClr>
              <a:schemeClr val="bg1"/>
            </a:bgClr>
          </a:patt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Parallelogram 12"/>
          <p:cNvSpPr/>
          <p:nvPr/>
        </p:nvSpPr>
        <p:spPr>
          <a:xfrm>
            <a:off x="9680574" y="6524623"/>
            <a:ext cx="841376" cy="330201"/>
          </a:xfrm>
          <a:custGeom>
            <a:avLst/>
            <a:gdLst>
              <a:gd name="connsiteX0" fmla="*/ 0 w 812801"/>
              <a:gd name="connsiteY0" fmla="*/ 333376 h 333376"/>
              <a:gd name="connsiteX1" fmla="*/ 83344 w 812801"/>
              <a:gd name="connsiteY1" fmla="*/ 0 h 333376"/>
              <a:gd name="connsiteX2" fmla="*/ 812801 w 812801"/>
              <a:gd name="connsiteY2" fmla="*/ 0 h 333376"/>
              <a:gd name="connsiteX3" fmla="*/ 729457 w 812801"/>
              <a:gd name="connsiteY3" fmla="*/ 333376 h 333376"/>
              <a:gd name="connsiteX4" fmla="*/ 0 w 812801"/>
              <a:gd name="connsiteY4" fmla="*/ 333376 h 333376"/>
              <a:gd name="connsiteX0" fmla="*/ 0 w 1111251"/>
              <a:gd name="connsiteY0" fmla="*/ 330201 h 333376"/>
              <a:gd name="connsiteX1" fmla="*/ 381794 w 1111251"/>
              <a:gd name="connsiteY1" fmla="*/ 0 h 333376"/>
              <a:gd name="connsiteX2" fmla="*/ 1111251 w 1111251"/>
              <a:gd name="connsiteY2" fmla="*/ 0 h 333376"/>
              <a:gd name="connsiteX3" fmla="*/ 1027907 w 1111251"/>
              <a:gd name="connsiteY3" fmla="*/ 333376 h 333376"/>
              <a:gd name="connsiteX4" fmla="*/ 0 w 1111251"/>
              <a:gd name="connsiteY4" fmla="*/ 330201 h 333376"/>
              <a:gd name="connsiteX0" fmla="*/ 0 w 1111251"/>
              <a:gd name="connsiteY0" fmla="*/ 330201 h 330201"/>
              <a:gd name="connsiteX1" fmla="*/ 381794 w 1111251"/>
              <a:gd name="connsiteY1" fmla="*/ 0 h 330201"/>
              <a:gd name="connsiteX2" fmla="*/ 1111251 w 1111251"/>
              <a:gd name="connsiteY2" fmla="*/ 0 h 330201"/>
              <a:gd name="connsiteX3" fmla="*/ 805657 w 1111251"/>
              <a:gd name="connsiteY3" fmla="*/ 320676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815976"/>
              <a:gd name="connsiteY0" fmla="*/ 330201 h 330201"/>
              <a:gd name="connsiteX1" fmla="*/ 381794 w 815976"/>
              <a:gd name="connsiteY1" fmla="*/ 0 h 330201"/>
              <a:gd name="connsiteX2" fmla="*/ 815976 w 815976"/>
              <a:gd name="connsiteY2" fmla="*/ 0 h 330201"/>
              <a:gd name="connsiteX3" fmla="*/ 450057 w 815976"/>
              <a:gd name="connsiteY3" fmla="*/ 330201 h 330201"/>
              <a:gd name="connsiteX4" fmla="*/ 0 w 815976"/>
              <a:gd name="connsiteY4" fmla="*/ 330201 h 330201"/>
              <a:gd name="connsiteX0" fmla="*/ 0 w 841376"/>
              <a:gd name="connsiteY0" fmla="*/ 330201 h 330201"/>
              <a:gd name="connsiteX1" fmla="*/ 381794 w 841376"/>
              <a:gd name="connsiteY1" fmla="*/ 0 h 330201"/>
              <a:gd name="connsiteX2" fmla="*/ 841376 w 841376"/>
              <a:gd name="connsiteY2" fmla="*/ 0 h 330201"/>
              <a:gd name="connsiteX3" fmla="*/ 450057 w 841376"/>
              <a:gd name="connsiteY3" fmla="*/ 330201 h 330201"/>
              <a:gd name="connsiteX4" fmla="*/ 0 w 841376"/>
              <a:gd name="connsiteY4" fmla="*/ 330201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76" h="330201">
                <a:moveTo>
                  <a:pt x="0" y="330201"/>
                </a:moveTo>
                <a:lnTo>
                  <a:pt x="381794" y="0"/>
                </a:lnTo>
                <a:lnTo>
                  <a:pt x="841376" y="0"/>
                </a:lnTo>
                <a:lnTo>
                  <a:pt x="450057" y="330201"/>
                </a:lnTo>
                <a:lnTo>
                  <a:pt x="0" y="330201"/>
                </a:lnTo>
                <a:close/>
              </a:path>
            </a:pathLst>
          </a:custGeom>
          <a:pattFill prst="pct70">
            <a:fgClr>
              <a:schemeClr val="accent5">
                <a:lumMod val="50000"/>
              </a:schemeClr>
            </a:fgClr>
            <a:bgClr>
              <a:schemeClr val="bg1"/>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06EBDAB-6567-4BB5-A72D-B8C120B081C9}"/>
              </a:ext>
            </a:extLst>
          </p:cNvPr>
          <p:cNvSpPr txBox="1"/>
          <p:nvPr/>
        </p:nvSpPr>
        <p:spPr>
          <a:xfrm>
            <a:off x="30144" y="6545785"/>
            <a:ext cx="12161855" cy="373859"/>
          </a:xfrm>
          <a:prstGeom prst="rect">
            <a:avLst/>
          </a:prstGeom>
          <a:noFill/>
        </p:spPr>
        <p:txBody>
          <a:bodyPr wrap="square" rtlCol="0" anchor="ctr">
            <a:noAutofit/>
          </a:bodyPr>
          <a:lstStyle/>
          <a:p>
            <a:pPr indent="361950"/>
            <a:endParaRPr lang="en-ZA" sz="1000" b="1"/>
          </a:p>
        </p:txBody>
      </p:sp>
      <p:sp>
        <p:nvSpPr>
          <p:cNvPr id="5" name="Slide Number Placeholder 4">
            <a:extLst>
              <a:ext uri="{FF2B5EF4-FFF2-40B4-BE49-F238E27FC236}">
                <a16:creationId xmlns:a16="http://schemas.microsoft.com/office/drawing/2014/main" id="{A987B35D-F68B-4006-AC19-5A526609671C}"/>
              </a:ext>
            </a:extLst>
          </p:cNvPr>
          <p:cNvSpPr>
            <a:spLocks noGrp="1"/>
          </p:cNvSpPr>
          <p:nvPr>
            <p:ph type="sldNum" sz="quarter" idx="12"/>
          </p:nvPr>
        </p:nvSpPr>
        <p:spPr>
          <a:xfrm>
            <a:off x="9448800" y="6484141"/>
            <a:ext cx="2743200" cy="365125"/>
          </a:xfrm>
        </p:spPr>
        <p:txBody>
          <a:bodyPr anchor="ctr"/>
          <a:lstStyle/>
          <a:p>
            <a:fld id="{87102F09-8F7D-4EC1-9AE5-82CA77F49212}" type="slidenum">
              <a:rPr lang="en-ZA" b="1" smtClean="0">
                <a:solidFill>
                  <a:schemeClr val="tx1"/>
                </a:solidFill>
              </a:rPr>
              <a:t>9</a:t>
            </a:fld>
            <a:endParaRPr lang="en-ZA" b="1">
              <a:solidFill>
                <a:schemeClr val="tx1"/>
              </a:solidFill>
            </a:endParaRPr>
          </a:p>
        </p:txBody>
      </p:sp>
      <p:pic>
        <p:nvPicPr>
          <p:cNvPr id="50" name="Picture 2" descr="Image result for objectives">
            <a:extLst>
              <a:ext uri="{FF2B5EF4-FFF2-40B4-BE49-F238E27FC236}">
                <a16:creationId xmlns:a16="http://schemas.microsoft.com/office/drawing/2014/main" id="{893AA219-9750-4B89-AD79-74D3605ABB7D}"/>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20924" y="837418"/>
            <a:ext cx="9886523" cy="5681647"/>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a:extLst>
              <a:ext uri="{FF2B5EF4-FFF2-40B4-BE49-F238E27FC236}">
                <a16:creationId xmlns:a16="http://schemas.microsoft.com/office/drawing/2014/main" id="{E2DCAE28-6A96-409F-8C07-AE734FD7566E}"/>
              </a:ext>
            </a:extLst>
          </p:cNvPr>
          <p:cNvSpPr/>
          <p:nvPr/>
        </p:nvSpPr>
        <p:spPr>
          <a:xfrm>
            <a:off x="30144" y="746117"/>
            <a:ext cx="12192001" cy="5850099"/>
          </a:xfrm>
          <a:prstGeom prst="rect">
            <a:avLst/>
          </a:prstGeom>
          <a:gradFill flip="none" rotWithShape="1">
            <a:gsLst>
              <a:gs pos="15000">
                <a:schemeClr val="bg1"/>
              </a:gs>
              <a:gs pos="74000">
                <a:schemeClr val="bg1">
                  <a:alpha val="79000"/>
                </a:schemeClr>
              </a:gs>
              <a:gs pos="100000">
                <a:schemeClr val="bg1">
                  <a:alpha val="62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a:solidFill>
                <a:schemeClr val="bg1"/>
              </a:solidFill>
              <a:latin typeface="+mj-lt"/>
            </a:endParaRPr>
          </a:p>
        </p:txBody>
      </p:sp>
      <p:sp>
        <p:nvSpPr>
          <p:cNvPr id="6" name="Content Placeholder 5">
            <a:extLst>
              <a:ext uri="{FF2B5EF4-FFF2-40B4-BE49-F238E27FC236}">
                <a16:creationId xmlns:a16="http://schemas.microsoft.com/office/drawing/2014/main" id="{0B5C05C8-65C6-4721-9B9A-60F75410E77E}"/>
              </a:ext>
            </a:extLst>
          </p:cNvPr>
          <p:cNvSpPr>
            <a:spLocks noGrp="1"/>
          </p:cNvSpPr>
          <p:nvPr>
            <p:ph idx="1"/>
          </p:nvPr>
        </p:nvSpPr>
        <p:spPr>
          <a:xfrm>
            <a:off x="728870" y="1205948"/>
            <a:ext cx="10624930" cy="4971015"/>
          </a:xfrm>
        </p:spPr>
        <p:txBody>
          <a:bodyPr/>
          <a:lstStyle/>
          <a:p>
            <a:pPr marL="0" indent="0">
              <a:buNone/>
            </a:pPr>
            <a:endParaRPr lang="en-ZA"/>
          </a:p>
          <a:p>
            <a:endParaRPr lang="en-ZA"/>
          </a:p>
        </p:txBody>
      </p:sp>
      <p:sp>
        <p:nvSpPr>
          <p:cNvPr id="2" name="TextBox 1">
            <a:extLst>
              <a:ext uri="{FF2B5EF4-FFF2-40B4-BE49-F238E27FC236}">
                <a16:creationId xmlns:a16="http://schemas.microsoft.com/office/drawing/2014/main" id="{02D6C8B8-6FFA-4E94-B81F-EF639BA3B3BB}"/>
              </a:ext>
            </a:extLst>
          </p:cNvPr>
          <p:cNvSpPr txBox="1"/>
          <p:nvPr/>
        </p:nvSpPr>
        <p:spPr>
          <a:xfrm>
            <a:off x="218896" y="1332872"/>
            <a:ext cx="8992408" cy="4247317"/>
          </a:xfrm>
          <a:prstGeom prst="rect">
            <a:avLst/>
          </a:prstGeom>
          <a:noFill/>
        </p:spPr>
        <p:txBody>
          <a:bodyPr wrap="square" rtlCol="0">
            <a:spAutoFit/>
          </a:bodyPr>
          <a:lstStyle/>
          <a:p>
            <a:pPr marL="285750" indent="-285750">
              <a:buFont typeface="Arial" panose="020B0604020202020204" pitchFamily="34" charset="0"/>
              <a:buChar char="•"/>
            </a:pPr>
            <a:r>
              <a:rPr lang="en-GB"/>
              <a:t>The NHFC Strategic Plan &amp; APP outlines a strategy to empower black entrepreneurs and women, under one of its programmes, which is </a:t>
            </a:r>
            <a:r>
              <a:rPr lang="en-GB" b="1"/>
              <a:t>Programme 4:</a:t>
            </a:r>
            <a:r>
              <a:rPr lang="en-GB"/>
              <a:t> </a:t>
            </a:r>
            <a:r>
              <a:rPr lang="en-GB" b="1"/>
              <a:t>Sector Transformation.</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The core function of this programme is to:</a:t>
            </a:r>
          </a:p>
          <a:p>
            <a:endParaRPr lang="en-GB"/>
          </a:p>
          <a:p>
            <a:pPr marL="742950" lvl="1" indent="-285750">
              <a:buFont typeface="Wingdings" panose="05000000000000000000" pitchFamily="2" charset="2"/>
              <a:buChar char="Ø"/>
            </a:pPr>
            <a:r>
              <a:rPr lang="en-GB"/>
              <a:t>To expand participation of previously disadvantaged individuals </a:t>
            </a:r>
            <a:r>
              <a:rPr lang="en-GB" b="1"/>
              <a:t>(particularly women and youth)</a:t>
            </a:r>
            <a:r>
              <a:rPr lang="en-GB"/>
              <a:t> and support the establishment of start ups</a:t>
            </a:r>
          </a:p>
          <a:p>
            <a:pPr marL="742950" lvl="1" indent="-285750">
              <a:buFont typeface="Wingdings" panose="05000000000000000000" pitchFamily="2" charset="2"/>
              <a:buChar char="Ø"/>
            </a:pPr>
            <a:r>
              <a:rPr lang="en-GB" b="1"/>
              <a:t>Disbursements to PDIs</a:t>
            </a:r>
          </a:p>
          <a:p>
            <a:endParaRPr lang="en-GB"/>
          </a:p>
          <a:p>
            <a:pPr marL="285750" indent="-285750">
              <a:buFont typeface="Arial" panose="020B0604020202020204" pitchFamily="34" charset="0"/>
              <a:buChar char="•"/>
            </a:pPr>
            <a:r>
              <a:rPr lang="en-GB"/>
              <a:t>NHFC has committed and allocated </a:t>
            </a:r>
            <a:r>
              <a:rPr lang="en-GB" b="1"/>
              <a:t>30% of all disbursements Women and Youth </a:t>
            </a:r>
            <a:r>
              <a:rPr lang="en-GB"/>
              <a:t>specifically.</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NHFC has committed and allocated </a:t>
            </a:r>
            <a:r>
              <a:rPr lang="en-GB" b="1"/>
              <a:t>35% of all disbursements to BBBEE entities</a:t>
            </a:r>
            <a:r>
              <a:rPr lang="en-GB"/>
              <a:t>.</a:t>
            </a:r>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GB"/>
          </a:p>
        </p:txBody>
      </p:sp>
      <p:pic>
        <p:nvPicPr>
          <p:cNvPr id="14" name="Picture 13">
            <a:extLst>
              <a:ext uri="{FF2B5EF4-FFF2-40B4-BE49-F238E27FC236}">
                <a16:creationId xmlns:a16="http://schemas.microsoft.com/office/drawing/2014/main" id="{55ACFCCC-E868-425E-A2D5-C7F3462B06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1304" y="2091065"/>
            <a:ext cx="2980695" cy="2833999"/>
          </a:xfrm>
          <a:prstGeom prst="rect">
            <a:avLst/>
          </a:prstGeom>
        </p:spPr>
      </p:pic>
    </p:spTree>
    <p:extLst>
      <p:ext uri="{BB962C8B-B14F-4D97-AF65-F5344CB8AC3E}">
        <p14:creationId xmlns:p14="http://schemas.microsoft.com/office/powerpoint/2010/main" val="2715975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1713</Words>
  <Application>Microsoft Office PowerPoint</Application>
  <PresentationFormat>Widescreen</PresentationFormat>
  <Paragraphs>354</Paragraphs>
  <Slides>13</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2" baseType="lpstr">
      <vt:lpstr>Arial</vt:lpstr>
      <vt:lpstr>Calibri</vt:lpstr>
      <vt:lpstr>Calibri Light</vt:lpstr>
      <vt:lpstr>Kabel Bk BT</vt:lpstr>
      <vt:lpstr>Lato-Light</vt:lpstr>
      <vt:lpstr>Segoe UI</vt:lpstr>
      <vt:lpstr>Wingdings</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Kgomotso Mokhesi</dc:creator>
  <cp:lastModifiedBy>Lindokuhle Ndlovu</cp:lastModifiedBy>
  <cp:revision>1</cp:revision>
  <dcterms:created xsi:type="dcterms:W3CDTF">2020-10-31T07:31:57Z</dcterms:created>
  <dcterms:modified xsi:type="dcterms:W3CDTF">2020-11-20T14:47:22Z</dcterms:modified>
</cp:coreProperties>
</file>