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rts/chartEx1.xml" ContentType="application/vnd.ms-office.chartex+xml"/>
  <Override PartName="/ppt/charts/chartEx2.xml" ContentType="application/vnd.ms-office.chartex+xml"/>
  <Override PartName="/ppt/charts/colors40.xml" ContentType="application/vnd.ms-office.chartcolorstyle+xml"/>
  <Override PartName="/ppt/charts/style40.xml" ContentType="application/vnd.ms-office.chartstyle+xml"/>
  <Override PartName="/ppt/theme/themeOverride20.xml" ContentType="application/vnd.openxmlformats-officedocument.themeOverride+xml"/>
  <Override PartName="/ppt/charts/colors5.xml" ContentType="application/vnd.ms-office.chartcolorstyle+xml"/>
  <Override PartName="/ppt/charts/style5.xml" ContentType="application/vnd.ms-office.chartstyle+xml"/>
  <Override PartName="/ppt/theme/themeOverride3.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7396" r:id="rId3"/>
    <p:sldId id="3759" r:id="rId4"/>
    <p:sldId id="7386" r:id="rId5"/>
    <p:sldId id="7387" r:id="rId6"/>
    <p:sldId id="7399" r:id="rId7"/>
    <p:sldId id="3762" r:id="rId8"/>
    <p:sldId id="7400" r:id="rId9"/>
    <p:sldId id="3764" r:id="rId10"/>
    <p:sldId id="7401" r:id="rId11"/>
    <p:sldId id="3767" r:id="rId12"/>
    <p:sldId id="7397" r:id="rId13"/>
    <p:sldId id="7388" r:id="rId14"/>
    <p:sldId id="7389" r:id="rId15"/>
    <p:sldId id="7390" r:id="rId16"/>
    <p:sldId id="7377" r:id="rId17"/>
    <p:sldId id="7383" r:id="rId18"/>
    <p:sldId id="7382" r:id="rId19"/>
    <p:sldId id="263" r:id="rId20"/>
    <p:sldId id="7378" r:id="rId21"/>
    <p:sldId id="7381" r:id="rId22"/>
    <p:sldId id="7376" r:id="rId23"/>
    <p:sldId id="261" r:id="rId24"/>
    <p:sldId id="258" r:id="rId25"/>
    <p:sldId id="262" r:id="rId26"/>
    <p:sldId id="7374" r:id="rId27"/>
    <p:sldId id="7375" r:id="rId28"/>
    <p:sldId id="375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E07B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442" autoAdjust="0"/>
    <p:restoredTop sz="94660"/>
  </p:normalViewPr>
  <p:slideViewPr>
    <p:cSldViewPr snapToGrid="0">
      <p:cViewPr varScale="1">
        <p:scale>
          <a:sx n="67" d="100"/>
          <a:sy n="67" d="100"/>
        </p:scale>
        <p:origin x="9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Ex1.xml.rels><?xml version="1.0" encoding="UTF-8" standalone="yes"?>
<Relationships xmlns="http://schemas.openxmlformats.org/package/2006/relationships"><Relationship Id="rId3" Type="http://schemas.microsoft.com/office/2011/relationships/chartColorStyle" Target="colors40.xml"/><Relationship Id="rId2" Type="http://schemas.microsoft.com/office/2011/relationships/chartStyle" Target="style40.xml"/><Relationship Id="rId1" Type="http://schemas.openxmlformats.org/officeDocument/2006/relationships/oleObject" Target="file:///C:\Users\tebzi\OneDrive\Desktop\sids-projects.xlsx" TargetMode="External"/><Relationship Id="rId4" Type="http://schemas.openxmlformats.org/officeDocument/2006/relationships/themeOverride" Target="../theme/themeOverride20.xml"/></Relationships>
</file>

<file path=ppt/charts/_rels/chartEx2.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file:///C:\Users\tebzi\OneDrive\Desktop\sids-projects.xlsx" TargetMode="External"/><Relationship Id="rId4"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Helvetica" pitchFamily="2" charset="0"/>
                <a:ea typeface="+mn-ea"/>
                <a:cs typeface="+mn-cs"/>
              </a:defRPr>
            </a:pPr>
            <a:r>
              <a:rPr lang="en-US" sz="1600" dirty="0">
                <a:solidFill>
                  <a:schemeClr val="tx1"/>
                </a:solidFill>
                <a:latin typeface="Arial" panose="020B0604020202020204" pitchFamily="34" charset="0"/>
                <a:cs typeface="Arial" panose="020B0604020202020204" pitchFamily="34" charset="0"/>
              </a:rPr>
              <a:t>Average Funding Composition of SH Projects</a:t>
            </a:r>
            <a:r>
              <a:rPr lang="en-US" sz="1600" baseline="0" dirty="0">
                <a:solidFill>
                  <a:schemeClr val="tx1"/>
                </a:solidFill>
                <a:latin typeface="Arial" panose="020B0604020202020204" pitchFamily="34" charset="0"/>
                <a:cs typeface="Arial" panose="020B0604020202020204" pitchFamily="34" charset="0"/>
              </a:rPr>
              <a:t> 2007-2016</a:t>
            </a:r>
            <a:endParaRPr lang="en-US" sz="1600" dirty="0">
              <a:solidFill>
                <a:schemeClr val="tx1"/>
              </a:solidFill>
              <a:latin typeface="Arial" panose="020B0604020202020204" pitchFamily="34" charset="0"/>
              <a:cs typeface="Arial" panose="020B0604020202020204" pitchFamily="34" charset="0"/>
            </a:endParaRPr>
          </a:p>
        </c:rich>
      </c:tx>
      <c:layout>
        <c:manualLayout>
          <c:xMode val="edge"/>
          <c:yMode val="edge"/>
          <c:x val="0.15651334993485824"/>
          <c:y val="4.8593653745346299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Helvetica" pitchFamily="2" charset="0"/>
              <a:ea typeface="+mn-ea"/>
              <a:cs typeface="+mn-cs"/>
            </a:defRPr>
          </a:pPr>
          <a:endParaRPr lang="en-US"/>
        </a:p>
      </c:txPr>
    </c:title>
    <c:autoTitleDeleted val="0"/>
    <c:plotArea>
      <c:layout/>
      <c:pieChart>
        <c:varyColors val="1"/>
        <c:ser>
          <c:idx val="0"/>
          <c:order val="0"/>
          <c:tx>
            <c:strRef>
              <c:f>Sheet1!$B$1</c:f>
              <c:strCache>
                <c:ptCount val="1"/>
                <c:pt idx="0">
                  <c:v>Average Funding Composition</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6BD0-4732-8DC3-A6EAC511D346}"/>
              </c:ext>
            </c:extLst>
          </c:dPt>
          <c:dPt>
            <c:idx val="1"/>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3-6BD0-4732-8DC3-A6EAC511D346}"/>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6BD0-4732-8DC3-A6EAC511D346}"/>
              </c:ext>
            </c:extLst>
          </c:dPt>
          <c:dPt>
            <c:idx val="3"/>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7-6BD0-4732-8DC3-A6EAC511D346}"/>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6BD0-4732-8DC3-A6EAC511D346}"/>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Sheet1!$A$2:$A$6</c:f>
              <c:strCache>
                <c:ptCount val="5"/>
                <c:pt idx="0">
                  <c:v>Debt</c:v>
                </c:pt>
                <c:pt idx="1">
                  <c:v>Equity</c:v>
                </c:pt>
                <c:pt idx="2">
                  <c:v>Donor</c:v>
                </c:pt>
                <c:pt idx="3">
                  <c:v>RCG</c:v>
                </c:pt>
                <c:pt idx="4">
                  <c:v>IS</c:v>
                </c:pt>
              </c:strCache>
            </c:strRef>
          </c:cat>
          <c:val>
            <c:numRef>
              <c:f>Sheet1!$B$2:$B$6</c:f>
              <c:numCache>
                <c:formatCode>0%</c:formatCode>
                <c:ptCount val="5"/>
                <c:pt idx="0">
                  <c:v>0.22</c:v>
                </c:pt>
                <c:pt idx="1">
                  <c:v>0.04</c:v>
                </c:pt>
                <c:pt idx="2">
                  <c:v>0.03</c:v>
                </c:pt>
                <c:pt idx="3">
                  <c:v>0.41</c:v>
                </c:pt>
                <c:pt idx="4">
                  <c:v>0.3</c:v>
                </c:pt>
              </c:numCache>
            </c:numRef>
          </c:val>
          <c:extLst xmlns:c16r2="http://schemas.microsoft.com/office/drawing/2015/06/chart">
            <c:ext xmlns:c16="http://schemas.microsoft.com/office/drawing/2014/chart" uri="{C3380CC4-5D6E-409C-BE32-E72D297353CC}">
              <c16:uniqueId val="{0000000A-6BD0-4732-8DC3-A6EAC511D346}"/>
            </c:ext>
          </c:extLst>
        </c:ser>
        <c:dLbls>
          <c:showLegendKey val="0"/>
          <c:showVal val="0"/>
          <c:showCatName val="0"/>
          <c:showSerName val="0"/>
          <c:showPercent val="0"/>
          <c:showBubbleSize val="0"/>
          <c:showLeaderLines val="1"/>
        </c:dLbls>
        <c:firstSliceAng val="220"/>
      </c:pieChart>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[SHIP 11B PipeLine External Assessments 20082020.xlsx]Pivot Provincial!PivotTable1</c:name>
    <c:fmtId val="-1"/>
  </c:pivotSource>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dirty="0"/>
              <a:t>PROVINCIAL</a:t>
            </a:r>
            <a:r>
              <a:rPr lang="en-US" baseline="0" dirty="0"/>
              <a:t> SPLIT</a:t>
            </a:r>
            <a:endParaRPr lang="en-U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a:outerShdw blurRad="317500" algn="ctr" rotWithShape="0">
              <a:prstClr val="black">
                <a:alpha val="25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1"/>
          <c:showBubbleSize val="0"/>
          <c:extLst xmlns:c16r2="http://schemas.microsoft.com/office/drawing/2015/06/chart">
            <c:ext xmlns:c15="http://schemas.microsoft.com/office/drawing/2012/chart" uri="{CE6537A1-D6FC-4f65-9D91-7224C49458BB}"/>
          </c:extLst>
        </c:dLbl>
      </c:pivotFmt>
      <c:pivotFmt>
        <c:idx val="1"/>
        <c:spPr>
          <a:solidFill>
            <a:schemeClr val="accent1"/>
          </a:solidFill>
          <a:ln>
            <a:noFill/>
          </a:ln>
          <a:effectLst>
            <a:outerShdw blurRad="317500" algn="ctr" rotWithShape="0">
              <a:prstClr val="black">
                <a:alpha val="25000"/>
              </a:prstClr>
            </a:outerShdw>
          </a:effectLst>
        </c:spPr>
      </c:pivotFmt>
      <c:pivotFmt>
        <c:idx val="2"/>
        <c:spPr>
          <a:solidFill>
            <a:schemeClr val="accent1"/>
          </a:solidFill>
          <a:ln>
            <a:noFill/>
          </a:ln>
          <a:effectLst>
            <a:outerShdw blurRad="317500" algn="ctr" rotWithShape="0">
              <a:prstClr val="black">
                <a:alpha val="25000"/>
              </a:prstClr>
            </a:outerShdw>
          </a:effectLst>
        </c:spPr>
      </c:pivotFmt>
      <c:pivotFmt>
        <c:idx val="3"/>
        <c:spPr>
          <a:solidFill>
            <a:schemeClr val="accent1"/>
          </a:solidFill>
          <a:ln>
            <a:noFill/>
          </a:ln>
          <a:effectLst>
            <a:outerShdw blurRad="317500" algn="ctr" rotWithShape="0">
              <a:prstClr val="black">
                <a:alpha val="25000"/>
              </a:prstClr>
            </a:outerShdw>
          </a:effectLst>
        </c:spPr>
      </c:pivotFmt>
      <c:pivotFmt>
        <c:idx val="4"/>
        <c:spPr>
          <a:solidFill>
            <a:schemeClr val="accent1"/>
          </a:solidFill>
          <a:ln>
            <a:noFill/>
          </a:ln>
          <a:effectLst>
            <a:outerShdw blurRad="317500" algn="ctr" rotWithShape="0">
              <a:prstClr val="black">
                <a:alpha val="25000"/>
              </a:prstClr>
            </a:outerShdw>
          </a:effectLst>
        </c:spPr>
      </c:pivotFmt>
      <c:pivotFmt>
        <c:idx val="5"/>
        <c:spPr>
          <a:solidFill>
            <a:schemeClr val="accent1"/>
          </a:solidFill>
          <a:ln>
            <a:noFill/>
          </a:ln>
          <a:effectLst>
            <a:outerShdw blurRad="317500" algn="ctr" rotWithShape="0">
              <a:prstClr val="black">
                <a:alpha val="25000"/>
              </a:prstClr>
            </a:outerShdw>
          </a:effectLst>
        </c:spPr>
      </c:pivotFmt>
      <c:pivotFmt>
        <c:idx val="6"/>
        <c:spPr>
          <a:solidFill>
            <a:schemeClr val="accent1"/>
          </a:solidFill>
          <a:ln>
            <a:noFill/>
          </a:ln>
          <a:effectLst>
            <a:outerShdw blurRad="317500" algn="ctr" rotWithShape="0">
              <a:prstClr val="black">
                <a:alpha val="25000"/>
              </a:prstClr>
            </a:outerShdw>
          </a:effectLst>
        </c:spPr>
      </c:pivotFmt>
      <c:pivotFmt>
        <c:idx val="7"/>
        <c:spPr>
          <a:solidFill>
            <a:schemeClr val="accent1"/>
          </a:solidFill>
          <a:ln>
            <a:noFill/>
          </a:ln>
          <a:effectLst>
            <a:outerShdw blurRad="317500" algn="ctr" rotWithShape="0">
              <a:prstClr val="black">
                <a:alpha val="25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1"/>
          <c:showBubbleSize val="0"/>
          <c:extLst xmlns:c16r2="http://schemas.microsoft.com/office/drawing/2015/06/chart">
            <c:ext xmlns:c15="http://schemas.microsoft.com/office/drawing/2012/chart" uri="{CE6537A1-D6FC-4f65-9D91-7224C49458BB}"/>
          </c:extLst>
        </c:dLbl>
      </c:pivotFmt>
      <c:pivotFmt>
        <c:idx val="8"/>
        <c:spPr>
          <a:solidFill>
            <a:schemeClr val="accent1"/>
          </a:solidFill>
          <a:ln>
            <a:noFill/>
          </a:ln>
          <a:effectLst>
            <a:outerShdw blurRad="317500" algn="ctr" rotWithShape="0">
              <a:prstClr val="black">
                <a:alpha val="25000"/>
              </a:prstClr>
            </a:outerShdw>
          </a:effectLst>
        </c:spPr>
      </c:pivotFmt>
      <c:pivotFmt>
        <c:idx val="9"/>
        <c:spPr>
          <a:solidFill>
            <a:schemeClr val="accent1"/>
          </a:solidFill>
          <a:ln>
            <a:noFill/>
          </a:ln>
          <a:effectLst>
            <a:outerShdw blurRad="317500" algn="ctr" rotWithShape="0">
              <a:prstClr val="black">
                <a:alpha val="25000"/>
              </a:prstClr>
            </a:outerShdw>
          </a:effectLst>
        </c:spPr>
      </c:pivotFmt>
      <c:pivotFmt>
        <c:idx val="10"/>
        <c:spPr>
          <a:solidFill>
            <a:schemeClr val="accent1"/>
          </a:solidFill>
          <a:ln>
            <a:noFill/>
          </a:ln>
          <a:effectLst>
            <a:outerShdw blurRad="317500" algn="ctr" rotWithShape="0">
              <a:prstClr val="black">
                <a:alpha val="25000"/>
              </a:prstClr>
            </a:outerShdw>
          </a:effectLst>
        </c:spPr>
      </c:pivotFmt>
      <c:pivotFmt>
        <c:idx val="11"/>
        <c:spPr>
          <a:solidFill>
            <a:schemeClr val="accent1"/>
          </a:solidFill>
          <a:ln>
            <a:noFill/>
          </a:ln>
          <a:effectLst>
            <a:outerShdw blurRad="317500" algn="ctr" rotWithShape="0">
              <a:prstClr val="black">
                <a:alpha val="25000"/>
              </a:prstClr>
            </a:outerShdw>
          </a:effectLst>
        </c:spPr>
      </c:pivotFmt>
      <c:pivotFmt>
        <c:idx val="12"/>
        <c:spPr>
          <a:solidFill>
            <a:schemeClr val="accent1"/>
          </a:solidFill>
          <a:ln>
            <a:noFill/>
          </a:ln>
          <a:effectLst>
            <a:outerShdw blurRad="317500" algn="ctr" rotWithShape="0">
              <a:prstClr val="black">
                <a:alpha val="25000"/>
              </a:prstClr>
            </a:outerShdw>
          </a:effectLst>
        </c:spPr>
      </c:pivotFmt>
      <c:pivotFmt>
        <c:idx val="13"/>
        <c:spPr>
          <a:solidFill>
            <a:schemeClr val="accent1"/>
          </a:solidFill>
          <a:ln>
            <a:noFill/>
          </a:ln>
          <a:effectLst>
            <a:outerShdw blurRad="317500" algn="ctr" rotWithShape="0">
              <a:prstClr val="black">
                <a:alpha val="25000"/>
              </a:prstClr>
            </a:outerShdw>
          </a:effectLst>
        </c:spPr>
      </c:pivotFmt>
      <c:pivotFmt>
        <c:idx val="14"/>
        <c:spPr>
          <a:solidFill>
            <a:schemeClr val="accent1"/>
          </a:solidFill>
          <a:ln>
            <a:noFill/>
          </a:ln>
          <a:effectLst>
            <a:outerShdw blurRad="317500" algn="ctr" rotWithShape="0">
              <a:prstClr val="black">
                <a:alpha val="25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1"/>
          <c:showBubbleSize val="0"/>
          <c:extLst xmlns:c16r2="http://schemas.microsoft.com/office/drawing/2015/06/chart">
            <c:ext xmlns:c15="http://schemas.microsoft.com/office/drawing/2012/chart" uri="{CE6537A1-D6FC-4f65-9D91-7224C49458BB}"/>
          </c:extLst>
        </c:dLbl>
      </c:pivotFmt>
      <c:pivotFmt>
        <c:idx val="15"/>
        <c:spPr>
          <a:solidFill>
            <a:schemeClr val="accent1"/>
          </a:solidFill>
          <a:ln>
            <a:noFill/>
          </a:ln>
          <a:effectLst>
            <a:outerShdw blurRad="317500" algn="ctr" rotWithShape="0">
              <a:prstClr val="black">
                <a:alpha val="25000"/>
              </a:prstClr>
            </a:outerShdw>
          </a:effectLst>
        </c:spPr>
      </c:pivotFmt>
      <c:pivotFmt>
        <c:idx val="16"/>
        <c:spPr>
          <a:solidFill>
            <a:schemeClr val="accent1"/>
          </a:solidFill>
          <a:ln>
            <a:noFill/>
          </a:ln>
          <a:effectLst>
            <a:outerShdw blurRad="317500" algn="ctr" rotWithShape="0">
              <a:prstClr val="black">
                <a:alpha val="25000"/>
              </a:prstClr>
            </a:outerShdw>
          </a:effectLst>
        </c:spPr>
      </c:pivotFmt>
      <c:pivotFmt>
        <c:idx val="17"/>
        <c:spPr>
          <a:solidFill>
            <a:schemeClr val="accent1"/>
          </a:solidFill>
          <a:ln>
            <a:noFill/>
          </a:ln>
          <a:effectLst>
            <a:outerShdw blurRad="317500" algn="ctr" rotWithShape="0">
              <a:prstClr val="black">
                <a:alpha val="25000"/>
              </a:prstClr>
            </a:outerShdw>
          </a:effectLst>
        </c:spPr>
      </c:pivotFmt>
      <c:pivotFmt>
        <c:idx val="18"/>
        <c:spPr>
          <a:solidFill>
            <a:schemeClr val="accent1"/>
          </a:solidFill>
          <a:ln>
            <a:noFill/>
          </a:ln>
          <a:effectLst>
            <a:outerShdw blurRad="317500" algn="ctr" rotWithShape="0">
              <a:prstClr val="black">
                <a:alpha val="25000"/>
              </a:prstClr>
            </a:outerShdw>
          </a:effectLst>
        </c:spPr>
      </c:pivotFmt>
      <c:pivotFmt>
        <c:idx val="19"/>
        <c:spPr>
          <a:solidFill>
            <a:schemeClr val="accent1"/>
          </a:solidFill>
          <a:ln>
            <a:noFill/>
          </a:ln>
          <a:effectLst>
            <a:outerShdw blurRad="317500" algn="ctr" rotWithShape="0">
              <a:prstClr val="black">
                <a:alpha val="25000"/>
              </a:prstClr>
            </a:outerShdw>
          </a:effectLst>
        </c:spPr>
      </c:pivotFmt>
      <c:pivotFmt>
        <c:idx val="20"/>
        <c:spPr>
          <a:solidFill>
            <a:schemeClr val="accent1"/>
          </a:solidFill>
          <a:ln>
            <a:noFill/>
          </a:ln>
          <a:effectLst>
            <a:outerShdw blurRad="317500" algn="ctr" rotWithShape="0">
              <a:prstClr val="black">
                <a:alpha val="25000"/>
              </a:prstClr>
            </a:outerShdw>
          </a:effectLst>
        </c:spPr>
      </c:pivotFmt>
    </c:pivotFmts>
    <c:plotArea>
      <c:layout/>
      <c:pieChart>
        <c:varyColors val="1"/>
        <c:ser>
          <c:idx val="0"/>
          <c:order val="0"/>
          <c:tx>
            <c:strRef>
              <c:f>'Pivot Provincial'!$B$3</c:f>
              <c:strCache>
                <c:ptCount val="1"/>
                <c:pt idx="0">
                  <c:v>Total</c:v>
                </c:pt>
              </c:strCache>
            </c:strRef>
          </c:tx>
          <c:explosion val="1"/>
          <c:dPt>
            <c:idx val="0"/>
            <c:bubble3D val="0"/>
            <c:spPr>
              <a:solidFill>
                <a:schemeClr val="accent1"/>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1-14A9-473B-B10D-A86D22697F05}"/>
              </c:ext>
            </c:extLst>
          </c:dPt>
          <c:dPt>
            <c:idx val="1"/>
            <c:bubble3D val="0"/>
            <c:spPr>
              <a:solidFill>
                <a:schemeClr val="accent2"/>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3-14A9-473B-B10D-A86D22697F05}"/>
              </c:ext>
            </c:extLst>
          </c:dPt>
          <c:dPt>
            <c:idx val="2"/>
            <c:bubble3D val="0"/>
            <c:spPr>
              <a:solidFill>
                <a:schemeClr val="accent3"/>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5-14A9-473B-B10D-A86D22697F05}"/>
              </c:ext>
            </c:extLst>
          </c:dPt>
          <c:dPt>
            <c:idx val="3"/>
            <c:bubble3D val="0"/>
            <c:spPr>
              <a:solidFill>
                <a:schemeClr val="accent4"/>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7-14A9-473B-B10D-A86D22697F05}"/>
              </c:ext>
            </c:extLst>
          </c:dPt>
          <c:dPt>
            <c:idx val="4"/>
            <c:bubble3D val="0"/>
            <c:spPr>
              <a:solidFill>
                <a:schemeClr val="accent5"/>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9-14A9-473B-B10D-A86D22697F05}"/>
              </c:ext>
            </c:extLst>
          </c:dPt>
          <c:dPt>
            <c:idx val="5"/>
            <c:bubble3D val="0"/>
            <c:spPr>
              <a:solidFill>
                <a:schemeClr val="accent6"/>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B-14A9-473B-B10D-A86D22697F05}"/>
              </c:ext>
            </c:extLst>
          </c:dPt>
          <c:dLbls>
            <c:dLbl>
              <c:idx val="0"/>
              <c:layout>
                <c:manualLayout>
                  <c:x val="-0.13601487915846369"/>
                  <c:y val="-0.24884459175575371"/>
                </c:manualLayout>
              </c:layout>
              <c:tx>
                <c:rich>
                  <a:bodyPr/>
                  <a:lstStyle/>
                  <a:p>
                    <a:fld id="{B183BA5B-7DAE-40D4-B6C1-8DC88E0671AA}" type="VALUE">
                      <a:rPr lang="en-US"/>
                      <a:pPr/>
                      <a:t>[VALUE]</a:t>
                    </a:fld>
                    <a:r>
                      <a:rPr lang="en-US" baseline="0" dirty="0"/>
                      <a:t>; </a:t>
                    </a:r>
                  </a:p>
                  <a:p>
                    <a:fld id="{32EC35A1-94A4-487D-B8AF-53B4D2AB8DC3}" type="PERCENTAGE">
                      <a:rPr lang="en-US" baseline="0" smtClean="0"/>
                      <a:pPr/>
                      <a:t>[PERCENTAGE]</a:t>
                    </a:fld>
                    <a:endParaRPr lang="en-ZA"/>
                  </a:p>
                </c:rich>
              </c:tx>
              <c:dLblPos val="bestFit"/>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1-14A9-473B-B10D-A86D22697F05}"/>
                </c:ext>
                <c:ext xmlns:c15="http://schemas.microsoft.com/office/drawing/2012/chart" uri="{CE6537A1-D6FC-4f65-9D91-7224C49458BB}">
                  <c15:dlblFieldTable/>
                  <c15:showDataLabelsRange val="0"/>
                </c:ext>
              </c:extLst>
            </c:dLbl>
            <c:dLbl>
              <c:idx val="1"/>
              <c:layout>
                <c:manualLayout>
                  <c:x val="0.10251273684333463"/>
                  <c:y val="1.4368201764623433E-2"/>
                </c:manualLayout>
              </c:layout>
              <c:tx>
                <c:rich>
                  <a:bodyPr/>
                  <a:lstStyle/>
                  <a:p>
                    <a:fld id="{E49D5145-9616-49E4-A406-FB44AF0D3D41}" type="VALUE">
                      <a:rPr lang="en-US"/>
                      <a:pPr/>
                      <a:t>[VALUE]</a:t>
                    </a:fld>
                    <a:r>
                      <a:rPr lang="en-US" baseline="0" dirty="0"/>
                      <a:t>; </a:t>
                    </a:r>
                  </a:p>
                  <a:p>
                    <a:fld id="{1B836296-A197-41CE-9E9F-ECB0647E8ECE}" type="PERCENTAGE">
                      <a:rPr lang="en-US" baseline="0" smtClean="0"/>
                      <a:pPr/>
                      <a:t>[PERCENTAGE]</a:t>
                    </a:fld>
                    <a:endParaRPr lang="en-ZA"/>
                  </a:p>
                </c:rich>
              </c:tx>
              <c:dLblPos val="bestFit"/>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3-14A9-473B-B10D-A86D22697F05}"/>
                </c:ext>
                <c:ext xmlns:c15="http://schemas.microsoft.com/office/drawing/2012/chart" uri="{CE6537A1-D6FC-4f65-9D91-7224C49458BB}">
                  <c15:dlblFieldTable/>
                  <c15:showDataLabelsRange val="0"/>
                </c:ext>
              </c:extLst>
            </c:dLbl>
            <c:dLbl>
              <c:idx val="2"/>
              <c:tx>
                <c:rich>
                  <a:bodyPr/>
                  <a:lstStyle/>
                  <a:p>
                    <a:fld id="{2AAE9607-FA0A-4968-B2E0-3EB4601B693A}" type="VALUE">
                      <a:rPr lang="en-US"/>
                      <a:pPr/>
                      <a:t>[VALUE]</a:t>
                    </a:fld>
                    <a:r>
                      <a:rPr lang="en-US" baseline="0"/>
                      <a:t>;</a:t>
                    </a:r>
                  </a:p>
                  <a:p>
                    <a:r>
                      <a:rPr lang="en-US" baseline="0"/>
                      <a:t> </a:t>
                    </a:r>
                    <a:fld id="{922C4008-8627-45C4-A884-1C5525BB5EEA}" type="PERCENTAGE">
                      <a:rPr lang="en-US" baseline="0"/>
                      <a:pPr/>
                      <a:t>[PERCENTAGE]</a:t>
                    </a:fld>
                    <a:endParaRPr lang="en-US" baseline="0"/>
                  </a:p>
                </c:rich>
              </c:tx>
              <c:dLblPos val="inEnd"/>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5-14A9-473B-B10D-A86D22697F05}"/>
                </c:ext>
                <c:ext xmlns:c15="http://schemas.microsoft.com/office/drawing/2012/chart" uri="{CE6537A1-D6FC-4f65-9D91-7224C49458BB}">
                  <c15:dlblFieldTable/>
                  <c15:showDataLabelsRange val="0"/>
                </c:ext>
              </c:extLst>
            </c:dLbl>
            <c:dLbl>
              <c:idx val="3"/>
              <c:tx>
                <c:rich>
                  <a:bodyPr/>
                  <a:lstStyle/>
                  <a:p>
                    <a:fld id="{CFECED2F-31FE-4B97-B961-AD3BCF352615}" type="VALUE">
                      <a:rPr lang="en-US"/>
                      <a:pPr/>
                      <a:t>[VALUE]</a:t>
                    </a:fld>
                    <a:r>
                      <a:rPr lang="en-US" baseline="0"/>
                      <a:t>;</a:t>
                    </a:r>
                  </a:p>
                  <a:p>
                    <a:r>
                      <a:rPr lang="en-US" baseline="0"/>
                      <a:t> </a:t>
                    </a:r>
                    <a:fld id="{FD4D9CF9-EF48-4681-8F22-79904836BC1C}" type="PERCENTAGE">
                      <a:rPr lang="en-US" baseline="0"/>
                      <a:pPr/>
                      <a:t>[PERCENTAGE]</a:t>
                    </a:fld>
                    <a:endParaRPr lang="en-US" baseline="0"/>
                  </a:p>
                </c:rich>
              </c:tx>
              <c:dLblPos val="inEnd"/>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7-14A9-473B-B10D-A86D22697F05}"/>
                </c:ext>
                <c:ext xmlns:c15="http://schemas.microsoft.com/office/drawing/2012/chart" uri="{CE6537A1-D6FC-4f65-9D91-7224C49458BB}">
                  <c15:dlblFieldTable/>
                  <c15:showDataLabelsRange val="0"/>
                </c:ext>
              </c:extLst>
            </c:dLbl>
            <c:dLbl>
              <c:idx val="4"/>
              <c:tx>
                <c:rich>
                  <a:bodyPr/>
                  <a:lstStyle/>
                  <a:p>
                    <a:fld id="{F43621C6-3514-4C45-9FC5-01E7E107BA79}" type="VALUE">
                      <a:rPr lang="en-US"/>
                      <a:pPr/>
                      <a:t>[VALUE]</a:t>
                    </a:fld>
                    <a:r>
                      <a:rPr lang="en-US" baseline="0"/>
                      <a:t>; </a:t>
                    </a:r>
                  </a:p>
                  <a:p>
                    <a:fld id="{A4629398-35D8-4457-93C2-0D1DCAC748E6}" type="PERCENTAGE">
                      <a:rPr lang="en-US" baseline="0" smtClean="0"/>
                      <a:pPr/>
                      <a:t>[PERCENTAGE]</a:t>
                    </a:fld>
                    <a:endParaRPr lang="en-ZA"/>
                  </a:p>
                </c:rich>
              </c:tx>
              <c:dLblPos val="inEnd"/>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9-14A9-473B-B10D-A86D22697F05}"/>
                </c:ext>
                <c:ext xmlns:c15="http://schemas.microsoft.com/office/drawing/2012/chart" uri="{CE6537A1-D6FC-4f65-9D91-7224C49458BB}">
                  <c15:dlblFieldTable/>
                  <c15:showDataLabelsRange val="0"/>
                </c:ext>
              </c:extLst>
            </c:dLbl>
            <c:dLbl>
              <c:idx val="5"/>
              <c:layout>
                <c:manualLayout>
                  <c:x val="3.3967285283116849E-2"/>
                  <c:y val="0.12531992554035762"/>
                </c:manualLayout>
              </c:layout>
              <c:tx>
                <c:rich>
                  <a:bodyPr rot="0" spcFirstLastPara="1" vertOverflow="ellipsis" vert="horz" wrap="square" lIns="38100" tIns="19050" rIns="38100" bIns="19050" anchor="ctr" anchorCtr="1">
                    <a:noAutofit/>
                  </a:bodyPr>
                  <a:lstStyle/>
                  <a:p>
                    <a:pPr>
                      <a:defRPr sz="1050" b="1" i="0" u="none" strike="noStrike" kern="1200" baseline="0">
                        <a:solidFill>
                          <a:schemeClr val="lt1"/>
                        </a:solidFill>
                        <a:latin typeface="+mn-lt"/>
                        <a:ea typeface="+mn-ea"/>
                        <a:cs typeface="+mn-cs"/>
                      </a:defRPr>
                    </a:pPr>
                    <a:fld id="{E3B4C377-F7E7-4E58-8127-C8E4E6EA374E}" type="VALUE">
                      <a:rPr lang="en-US" sz="1050" dirty="0"/>
                      <a:pPr>
                        <a:defRPr sz="1050"/>
                      </a:pPr>
                      <a:t>[VALUE]</a:t>
                    </a:fld>
                    <a:r>
                      <a:rPr lang="en-US" sz="1050" baseline="0" dirty="0"/>
                      <a:t>; </a:t>
                    </a:r>
                  </a:p>
                  <a:p>
                    <a:pPr>
                      <a:defRPr sz="1050"/>
                    </a:pPr>
                    <a:fld id="{F1BB52A1-C784-4B83-AAF6-A6276F84A8C3}" type="PERCENTAGE">
                      <a:rPr lang="en-US" sz="1050" baseline="0" smtClean="0"/>
                      <a:pPr>
                        <a:defRPr sz="1050"/>
                      </a:pPr>
                      <a:t>[PERCENTAGE]</a:t>
                    </a:fld>
                    <a:endParaRPr lang="en-ZA"/>
                  </a:p>
                </c:rich>
              </c:tx>
              <c:spPr>
                <a:noFill/>
                <a:ln>
                  <a:noFill/>
                </a:ln>
                <a:effectLst/>
              </c:spPr>
              <c:txPr>
                <a:bodyPr rot="0" spcFirstLastPara="1" vertOverflow="ellipsis" vert="horz" wrap="square" lIns="38100" tIns="19050" rIns="38100" bIns="19050" anchor="ctr" anchorCtr="1">
                  <a:noAutofit/>
                </a:bodyPr>
                <a:lstStyle/>
                <a:p>
                  <a:pPr>
                    <a:defRPr sz="1050" b="1" i="0" u="none" strike="noStrike" kern="1200" baseline="0">
                      <a:solidFill>
                        <a:schemeClr val="lt1"/>
                      </a:solidFill>
                      <a:latin typeface="+mn-lt"/>
                      <a:ea typeface="+mn-ea"/>
                      <a:cs typeface="+mn-cs"/>
                    </a:defRPr>
                  </a:pPr>
                  <a:endParaRPr lang="en-US"/>
                </a:p>
              </c:txPr>
              <c:dLblPos val="bestFit"/>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B-14A9-473B-B10D-A86D22697F05}"/>
                </c:ext>
                <c:ext xmlns:c15="http://schemas.microsoft.com/office/drawing/2012/chart" uri="{CE6537A1-D6FC-4f65-9D91-7224C49458BB}">
                  <c15:layout>
                    <c:manualLayout>
                      <c:w val="0.11462084162101986"/>
                      <c:h val="0.11481431772559636"/>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'Pivot Provincial'!$A$4:$A$10</c:f>
              <c:strCache>
                <c:ptCount val="6"/>
                <c:pt idx="0">
                  <c:v>Gauteng</c:v>
                </c:pt>
                <c:pt idx="1">
                  <c:v>Eastern Cape</c:v>
                </c:pt>
                <c:pt idx="2">
                  <c:v>Kwa-Zulu Natal</c:v>
                </c:pt>
                <c:pt idx="3">
                  <c:v>Mpumalanga</c:v>
                </c:pt>
                <c:pt idx="4">
                  <c:v>North West</c:v>
                </c:pt>
                <c:pt idx="5">
                  <c:v>Western Cape</c:v>
                </c:pt>
              </c:strCache>
            </c:strRef>
          </c:cat>
          <c:val>
            <c:numRef>
              <c:f>'Pivot Provincial'!$B$4:$B$10</c:f>
              <c:numCache>
                <c:formatCode>General</c:formatCode>
                <c:ptCount val="6"/>
                <c:pt idx="0">
                  <c:v>18302</c:v>
                </c:pt>
                <c:pt idx="1">
                  <c:v>3042</c:v>
                </c:pt>
                <c:pt idx="2">
                  <c:v>1859</c:v>
                </c:pt>
                <c:pt idx="3">
                  <c:v>1321</c:v>
                </c:pt>
                <c:pt idx="4">
                  <c:v>1300</c:v>
                </c:pt>
                <c:pt idx="5">
                  <c:v>571</c:v>
                </c:pt>
              </c:numCache>
            </c:numRef>
          </c:val>
          <c:extLst xmlns:c16r2="http://schemas.microsoft.com/office/drawing/2015/06/chart">
            <c:ext xmlns:c16="http://schemas.microsoft.com/office/drawing/2014/chart" uri="{C3380CC4-5D6E-409C-BE32-E72D297353CC}">
              <c16:uniqueId val="{0000000C-14A9-473B-B10D-A86D22697F05}"/>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r"/>
      <c:overlay val="0"/>
      <c:spPr>
        <a:solidFill>
          <a:schemeClr val="lt1">
            <a:alpha val="78000"/>
          </a:schemeClr>
        </a:solidFill>
        <a:ln>
          <a:noFill/>
        </a:ln>
        <a:effectLst/>
      </c:spPr>
      <c:txPr>
        <a:bodyPr rot="0" spcFirstLastPara="1" vertOverflow="ellipsis" vert="horz" wrap="square" anchor="ctr" anchorCtr="1"/>
        <a:lstStyle/>
        <a:p>
          <a:pPr>
            <a:defRPr sz="11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4">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pivotSource>
    <c:name>[SHIP 11B PipeLine External Assessments 20082020.xlsx]Pivot Metros!PivotTable1</c:name>
    <c:fmtId val="-1"/>
  </c:pivotSource>
  <c:chart>
    <c:autoTitleDeleted val="1"/>
    <c:pivotFmts>
      <c:pivotFmt>
        <c:idx val="0"/>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
      </c:pivotFmt>
    </c:pivotFmts>
    <c:plotArea>
      <c:layout/>
      <c:barChart>
        <c:barDir val="col"/>
        <c:grouping val="stacked"/>
        <c:varyColors val="0"/>
        <c:ser>
          <c:idx val="0"/>
          <c:order val="0"/>
          <c:tx>
            <c:strRef>
              <c:f>'Pivot Metros'!$B$3</c:f>
              <c:strCache>
                <c:ptCount val="1"/>
                <c:pt idx="0">
                  <c:v>Total</c:v>
                </c:pt>
              </c:strCache>
            </c:strRef>
          </c:tx>
          <c:spPr>
            <a:solidFill>
              <a:schemeClr val="accent2"/>
            </a:solidFill>
            <a:ln>
              <a:noFill/>
            </a:ln>
            <a:effectLst/>
          </c:spPr>
          <c:invertIfNegative val="0"/>
          <c:dPt>
            <c:idx val="6"/>
            <c:invertIfNegative val="0"/>
            <c:bubble3D val="0"/>
            <c:spPr>
              <a:solidFill>
                <a:srgbClr val="F4B1AA"/>
              </a:solidFill>
              <a:ln>
                <a:noFill/>
              </a:ln>
              <a:effectLst/>
            </c:spPr>
            <c:extLst xmlns:c16r2="http://schemas.microsoft.com/office/drawing/2015/06/chart">
              <c:ext xmlns:c16="http://schemas.microsoft.com/office/drawing/2014/chart" uri="{C3380CC4-5D6E-409C-BE32-E72D297353CC}">
                <c16:uniqueId val="{00000001-33F1-4560-9253-0850C3A94FF1}"/>
              </c:ext>
            </c:extLst>
          </c:dPt>
          <c:dPt>
            <c:idx val="7"/>
            <c:invertIfNegative val="0"/>
            <c:bubble3D val="0"/>
            <c:spPr>
              <a:solidFill>
                <a:srgbClr val="F4B1AA"/>
              </a:solidFill>
              <a:ln>
                <a:noFill/>
              </a:ln>
              <a:effectLst/>
            </c:spPr>
            <c:extLst xmlns:c16r2="http://schemas.microsoft.com/office/drawing/2015/06/chart">
              <c:ext xmlns:c16="http://schemas.microsoft.com/office/drawing/2014/chart" uri="{C3380CC4-5D6E-409C-BE32-E72D297353CC}">
                <c16:uniqueId val="{00000003-33F1-4560-9253-0850C3A94FF1}"/>
              </c:ext>
            </c:extLst>
          </c:dPt>
          <c:dPt>
            <c:idx val="8"/>
            <c:invertIfNegative val="0"/>
            <c:bubble3D val="0"/>
            <c:spPr>
              <a:solidFill>
                <a:srgbClr val="F4B1AA"/>
              </a:solidFill>
              <a:ln>
                <a:noFill/>
              </a:ln>
              <a:effectLst/>
            </c:spPr>
            <c:extLst xmlns:c16r2="http://schemas.microsoft.com/office/drawing/2015/06/chart">
              <c:ext xmlns:c16="http://schemas.microsoft.com/office/drawing/2014/chart" uri="{C3380CC4-5D6E-409C-BE32-E72D297353CC}">
                <c16:uniqueId val="{00000005-33F1-4560-9253-0850C3A94FF1}"/>
              </c:ext>
            </c:extLst>
          </c:dPt>
          <c:dPt>
            <c:idx val="11"/>
            <c:invertIfNegative val="0"/>
            <c:bubble3D val="0"/>
            <c:spPr>
              <a:solidFill>
                <a:srgbClr val="F4B1AA"/>
              </a:solidFill>
              <a:ln>
                <a:noFill/>
              </a:ln>
              <a:effectLst/>
            </c:spPr>
            <c:extLst xmlns:c16r2="http://schemas.microsoft.com/office/drawing/2015/06/chart">
              <c:ext xmlns:c16="http://schemas.microsoft.com/office/drawing/2014/chart" uri="{C3380CC4-5D6E-409C-BE32-E72D297353CC}">
                <c16:uniqueId val="{00000007-33F1-4560-9253-0850C3A94FF1}"/>
              </c:ext>
            </c:extLst>
          </c:dPt>
          <c:dPt>
            <c:idx val="12"/>
            <c:invertIfNegative val="0"/>
            <c:bubble3D val="0"/>
            <c:spPr>
              <a:solidFill>
                <a:srgbClr val="F4B1AA"/>
              </a:solidFill>
              <a:ln>
                <a:noFill/>
              </a:ln>
              <a:effectLst/>
            </c:spPr>
            <c:extLst xmlns:c16r2="http://schemas.microsoft.com/office/drawing/2015/06/chart">
              <c:ext xmlns:c16="http://schemas.microsoft.com/office/drawing/2014/chart" uri="{C3380CC4-5D6E-409C-BE32-E72D297353CC}">
                <c16:uniqueId val="{00000009-33F1-4560-9253-0850C3A94FF1}"/>
              </c:ext>
            </c:extLst>
          </c:dPt>
          <c:dPt>
            <c:idx val="13"/>
            <c:invertIfNegative val="0"/>
            <c:bubble3D val="0"/>
            <c:spPr>
              <a:solidFill>
                <a:srgbClr val="F4B1AA"/>
              </a:solidFill>
              <a:ln>
                <a:noFill/>
              </a:ln>
              <a:effectLst/>
            </c:spPr>
            <c:extLst xmlns:c16r2="http://schemas.microsoft.com/office/drawing/2015/06/chart">
              <c:ext xmlns:c16="http://schemas.microsoft.com/office/drawing/2014/chart" uri="{C3380CC4-5D6E-409C-BE32-E72D297353CC}">
                <c16:uniqueId val="{0000000B-33F1-4560-9253-0850C3A94FF1}"/>
              </c:ext>
            </c:extLst>
          </c:dPt>
          <c:dPt>
            <c:idx val="17"/>
            <c:invertIfNegative val="0"/>
            <c:bubble3D val="0"/>
            <c:spPr>
              <a:solidFill>
                <a:srgbClr val="F4B1AA"/>
              </a:solidFill>
              <a:ln>
                <a:noFill/>
              </a:ln>
              <a:effectLst/>
            </c:spPr>
            <c:extLst xmlns:c16r2="http://schemas.microsoft.com/office/drawing/2015/06/chart">
              <c:ext xmlns:c16="http://schemas.microsoft.com/office/drawing/2014/chart" uri="{C3380CC4-5D6E-409C-BE32-E72D297353CC}">
                <c16:uniqueId val="{0000000D-33F1-4560-9253-0850C3A94FF1}"/>
              </c:ext>
            </c:extLst>
          </c:dPt>
          <c:cat>
            <c:multiLvlStrRef>
              <c:f>'Pivot Metros'!$A$4:$A$28</c:f>
              <c:multiLvlStrCache>
                <c:ptCount val="18"/>
                <c:lvl>
                  <c:pt idx="0">
                    <c:v>Johannesburg</c:v>
                  </c:pt>
                  <c:pt idx="1">
                    <c:v>Ekurhuleni</c:v>
                  </c:pt>
                  <c:pt idx="2">
                    <c:v>Tshwane</c:v>
                  </c:pt>
                  <c:pt idx="3">
                    <c:v>Mogale City</c:v>
                  </c:pt>
                  <c:pt idx="4">
                    <c:v>Merafong</c:v>
                  </c:pt>
                  <c:pt idx="5">
                    <c:v>Merafong </c:v>
                  </c:pt>
                  <c:pt idx="6">
                    <c:v>Buffalo City Metro</c:v>
                  </c:pt>
                  <c:pt idx="7">
                    <c:v>Port Elizabeth</c:v>
                  </c:pt>
                  <c:pt idx="8">
                    <c:v>Nelson Mandela Bay</c:v>
                  </c:pt>
                  <c:pt idx="9">
                    <c:v>Ethekwini</c:v>
                  </c:pt>
                  <c:pt idx="10">
                    <c:v>Msunduzi</c:v>
                  </c:pt>
                  <c:pt idx="11">
                    <c:v>Malelane</c:v>
                  </c:pt>
                  <c:pt idx="12">
                    <c:v>Mbombela</c:v>
                  </c:pt>
                  <c:pt idx="13">
                    <c:v>Delmas</c:v>
                  </c:pt>
                  <c:pt idx="14">
                    <c:v>Msukalunga</c:v>
                  </c:pt>
                  <c:pt idx="15">
                    <c:v>Rustenberg</c:v>
                  </c:pt>
                  <c:pt idx="16">
                    <c:v>JB Marks</c:v>
                  </c:pt>
                  <c:pt idx="17">
                    <c:v>Cape Town</c:v>
                  </c:pt>
                </c:lvl>
                <c:lvl>
                  <c:pt idx="0">
                    <c:v>Gauteng</c:v>
                  </c:pt>
                  <c:pt idx="6">
                    <c:v>Eastern Cape</c:v>
                  </c:pt>
                  <c:pt idx="9">
                    <c:v>Kwa-Zulu Natal</c:v>
                  </c:pt>
                  <c:pt idx="11">
                    <c:v>Mpumalanga</c:v>
                  </c:pt>
                  <c:pt idx="15">
                    <c:v>North West</c:v>
                  </c:pt>
                  <c:pt idx="17">
                    <c:v>Western Cape</c:v>
                  </c:pt>
                </c:lvl>
              </c:multiLvlStrCache>
            </c:multiLvlStrRef>
          </c:cat>
          <c:val>
            <c:numRef>
              <c:f>'Pivot Metros'!$B$4:$B$28</c:f>
              <c:numCache>
                <c:formatCode>General</c:formatCode>
                <c:ptCount val="18"/>
                <c:pt idx="0">
                  <c:v>9153</c:v>
                </c:pt>
                <c:pt idx="1">
                  <c:v>5457</c:v>
                </c:pt>
                <c:pt idx="2">
                  <c:v>2446</c:v>
                </c:pt>
                <c:pt idx="3">
                  <c:v>990</c:v>
                </c:pt>
                <c:pt idx="4">
                  <c:v>256</c:v>
                </c:pt>
                <c:pt idx="5">
                  <c:v>0</c:v>
                </c:pt>
                <c:pt idx="6">
                  <c:v>1308</c:v>
                </c:pt>
                <c:pt idx="7">
                  <c:v>993</c:v>
                </c:pt>
                <c:pt idx="8">
                  <c:v>741</c:v>
                </c:pt>
                <c:pt idx="9">
                  <c:v>954</c:v>
                </c:pt>
                <c:pt idx="10">
                  <c:v>905</c:v>
                </c:pt>
                <c:pt idx="11">
                  <c:v>450</c:v>
                </c:pt>
                <c:pt idx="12">
                  <c:v>400</c:v>
                </c:pt>
                <c:pt idx="13">
                  <c:v>363</c:v>
                </c:pt>
                <c:pt idx="14">
                  <c:v>108</c:v>
                </c:pt>
                <c:pt idx="15">
                  <c:v>700</c:v>
                </c:pt>
                <c:pt idx="16">
                  <c:v>600</c:v>
                </c:pt>
                <c:pt idx="17">
                  <c:v>571</c:v>
                </c:pt>
              </c:numCache>
            </c:numRef>
          </c:val>
          <c:extLst xmlns:c16r2="http://schemas.microsoft.com/office/drawing/2015/06/chart">
            <c:ext xmlns:c16="http://schemas.microsoft.com/office/drawing/2014/chart" uri="{C3380CC4-5D6E-409C-BE32-E72D297353CC}">
              <c16:uniqueId val="{0000000E-33F1-4560-9253-0850C3A94FF1}"/>
            </c:ext>
          </c:extLst>
        </c:ser>
        <c:dLbls>
          <c:showLegendKey val="0"/>
          <c:showVal val="0"/>
          <c:showCatName val="0"/>
          <c:showSerName val="0"/>
          <c:showPercent val="0"/>
          <c:showBubbleSize val="0"/>
        </c:dLbls>
        <c:gapWidth val="43"/>
        <c:overlap val="-20"/>
        <c:axId val="317444800"/>
        <c:axId val="317447544"/>
      </c:barChart>
      <c:catAx>
        <c:axId val="317444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7447544"/>
        <c:crosses val="autoZero"/>
        <c:auto val="1"/>
        <c:lblAlgn val="ctr"/>
        <c:lblOffset val="100"/>
        <c:noMultiLvlLbl val="0"/>
      </c:catAx>
      <c:valAx>
        <c:axId val="317447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744480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ZA"/>
              <a:t>Employment Opportunities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0838162393162393"/>
          <c:y val="0.18692182539682542"/>
          <c:w val="0.70822029914529916"/>
          <c:h val="0.69616626984126984"/>
        </c:manualLayout>
      </c:layout>
      <c:barChart>
        <c:barDir val="bar"/>
        <c:grouping val="stacked"/>
        <c:varyColors val="0"/>
        <c:ser>
          <c:idx val="0"/>
          <c:order val="0"/>
          <c:spPr>
            <a:solidFill>
              <a:schemeClr val="accent1">
                <a:shade val="42000"/>
              </a:schemeClr>
            </a:solidFill>
            <a:ln>
              <a:noFill/>
            </a:ln>
            <a:effectLst/>
          </c:spPr>
          <c:invertIfNegative val="0"/>
          <c:cat>
            <c:strRef>
              <c:f>'Human Settlement Infrastructure'!$B$86:$C$86</c:f>
              <c:strCache>
                <c:ptCount val="2"/>
                <c:pt idx="0">
                  <c:v>Construction Jobs</c:v>
                </c:pt>
                <c:pt idx="1">
                  <c:v>Operational Jobs</c:v>
                </c:pt>
              </c:strCache>
            </c:strRef>
          </c:cat>
          <c:val>
            <c:numRef>
              <c:f>'Human Settlement Infrastructure'!$B$87:$C$87</c:f>
              <c:numCache>
                <c:formatCode>_-* #,##0_-;\-* #,##0_-;_-* "-"??_-;_-@_-</c:formatCode>
                <c:ptCount val="2"/>
                <c:pt idx="0">
                  <c:v>7338</c:v>
                </c:pt>
                <c:pt idx="1">
                  <c:v>2074</c:v>
                </c:pt>
              </c:numCache>
            </c:numRef>
          </c:val>
          <c:extLst xmlns:c16r2="http://schemas.microsoft.com/office/drawing/2015/06/chart">
            <c:ext xmlns:c16="http://schemas.microsoft.com/office/drawing/2014/chart" uri="{C3380CC4-5D6E-409C-BE32-E72D297353CC}">
              <c16:uniqueId val="{00000000-B70D-4C0B-A2EB-8562C7212D8C}"/>
            </c:ext>
          </c:extLst>
        </c:ser>
        <c:ser>
          <c:idx val="1"/>
          <c:order val="1"/>
          <c:spPr>
            <a:solidFill>
              <a:schemeClr val="accent1">
                <a:shade val="55000"/>
              </a:schemeClr>
            </a:solidFill>
            <a:ln>
              <a:noFill/>
            </a:ln>
            <a:effectLst/>
          </c:spPr>
          <c:invertIfNegative val="0"/>
          <c:cat>
            <c:strRef>
              <c:f>'Human Settlement Infrastructure'!$B$86:$C$86</c:f>
              <c:strCache>
                <c:ptCount val="2"/>
                <c:pt idx="0">
                  <c:v>Construction Jobs</c:v>
                </c:pt>
                <c:pt idx="1">
                  <c:v>Operational Jobs</c:v>
                </c:pt>
              </c:strCache>
            </c:strRef>
          </c:cat>
          <c:val>
            <c:numRef>
              <c:f>'Human Settlement Infrastructure'!$B$88:$C$88</c:f>
              <c:numCache>
                <c:formatCode>_-* #,##0_-;\-* #,##0_-;_-* "-"??_-;_-@_-</c:formatCode>
                <c:ptCount val="2"/>
                <c:pt idx="0">
                  <c:v>500</c:v>
                </c:pt>
                <c:pt idx="1">
                  <c:v>0</c:v>
                </c:pt>
              </c:numCache>
            </c:numRef>
          </c:val>
          <c:extLst xmlns:c16r2="http://schemas.microsoft.com/office/drawing/2015/06/chart">
            <c:ext xmlns:c16="http://schemas.microsoft.com/office/drawing/2014/chart" uri="{C3380CC4-5D6E-409C-BE32-E72D297353CC}">
              <c16:uniqueId val="{00000001-B70D-4C0B-A2EB-8562C7212D8C}"/>
            </c:ext>
          </c:extLst>
        </c:ser>
        <c:ser>
          <c:idx val="2"/>
          <c:order val="2"/>
          <c:spPr>
            <a:solidFill>
              <a:schemeClr val="accent1">
                <a:shade val="68000"/>
              </a:schemeClr>
            </a:solidFill>
            <a:ln>
              <a:noFill/>
            </a:ln>
            <a:effectLst/>
          </c:spPr>
          <c:invertIfNegative val="0"/>
          <c:cat>
            <c:strRef>
              <c:f>'Human Settlement Infrastructure'!$B$86:$C$86</c:f>
              <c:strCache>
                <c:ptCount val="2"/>
                <c:pt idx="0">
                  <c:v>Construction Jobs</c:v>
                </c:pt>
                <c:pt idx="1">
                  <c:v>Operational Jobs</c:v>
                </c:pt>
              </c:strCache>
            </c:strRef>
          </c:cat>
          <c:val>
            <c:numRef>
              <c:f>'Human Settlement Infrastructure'!$B$89:$C$89</c:f>
              <c:numCache>
                <c:formatCode>_-* #,##0_-;\-* #,##0_-;_-* "-"??_-;_-@_-</c:formatCode>
                <c:ptCount val="2"/>
                <c:pt idx="0">
                  <c:v>4499</c:v>
                </c:pt>
                <c:pt idx="1">
                  <c:v>66</c:v>
                </c:pt>
              </c:numCache>
            </c:numRef>
          </c:val>
          <c:extLst xmlns:c16r2="http://schemas.microsoft.com/office/drawing/2015/06/chart">
            <c:ext xmlns:c16="http://schemas.microsoft.com/office/drawing/2014/chart" uri="{C3380CC4-5D6E-409C-BE32-E72D297353CC}">
              <c16:uniqueId val="{00000002-B70D-4C0B-A2EB-8562C7212D8C}"/>
            </c:ext>
          </c:extLst>
        </c:ser>
        <c:ser>
          <c:idx val="3"/>
          <c:order val="3"/>
          <c:spPr>
            <a:solidFill>
              <a:schemeClr val="accent1">
                <a:shade val="80000"/>
              </a:schemeClr>
            </a:solidFill>
            <a:ln>
              <a:noFill/>
            </a:ln>
            <a:effectLst/>
          </c:spPr>
          <c:invertIfNegative val="0"/>
          <c:cat>
            <c:strRef>
              <c:f>'Human Settlement Infrastructure'!$B$86:$C$86</c:f>
              <c:strCache>
                <c:ptCount val="2"/>
                <c:pt idx="0">
                  <c:v>Construction Jobs</c:v>
                </c:pt>
                <c:pt idx="1">
                  <c:v>Operational Jobs</c:v>
                </c:pt>
              </c:strCache>
            </c:strRef>
          </c:cat>
          <c:val>
            <c:numRef>
              <c:f>'Human Settlement Infrastructure'!$B$90:$C$90</c:f>
              <c:numCache>
                <c:formatCode>_-* #,##0_-;\-* #,##0_-;_-* "-"??_-;_-@_-</c:formatCode>
                <c:ptCount val="2"/>
                <c:pt idx="0">
                  <c:v>898</c:v>
                </c:pt>
                <c:pt idx="1">
                  <c:v>10</c:v>
                </c:pt>
              </c:numCache>
            </c:numRef>
          </c:val>
          <c:extLst xmlns:c16r2="http://schemas.microsoft.com/office/drawing/2015/06/chart">
            <c:ext xmlns:c16="http://schemas.microsoft.com/office/drawing/2014/chart" uri="{C3380CC4-5D6E-409C-BE32-E72D297353CC}">
              <c16:uniqueId val="{00000003-B70D-4C0B-A2EB-8562C7212D8C}"/>
            </c:ext>
          </c:extLst>
        </c:ser>
        <c:ser>
          <c:idx val="4"/>
          <c:order val="4"/>
          <c:spPr>
            <a:solidFill>
              <a:schemeClr val="accent1">
                <a:shade val="93000"/>
              </a:schemeClr>
            </a:solidFill>
            <a:ln>
              <a:noFill/>
            </a:ln>
            <a:effectLst/>
          </c:spPr>
          <c:invertIfNegative val="0"/>
          <c:cat>
            <c:strRef>
              <c:f>'Human Settlement Infrastructure'!$B$86:$C$86</c:f>
              <c:strCache>
                <c:ptCount val="2"/>
                <c:pt idx="0">
                  <c:v>Construction Jobs</c:v>
                </c:pt>
                <c:pt idx="1">
                  <c:v>Operational Jobs</c:v>
                </c:pt>
              </c:strCache>
            </c:strRef>
          </c:cat>
          <c:val>
            <c:numRef>
              <c:f>'Human Settlement Infrastructure'!$B$91:$C$91</c:f>
              <c:numCache>
                <c:formatCode>_-* #,##0_-;\-* #,##0_-;_-* "-"??_-;_-@_-</c:formatCode>
                <c:ptCount val="2"/>
                <c:pt idx="0">
                  <c:v>54890</c:v>
                </c:pt>
                <c:pt idx="1">
                  <c:v>245235</c:v>
                </c:pt>
              </c:numCache>
            </c:numRef>
          </c:val>
          <c:extLst xmlns:c16r2="http://schemas.microsoft.com/office/drawing/2015/06/chart">
            <c:ext xmlns:c16="http://schemas.microsoft.com/office/drawing/2014/chart" uri="{C3380CC4-5D6E-409C-BE32-E72D297353CC}">
              <c16:uniqueId val="{00000004-B70D-4C0B-A2EB-8562C7212D8C}"/>
            </c:ext>
          </c:extLst>
        </c:ser>
        <c:ser>
          <c:idx val="5"/>
          <c:order val="5"/>
          <c:spPr>
            <a:solidFill>
              <a:schemeClr val="accent1">
                <a:tint val="94000"/>
              </a:schemeClr>
            </a:solidFill>
            <a:ln>
              <a:noFill/>
            </a:ln>
            <a:effectLst/>
          </c:spPr>
          <c:invertIfNegative val="0"/>
          <c:cat>
            <c:strRef>
              <c:f>'Human Settlement Infrastructure'!$B$86:$C$86</c:f>
              <c:strCache>
                <c:ptCount val="2"/>
                <c:pt idx="0">
                  <c:v>Construction Jobs</c:v>
                </c:pt>
                <c:pt idx="1">
                  <c:v>Operational Jobs</c:v>
                </c:pt>
              </c:strCache>
            </c:strRef>
          </c:cat>
          <c:val>
            <c:numRef>
              <c:f>'Human Settlement Infrastructure'!$B$92:$C$92</c:f>
              <c:numCache>
                <c:formatCode>_-* #,##0_-;\-* #,##0_-;_-* "-"??_-;_-@_-</c:formatCode>
                <c:ptCount val="2"/>
                <c:pt idx="0">
                  <c:v>1715</c:v>
                </c:pt>
                <c:pt idx="1">
                  <c:v>16</c:v>
                </c:pt>
              </c:numCache>
            </c:numRef>
          </c:val>
          <c:extLst xmlns:c16r2="http://schemas.microsoft.com/office/drawing/2015/06/chart">
            <c:ext xmlns:c16="http://schemas.microsoft.com/office/drawing/2014/chart" uri="{C3380CC4-5D6E-409C-BE32-E72D297353CC}">
              <c16:uniqueId val="{00000005-B70D-4C0B-A2EB-8562C7212D8C}"/>
            </c:ext>
          </c:extLst>
        </c:ser>
        <c:ser>
          <c:idx val="6"/>
          <c:order val="6"/>
          <c:spPr>
            <a:solidFill>
              <a:schemeClr val="accent1">
                <a:tint val="81000"/>
              </a:schemeClr>
            </a:solidFill>
            <a:ln>
              <a:noFill/>
            </a:ln>
            <a:effectLst/>
          </c:spPr>
          <c:invertIfNegative val="0"/>
          <c:cat>
            <c:strRef>
              <c:f>'Human Settlement Infrastructure'!$B$86:$C$86</c:f>
              <c:strCache>
                <c:ptCount val="2"/>
                <c:pt idx="0">
                  <c:v>Construction Jobs</c:v>
                </c:pt>
                <c:pt idx="1">
                  <c:v>Operational Jobs</c:v>
                </c:pt>
              </c:strCache>
            </c:strRef>
          </c:cat>
          <c:val>
            <c:numRef>
              <c:f>'Human Settlement Infrastructure'!$B$93:$C$93</c:f>
              <c:numCache>
                <c:formatCode>_-* #,##0_-;\-* #,##0_-;_-* "-"??_-;_-@_-</c:formatCode>
                <c:ptCount val="2"/>
                <c:pt idx="0">
                  <c:v>0</c:v>
                </c:pt>
                <c:pt idx="1">
                  <c:v>0</c:v>
                </c:pt>
              </c:numCache>
            </c:numRef>
          </c:val>
          <c:extLst xmlns:c16r2="http://schemas.microsoft.com/office/drawing/2015/06/chart">
            <c:ext xmlns:c16="http://schemas.microsoft.com/office/drawing/2014/chart" uri="{C3380CC4-5D6E-409C-BE32-E72D297353CC}">
              <c16:uniqueId val="{00000006-B70D-4C0B-A2EB-8562C7212D8C}"/>
            </c:ext>
          </c:extLst>
        </c:ser>
        <c:ser>
          <c:idx val="7"/>
          <c:order val="7"/>
          <c:spPr>
            <a:solidFill>
              <a:schemeClr val="accent1">
                <a:tint val="69000"/>
              </a:schemeClr>
            </a:solidFill>
            <a:ln>
              <a:noFill/>
            </a:ln>
            <a:effectLst/>
          </c:spPr>
          <c:invertIfNegative val="0"/>
          <c:cat>
            <c:strRef>
              <c:f>'Human Settlement Infrastructure'!$B$86:$C$86</c:f>
              <c:strCache>
                <c:ptCount val="2"/>
                <c:pt idx="0">
                  <c:v>Construction Jobs</c:v>
                </c:pt>
                <c:pt idx="1">
                  <c:v>Operational Jobs</c:v>
                </c:pt>
              </c:strCache>
            </c:strRef>
          </c:cat>
          <c:val>
            <c:numRef>
              <c:f>'Human Settlement Infrastructure'!$B$94:$C$94</c:f>
              <c:numCache>
                <c:formatCode>_-* #,##0_-;\-* #,##0_-;_-* "-"??_-;_-@_-</c:formatCode>
                <c:ptCount val="2"/>
                <c:pt idx="0">
                  <c:v>1125</c:v>
                </c:pt>
                <c:pt idx="1">
                  <c:v>0</c:v>
                </c:pt>
              </c:numCache>
            </c:numRef>
          </c:val>
          <c:extLst xmlns:c16r2="http://schemas.microsoft.com/office/drawing/2015/06/chart">
            <c:ext xmlns:c16="http://schemas.microsoft.com/office/drawing/2014/chart" uri="{C3380CC4-5D6E-409C-BE32-E72D297353CC}">
              <c16:uniqueId val="{00000007-B70D-4C0B-A2EB-8562C7212D8C}"/>
            </c:ext>
          </c:extLst>
        </c:ser>
        <c:ser>
          <c:idx val="8"/>
          <c:order val="8"/>
          <c:spPr>
            <a:solidFill>
              <a:schemeClr val="accent1">
                <a:tint val="56000"/>
              </a:schemeClr>
            </a:solidFill>
            <a:ln>
              <a:noFill/>
            </a:ln>
            <a:effectLst/>
          </c:spPr>
          <c:invertIfNegative val="0"/>
          <c:cat>
            <c:strRef>
              <c:f>'Human Settlement Infrastructure'!$B$86:$C$86</c:f>
              <c:strCache>
                <c:ptCount val="2"/>
                <c:pt idx="0">
                  <c:v>Construction Jobs</c:v>
                </c:pt>
                <c:pt idx="1">
                  <c:v>Operational Jobs</c:v>
                </c:pt>
              </c:strCache>
            </c:strRef>
          </c:cat>
          <c:val>
            <c:numRef>
              <c:f>'Human Settlement Infrastructure'!$B$95:$C$95</c:f>
              <c:numCache>
                <c:formatCode>_-* #,##0_-;\-* #,##0_-;_-* "-"??_-;_-@_-</c:formatCode>
                <c:ptCount val="2"/>
                <c:pt idx="0">
                  <c:v>0</c:v>
                </c:pt>
                <c:pt idx="1">
                  <c:v>0</c:v>
                </c:pt>
              </c:numCache>
            </c:numRef>
          </c:val>
          <c:extLst xmlns:c16r2="http://schemas.microsoft.com/office/drawing/2015/06/chart">
            <c:ext xmlns:c16="http://schemas.microsoft.com/office/drawing/2014/chart" uri="{C3380CC4-5D6E-409C-BE32-E72D297353CC}">
              <c16:uniqueId val="{00000008-B70D-4C0B-A2EB-8562C7212D8C}"/>
            </c:ext>
          </c:extLst>
        </c:ser>
        <c:ser>
          <c:idx val="9"/>
          <c:order val="9"/>
          <c:spPr>
            <a:solidFill>
              <a:schemeClr val="accent1">
                <a:tint val="43000"/>
              </a:schemeClr>
            </a:solidFill>
            <a:ln>
              <a:noFill/>
            </a:ln>
            <a:effectLst/>
          </c:spPr>
          <c:invertIfNegative val="0"/>
          <c:cat>
            <c:strRef>
              <c:f>'Human Settlement Infrastructure'!$B$86:$C$86</c:f>
              <c:strCache>
                <c:ptCount val="2"/>
                <c:pt idx="0">
                  <c:v>Construction Jobs</c:v>
                </c:pt>
                <c:pt idx="1">
                  <c:v>Operational Jobs</c:v>
                </c:pt>
              </c:strCache>
            </c:strRef>
          </c:cat>
          <c:val>
            <c:numRef>
              <c:f>'Human Settlement Infrastructure'!$B$96:$C$96</c:f>
              <c:numCache>
                <c:formatCode>_-* #,##0_-;\-* #,##0_-;_-* "-"??_-;_-@_-</c:formatCode>
                <c:ptCount val="2"/>
                <c:pt idx="0">
                  <c:v>0</c:v>
                </c:pt>
                <c:pt idx="1">
                  <c:v>0</c:v>
                </c:pt>
              </c:numCache>
            </c:numRef>
          </c:val>
          <c:extLst xmlns:c16r2="http://schemas.microsoft.com/office/drawing/2015/06/chart">
            <c:ext xmlns:c16="http://schemas.microsoft.com/office/drawing/2014/chart" uri="{C3380CC4-5D6E-409C-BE32-E72D297353CC}">
              <c16:uniqueId val="{00000009-B70D-4C0B-A2EB-8562C7212D8C}"/>
            </c:ext>
          </c:extLst>
        </c:ser>
        <c:dLbls>
          <c:showLegendKey val="0"/>
          <c:showVal val="0"/>
          <c:showCatName val="0"/>
          <c:showSerName val="0"/>
          <c:showPercent val="0"/>
          <c:showBubbleSize val="0"/>
        </c:dLbls>
        <c:gapWidth val="150"/>
        <c:overlap val="100"/>
        <c:axId val="317440096"/>
        <c:axId val="317454600"/>
      </c:barChart>
      <c:catAx>
        <c:axId val="3174400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7454600"/>
        <c:crosses val="autoZero"/>
        <c:auto val="1"/>
        <c:lblAlgn val="ctr"/>
        <c:lblOffset val="100"/>
        <c:noMultiLvlLbl val="0"/>
      </c:catAx>
      <c:valAx>
        <c:axId val="317454600"/>
        <c:scaling>
          <c:orientation val="minMax"/>
        </c:scaling>
        <c:delete val="0"/>
        <c:axPos val="b"/>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7440096"/>
        <c:crosses val="autoZero"/>
        <c:crossBetween val="between"/>
      </c:valAx>
      <c:spPr>
        <a:noFill/>
        <a:ln>
          <a:noFill/>
        </a:ln>
        <a:effectLst/>
      </c:spPr>
    </c:plotArea>
    <c:plotVisOnly val="1"/>
    <c:dispBlanksAs val="gap"/>
    <c:showDLblsOverMax val="0"/>
  </c:chart>
  <c:spPr>
    <a:noFill/>
    <a:ln>
      <a:solidFill>
        <a:sysClr val="windowText" lastClr="000000"/>
      </a:solidFill>
    </a:ln>
    <a:effectLst/>
  </c:spPr>
  <c:txPr>
    <a:bodyPr/>
    <a:lstStyle/>
    <a:p>
      <a:pPr>
        <a:defRPr>
          <a:latin typeface="Arial" panose="020B0604020202020204" pitchFamily="34" charset="0"/>
          <a:cs typeface="Arial" panose="020B0604020202020204" pitchFamily="34" charset="0"/>
        </a:defRPr>
      </a:pPr>
      <a:endParaRPr lang="en-US"/>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'Human Settlement Infrastructure'!$A$73:$A$82</cx:f>
        <cx:lvl ptCount="10">
          <cx:pt idx="0">Western Cape</cx:pt>
          <cx:pt idx="1">Free State</cx:pt>
          <cx:pt idx="2">Eastern Cape</cx:pt>
          <cx:pt idx="3">Mpumalanga</cx:pt>
          <cx:pt idx="4">Gauteng</cx:pt>
          <cx:pt idx="5">Limpopo</cx:pt>
          <cx:pt idx="6">North West</cx:pt>
          <cx:pt idx="7">KwaZulu-Natal</cx:pt>
          <cx:pt idx="8">Northern Cape</cx:pt>
          <cx:pt idx="9">Unknown</cx:pt>
        </cx:lvl>
      </cx:strDim>
      <cx:numDim type="val">
        <cx:f>'Human Settlement Infrastructure'!$B$73:$B$82</cx:f>
        <cx:lvl ptCount="10" formatCode="_-* # ##0_-;\-* # ##0_-;_-* &quot;-&quot;??_-;_-@_-">
          <cx:pt idx="0">6</cx:pt>
          <cx:pt idx="1">3</cx:pt>
          <cx:pt idx="2">4</cx:pt>
          <cx:pt idx="3">2</cx:pt>
          <cx:pt idx="4">11</cx:pt>
          <cx:pt idx="5">5</cx:pt>
          <cx:pt idx="6">1</cx:pt>
          <cx:pt idx="7">2</cx:pt>
          <cx:pt idx="8">1</cx:pt>
          <cx:pt idx="9">4</cx:pt>
        </cx:lvl>
      </cx:numDim>
    </cx:data>
  </cx:chartData>
  <cx:chart>
    <cx:title pos="t" align="ctr" overlay="0">
      <cx:tx>
        <cx:txData>
          <cx:v>Project Location</cx:v>
        </cx:txData>
      </cx:tx>
      <cx:txPr>
        <a:bodyPr rot="0" spcFirstLastPara="1" vertOverflow="ellipsis" vert="horz" wrap="square" lIns="38100" tIns="19050" rIns="38100" bIns="19050" anchor="ctr" anchorCtr="1" compatLnSpc="0"/>
        <a:lstStyle/>
        <a:p>
          <a:pPr algn="ctr" rtl="0">
            <a:defRPr sz="1400" b="0" i="0" u="none" strike="noStrike" kern="1200" spc="0" baseline="0">
              <a:solidFill>
                <a:sysClr val="windowText" lastClr="000000">
                  <a:lumMod val="65000"/>
                  <a:lumOff val="35000"/>
                </a:sysClr>
              </a:solidFill>
              <a:latin typeface="Arial" panose="020B0604020202020204" pitchFamily="34" charset="0"/>
              <a:ea typeface="Arial" panose="020B0604020202020204" pitchFamily="34" charset="0"/>
              <a:cs typeface="Arial" panose="020B0604020202020204" pitchFamily="34" charset="0"/>
            </a:defRPr>
          </a:pPr>
          <a:r>
            <a:rPr kumimoji="0" lang="en-US" sz="1400" b="1" i="0" u="none" strike="noStrike" kern="1200" cap="none" spc="0" normalizeH="0" baseline="0" noProof="0">
              <a:ln>
                <a:noFill/>
              </a:ln>
              <a:solidFill>
                <a:sysClr val="windowText" lastClr="000000">
                  <a:lumMod val="65000"/>
                  <a:lumOff val="35000"/>
                </a:sysClr>
              </a:solidFill>
              <a:effectLst/>
              <a:uLnTx/>
              <a:uFillTx/>
              <a:latin typeface="Arial" panose="020B0604020202020204" pitchFamily="34" charset="0"/>
              <a:cs typeface="Arial" panose="020B0604020202020204" pitchFamily="34" charset="0"/>
            </a:rPr>
            <a:t>Project Location</a:t>
          </a:r>
        </a:p>
      </cx:txPr>
    </cx:title>
    <cx:plotArea>
      <cx:plotAreaRegion>
        <cx:series layoutId="waterfall" uniqueId="{D2768352-4BD4-4E72-8F66-DEDEAB1B24CE}">
          <cx:tx>
            <cx:txData>
              <cx:f>'Human Settlement Infrastructure'!$B$72</cx:f>
              <cx:v>Number of Projects</cx:v>
            </cx:txData>
          </cx:tx>
          <cx:dataId val="0"/>
          <cx:layoutPr>
            <cx:subtotals/>
          </cx:layoutPr>
        </cx:series>
      </cx:plotAreaRegion>
      <cx:axis id="0">
        <cx:catScaling gapWidth="2.19000006"/>
        <cx:tickLabels/>
        <cx:txPr>
          <a:bodyPr vertOverflow="overflow" horzOverflow="overflow" wrap="square" lIns="0" tIns="0" rIns="0" bIns="0"/>
          <a:lstStyle/>
          <a:p>
            <a:pPr algn="ctr" rtl="0">
              <a:defRPr sz="900" b="0" i="0">
                <a:solidFill>
                  <a:srgbClr val="595959"/>
                </a:solidFill>
                <a:latin typeface="Arial" panose="020B0604020202020204" pitchFamily="34" charset="0"/>
                <a:ea typeface="Arial" panose="020B0604020202020204" pitchFamily="34" charset="0"/>
                <a:cs typeface="Arial" panose="020B0604020202020204" pitchFamily="34" charset="0"/>
              </a:defRPr>
            </a:pPr>
            <a:endParaRPr lang="en-ZA">
              <a:latin typeface="Arial" panose="020B0604020202020204" pitchFamily="34" charset="0"/>
              <a:cs typeface="Arial" panose="020B0604020202020204" pitchFamily="34" charset="0"/>
            </a:endParaRPr>
          </a:p>
        </cx:txPr>
      </cx:axis>
      <cx:axis id="1">
        <cx:valScaling/>
        <cx:title>
          <cx:tx>
            <cx:txData>
              <cx:v>Project</cx:v>
            </cx:txData>
          </cx:tx>
          <cx:txPr>
            <a:bodyPr spcFirstLastPara="1" vertOverflow="ellipsis" horzOverflow="overflow" wrap="square" lIns="0" tIns="0" rIns="0" bIns="0" anchor="ctr" anchorCtr="1"/>
            <a:lstStyle/>
            <a:p>
              <a:pPr algn="ctr" rtl="0">
                <a:defRPr>
                  <a:latin typeface="Arial" panose="020B0604020202020204" pitchFamily="34" charset="0"/>
                  <a:ea typeface="Arial" panose="020B0604020202020204" pitchFamily="34" charset="0"/>
                  <a:cs typeface="Arial" panose="020B0604020202020204" pitchFamily="34" charset="0"/>
                </a:defRPr>
              </a:pPr>
              <a:r>
                <a:rPr lang="en-US" sz="1000" b="0" i="0" u="none" strike="noStrike" kern="1200" baseline="0" dirty="0">
                  <a:solidFill>
                    <a:prstClr val="black">
                      <a:lumMod val="65000"/>
                      <a:lumOff val="35000"/>
                    </a:prstClr>
                  </a:solidFill>
                  <a:latin typeface="Arial" panose="020B0604020202020204" pitchFamily="34" charset="0"/>
                  <a:cs typeface="Arial" panose="020B0604020202020204" pitchFamily="34" charset="0"/>
                </a:rPr>
                <a:t>Project</a:t>
              </a:r>
            </a:p>
          </cx:txPr>
        </cx:title>
        <cx:majorGridlines/>
        <cx:tickLabels/>
        <cx:txPr>
          <a:bodyPr vertOverflow="overflow" horzOverflow="overflow" wrap="square" lIns="0" tIns="0" rIns="0" bIns="0"/>
          <a:lstStyle/>
          <a:p>
            <a:pPr algn="ctr" rtl="0">
              <a:defRPr sz="900" b="0" i="0">
                <a:solidFill>
                  <a:srgbClr val="595959"/>
                </a:solidFill>
                <a:latin typeface="Arial" panose="020B0604020202020204" pitchFamily="34" charset="0"/>
                <a:ea typeface="Arial" panose="020B0604020202020204" pitchFamily="34" charset="0"/>
                <a:cs typeface="Arial" panose="020B0604020202020204" pitchFamily="34" charset="0"/>
              </a:defRPr>
            </a:pPr>
            <a:endParaRPr lang="en-ZA">
              <a:latin typeface="Arial" panose="020B0604020202020204" pitchFamily="34" charset="0"/>
              <a:cs typeface="Arial" panose="020B0604020202020204" pitchFamily="34" charset="0"/>
            </a:endParaRPr>
          </a:p>
        </cx:txPr>
      </cx:axis>
    </cx:plotArea>
  </cx:chart>
  <cx:spPr>
    <a:ln>
      <a:solidFill>
        <a:schemeClr val="tx1"/>
      </a:solidFill>
    </a:ln>
  </cx:spPr>
  <cx:clrMapOvr bg1="lt1" tx1="dk1" bg2="lt2" tx2="dk2" accent1="accent1" accent2="accent2" accent3="accent3" accent4="accent4" accent5="accent5" accent6="accent6" hlink="hlink" folHlink="folHlink"/>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'Human Settlement Infrastructure'!$A$116:$A$122</cx:f>
        <cx:lvl ptCount="7">
          <cx:pt idx="0">Operation</cx:pt>
          <cx:pt idx="1">Concept</cx:pt>
          <cx:pt idx="2">Other</cx:pt>
          <cx:pt idx="3">Pre-Feasibility</cx:pt>
          <cx:pt idx="4">Tendering</cx:pt>
          <cx:pt idx="5">Construction</cx:pt>
          <cx:pt idx="6">Feasibility</cx:pt>
        </cx:lvl>
      </cx:strDim>
      <cx:numDim type="size">
        <cx:f>'Human Settlement Infrastructure'!$B$116:$B$122</cx:f>
        <cx:lvl ptCount="7" formatCode="General">
          <cx:pt idx="0">0</cx:pt>
          <cx:pt idx="1">1</cx:pt>
          <cx:pt idx="2">2</cx:pt>
          <cx:pt idx="3">3</cx:pt>
          <cx:pt idx="4">1</cx:pt>
          <cx:pt idx="5">11</cx:pt>
          <cx:pt idx="6">21</cx:pt>
        </cx:lvl>
      </cx:numDim>
    </cx:data>
  </cx:chartData>
  <cx:chart>
    <cx:title pos="t" align="ctr" overlay="0">
      <cx:tx>
        <cx:txData>
          <cx:v>Project Status</cx:v>
        </cx:txData>
      </cx:tx>
      <cx:txPr>
        <a:bodyPr spcFirstLastPara="1" vertOverflow="ellipsis" horzOverflow="overflow" wrap="square" lIns="0" tIns="0" rIns="0" bIns="0" anchor="ctr" anchorCtr="1"/>
        <a:lstStyle/>
        <a:p>
          <a:pPr algn="ctr" rtl="0">
            <a:defRPr>
              <a:solidFill>
                <a:schemeClr val="tx1"/>
              </a:solidFill>
              <a:latin typeface="Arial" panose="020B0604020202020204" pitchFamily="34" charset="0"/>
              <a:ea typeface="Arial" panose="020B0604020202020204" pitchFamily="34" charset="0"/>
              <a:cs typeface="Arial" panose="020B0604020202020204" pitchFamily="34" charset="0"/>
            </a:defRPr>
          </a:pPr>
          <a:r>
            <a:rPr lang="en-US" sz="1400" b="1" i="0" u="none" strike="noStrike" baseline="0">
              <a:solidFill>
                <a:schemeClr val="tx1"/>
              </a:solidFill>
              <a:latin typeface="Arial" panose="020B0604020202020204" pitchFamily="34" charset="0"/>
              <a:cs typeface="Arial" panose="020B0604020202020204" pitchFamily="34" charset="0"/>
            </a:rPr>
            <a:t>Project Status</a:t>
          </a:r>
        </a:p>
      </cx:txPr>
    </cx:title>
    <cx:plotArea>
      <cx:plotAreaRegion>
        <cx:series layoutId="treemap" uniqueId="{1C73B699-EEB1-470A-B792-D5FFCC02D855}">
          <cx:tx>
            <cx:txData>
              <cx:f>'Human Settlement Infrastructure'!$B$115</cx:f>
              <cx:v/>
            </cx:txData>
          </cx:tx>
          <cx:dataLabels pos="inEnd">
            <cx:numFmt formatCode="0.00" sourceLinked="0"/>
            <cx:txPr>
              <a:bodyPr vertOverflow="overflow" horzOverflow="overflow" wrap="square" lIns="0" tIns="0" rIns="0" bIns="0"/>
              <a:lstStyle/>
              <a:p>
                <a:pPr algn="ctr" rtl="0">
                  <a:defRPr sz="900" b="0" i="0">
                    <a:solidFill>
                      <a:schemeClr val="tx1"/>
                    </a:solidFill>
                    <a:latin typeface="Arial" panose="020B0604020202020204" pitchFamily="34" charset="0"/>
                    <a:ea typeface="Arial" panose="020B0604020202020204" pitchFamily="34" charset="0"/>
                    <a:cs typeface="Arial" panose="020B0604020202020204" pitchFamily="34" charset="0"/>
                  </a:defRPr>
                </a:pPr>
                <a:endParaRPr lang="en-ZA">
                  <a:solidFill>
                    <a:schemeClr val="tx1"/>
                  </a:solidFill>
                  <a:latin typeface="Arial" panose="020B0604020202020204" pitchFamily="34" charset="0"/>
                  <a:cs typeface="Arial" panose="020B0604020202020204" pitchFamily="34" charset="0"/>
                </a:endParaRPr>
              </a:p>
            </cx:txPr>
            <cx:visibility seriesName="0" categoryName="1" value="1"/>
            <cx:separator>
</cx:separator>
            <cx:dataLabel idx="5">
              <cx:numFmt formatCode="General" sourceLinked="0"/>
              <cx:visibility seriesName="0" categoryName="1" value="1"/>
              <cx:separator>
</cx:separator>
            </cx:dataLabel>
          </cx:dataLabels>
          <cx:dataId val="0"/>
          <cx:layoutPr>
            <cx:parentLabelLayout val="overlapping"/>
          </cx:layoutPr>
        </cx:series>
      </cx:plotAreaRegion>
    </cx:plotArea>
    <cx:legend pos="b" align="ctr" overlay="0">
      <cx:txPr>
        <a:bodyPr vertOverflow="overflow" horzOverflow="overflow" wrap="square" lIns="0" tIns="0" rIns="0" bIns="0"/>
        <a:lstStyle/>
        <a:p>
          <a:pPr algn="ctr" rtl="0">
            <a:defRPr sz="900" b="0" i="0">
              <a:solidFill>
                <a:schemeClr val="tx1"/>
              </a:solidFill>
              <a:latin typeface="Arial" panose="020B0604020202020204" pitchFamily="34" charset="0"/>
              <a:ea typeface="Arial" panose="020B0604020202020204" pitchFamily="34" charset="0"/>
              <a:cs typeface="Arial" panose="020B0604020202020204" pitchFamily="34" charset="0"/>
            </a:defRPr>
          </a:pPr>
          <a:endParaRPr lang="en-ZA">
            <a:solidFill>
              <a:schemeClr val="tx1"/>
            </a:solidFill>
            <a:latin typeface="Arial" panose="020B0604020202020204" pitchFamily="34" charset="0"/>
            <a:cs typeface="Arial" panose="020B0604020202020204" pitchFamily="34" charset="0"/>
          </a:endParaRPr>
        </a:p>
      </cx:txPr>
    </cx:legend>
  </cx:chart>
  <cx:spPr>
    <a:ln>
      <a:solidFill>
        <a:schemeClr val="tx1"/>
      </a:solidFill>
    </a:ln>
  </cx:spPr>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2">
  <a:schemeClr val="accent2"/>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40.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881242-9D14-421B-9004-E386D75F41CE}" type="doc">
      <dgm:prSet loTypeId="urn:microsoft.com/office/officeart/2005/8/layout/vProcess5" loCatId="process" qsTypeId="urn:microsoft.com/office/officeart/2005/8/quickstyle/simple5" qsCatId="simple" csTypeId="urn:microsoft.com/office/officeart/2005/8/colors/accent2_5" csCatId="accent2" phldr="1"/>
      <dgm:spPr/>
      <dgm:t>
        <a:bodyPr/>
        <a:lstStyle/>
        <a:p>
          <a:endParaRPr lang="en-ZA"/>
        </a:p>
      </dgm:t>
    </dgm:pt>
    <dgm:pt modelId="{C9533878-72C0-48E4-AC0A-F8F06F3D1111}">
      <dgm:prSet phldrT="[Text]" custT="1"/>
      <dgm:spPr/>
      <dgm:t>
        <a:bodyPr/>
        <a:lstStyle/>
        <a:p>
          <a:r>
            <a:rPr lang="en-ZA" sz="1400" b="1" dirty="0">
              <a:solidFill>
                <a:schemeClr val="tx1"/>
              </a:solidFill>
              <a:latin typeface="Arial" panose="020B0604020202020204" pitchFamily="34" charset="0"/>
              <a:cs typeface="Arial" panose="020B0604020202020204" pitchFamily="34" charset="0"/>
            </a:rPr>
            <a:t>INVEST</a:t>
          </a:r>
        </a:p>
        <a:p>
          <a:endParaRPr lang="en-ZA" sz="1200" b="1" dirty="0">
            <a:solidFill>
              <a:schemeClr val="tx1"/>
            </a:solidFill>
            <a:latin typeface="Arial" panose="020B0604020202020204" pitchFamily="34" charset="0"/>
            <a:cs typeface="Arial" panose="020B0604020202020204" pitchFamily="34" charset="0"/>
          </a:endParaRPr>
        </a:p>
        <a:p>
          <a:r>
            <a:rPr lang="en-ZA" sz="1200" dirty="0">
              <a:solidFill>
                <a:schemeClr val="tx1"/>
              </a:solidFill>
              <a:latin typeface="Arial" panose="020B0604020202020204" pitchFamily="34" charset="0"/>
              <a:cs typeface="Arial" panose="020B0604020202020204" pitchFamily="34" charset="0"/>
            </a:rPr>
            <a:t>We invest in social housing projects and accredit social housing institutions (SHIs) in order to foster the development of sustainable integrated communities.</a:t>
          </a:r>
        </a:p>
      </dgm:t>
    </dgm:pt>
    <dgm:pt modelId="{8E4DFD10-9805-4432-881A-AE03851B1E23}" type="parTrans" cxnId="{047A5392-7E7B-474D-B704-09283A9815D1}">
      <dgm:prSet/>
      <dgm:spPr/>
      <dgm:t>
        <a:bodyPr/>
        <a:lstStyle/>
        <a:p>
          <a:endParaRPr lang="en-ZA" sz="1200">
            <a:solidFill>
              <a:schemeClr val="tx1"/>
            </a:solidFill>
            <a:latin typeface="Arial" panose="020B0604020202020204" pitchFamily="34" charset="0"/>
            <a:cs typeface="Arial" panose="020B0604020202020204" pitchFamily="34" charset="0"/>
          </a:endParaRPr>
        </a:p>
      </dgm:t>
    </dgm:pt>
    <dgm:pt modelId="{E0C22488-260E-4C8A-A027-ED3BEDF0373F}" type="sibTrans" cxnId="{047A5392-7E7B-474D-B704-09283A9815D1}">
      <dgm:prSet custT="1"/>
      <dgm:spPr/>
      <dgm:t>
        <a:bodyPr/>
        <a:lstStyle/>
        <a:p>
          <a:endParaRPr lang="en-ZA" sz="1200">
            <a:solidFill>
              <a:schemeClr val="tx1"/>
            </a:solidFill>
            <a:latin typeface="Arial" panose="020B0604020202020204" pitchFamily="34" charset="0"/>
            <a:cs typeface="Arial" panose="020B0604020202020204" pitchFamily="34" charset="0"/>
          </a:endParaRPr>
        </a:p>
      </dgm:t>
    </dgm:pt>
    <dgm:pt modelId="{0ED2CF56-C3FF-4F39-8FEB-5FCE65D57597}">
      <dgm:prSet phldrT="[Text]" custT="1"/>
      <dgm:spPr/>
      <dgm:t>
        <a:bodyPr/>
        <a:lstStyle/>
        <a:p>
          <a:r>
            <a:rPr lang="en-ZA" sz="1400" b="1" dirty="0">
              <a:solidFill>
                <a:schemeClr val="tx1"/>
              </a:solidFill>
              <a:latin typeface="Arial" panose="020B0604020202020204" pitchFamily="34" charset="0"/>
              <a:cs typeface="Arial" panose="020B0604020202020204" pitchFamily="34" charset="0"/>
            </a:rPr>
            <a:t>ENABLE</a:t>
          </a:r>
        </a:p>
        <a:p>
          <a:endParaRPr lang="en-ZA" sz="1200" b="1" dirty="0">
            <a:solidFill>
              <a:schemeClr val="tx1"/>
            </a:solidFill>
            <a:latin typeface="Arial" panose="020B0604020202020204" pitchFamily="34" charset="0"/>
            <a:cs typeface="Arial" panose="020B0604020202020204" pitchFamily="34" charset="0"/>
          </a:endParaRPr>
        </a:p>
        <a:p>
          <a:r>
            <a:rPr lang="en-ZA" sz="1200" dirty="0">
              <a:solidFill>
                <a:schemeClr val="tx1"/>
              </a:solidFill>
              <a:latin typeface="Arial" panose="020B0604020202020204" pitchFamily="34" charset="0"/>
              <a:cs typeface="Arial" panose="020B0604020202020204" pitchFamily="34" charset="0"/>
            </a:rPr>
            <a:t>We offer several types of grants to accredited SHIs to allow them to manage social housing projects and to develop projects.</a:t>
          </a:r>
        </a:p>
      </dgm:t>
    </dgm:pt>
    <dgm:pt modelId="{357995B2-6DA2-44DF-B21B-B1842F8ACCA0}" type="parTrans" cxnId="{AB8A2E5D-5DCF-43A2-B17E-B0273D0A9B96}">
      <dgm:prSet/>
      <dgm:spPr/>
      <dgm:t>
        <a:bodyPr/>
        <a:lstStyle/>
        <a:p>
          <a:endParaRPr lang="en-ZA" sz="1200">
            <a:solidFill>
              <a:schemeClr val="tx1"/>
            </a:solidFill>
            <a:latin typeface="Arial" panose="020B0604020202020204" pitchFamily="34" charset="0"/>
            <a:cs typeface="Arial" panose="020B0604020202020204" pitchFamily="34" charset="0"/>
          </a:endParaRPr>
        </a:p>
      </dgm:t>
    </dgm:pt>
    <dgm:pt modelId="{4A6A4DE2-1CC4-44EB-8CCA-934F2B1E617C}" type="sibTrans" cxnId="{AB8A2E5D-5DCF-43A2-B17E-B0273D0A9B96}">
      <dgm:prSet custT="1"/>
      <dgm:spPr/>
      <dgm:t>
        <a:bodyPr/>
        <a:lstStyle/>
        <a:p>
          <a:endParaRPr lang="en-ZA" sz="1200">
            <a:solidFill>
              <a:schemeClr val="tx1"/>
            </a:solidFill>
            <a:latin typeface="Arial" panose="020B0604020202020204" pitchFamily="34" charset="0"/>
            <a:cs typeface="Arial" panose="020B0604020202020204" pitchFamily="34" charset="0"/>
          </a:endParaRPr>
        </a:p>
      </dgm:t>
    </dgm:pt>
    <dgm:pt modelId="{D3793231-38A4-4D7E-A692-67720C04E469}">
      <dgm:prSet phldrT="[Text]" custT="1"/>
      <dgm:spPr/>
      <dgm:t>
        <a:bodyPr/>
        <a:lstStyle/>
        <a:p>
          <a:r>
            <a:rPr lang="en-ZA" sz="1400" b="1" dirty="0">
              <a:solidFill>
                <a:schemeClr val="tx1"/>
              </a:solidFill>
              <a:latin typeface="Arial" panose="020B0604020202020204" pitchFamily="34" charset="0"/>
              <a:cs typeface="Arial" panose="020B0604020202020204" pitchFamily="34" charset="0"/>
            </a:rPr>
            <a:t>REGULATE</a:t>
          </a:r>
        </a:p>
        <a:p>
          <a:endParaRPr lang="en-ZA" sz="1200" dirty="0">
            <a:solidFill>
              <a:schemeClr val="tx1"/>
            </a:solidFill>
            <a:latin typeface="Arial" panose="020B0604020202020204" pitchFamily="34" charset="0"/>
            <a:cs typeface="Arial" panose="020B0604020202020204" pitchFamily="34" charset="0"/>
          </a:endParaRPr>
        </a:p>
        <a:p>
          <a:r>
            <a:rPr lang="en-ZA" sz="1200" dirty="0">
              <a:solidFill>
                <a:schemeClr val="tx1"/>
              </a:solidFill>
              <a:latin typeface="Arial" panose="020B0604020202020204" pitchFamily="34" charset="0"/>
              <a:cs typeface="Arial" panose="020B0604020202020204" pitchFamily="34" charset="0"/>
            </a:rPr>
            <a:t>We regulate SHIs who develop and manage social housing projects to ensure high quality rental housing is available and affordable to the low to middle income group.</a:t>
          </a:r>
        </a:p>
      </dgm:t>
    </dgm:pt>
    <dgm:pt modelId="{ED7A075C-5225-4EFE-9593-77289DA61DFD}" type="parTrans" cxnId="{DE22F274-24ED-48AF-8376-98FC7C2D7073}">
      <dgm:prSet/>
      <dgm:spPr/>
      <dgm:t>
        <a:bodyPr/>
        <a:lstStyle/>
        <a:p>
          <a:endParaRPr lang="en-ZA" sz="1200">
            <a:solidFill>
              <a:schemeClr val="tx1"/>
            </a:solidFill>
            <a:latin typeface="Arial" panose="020B0604020202020204" pitchFamily="34" charset="0"/>
            <a:cs typeface="Arial" panose="020B0604020202020204" pitchFamily="34" charset="0"/>
          </a:endParaRPr>
        </a:p>
      </dgm:t>
    </dgm:pt>
    <dgm:pt modelId="{841278EC-67F8-4F33-A952-BDBB593081BB}" type="sibTrans" cxnId="{DE22F274-24ED-48AF-8376-98FC7C2D7073}">
      <dgm:prSet/>
      <dgm:spPr/>
      <dgm:t>
        <a:bodyPr/>
        <a:lstStyle/>
        <a:p>
          <a:endParaRPr lang="en-ZA" sz="1200">
            <a:solidFill>
              <a:schemeClr val="tx1"/>
            </a:solidFill>
            <a:latin typeface="Arial" panose="020B0604020202020204" pitchFamily="34" charset="0"/>
            <a:cs typeface="Arial" panose="020B0604020202020204" pitchFamily="34" charset="0"/>
          </a:endParaRPr>
        </a:p>
      </dgm:t>
    </dgm:pt>
    <dgm:pt modelId="{9B1F02AA-3F51-4033-8A7F-6E466F2EDE41}" type="pres">
      <dgm:prSet presAssocID="{A8881242-9D14-421B-9004-E386D75F41CE}" presName="outerComposite" presStyleCnt="0">
        <dgm:presLayoutVars>
          <dgm:chMax val="5"/>
          <dgm:dir/>
          <dgm:resizeHandles val="exact"/>
        </dgm:presLayoutVars>
      </dgm:prSet>
      <dgm:spPr/>
      <dgm:t>
        <a:bodyPr/>
        <a:lstStyle/>
        <a:p>
          <a:endParaRPr lang="en-ZA"/>
        </a:p>
      </dgm:t>
    </dgm:pt>
    <dgm:pt modelId="{563829A7-8336-43C7-897E-D3A10DF05156}" type="pres">
      <dgm:prSet presAssocID="{A8881242-9D14-421B-9004-E386D75F41CE}" presName="dummyMaxCanvas" presStyleCnt="0">
        <dgm:presLayoutVars/>
      </dgm:prSet>
      <dgm:spPr/>
    </dgm:pt>
    <dgm:pt modelId="{4AA14C93-B599-4F60-8882-3ECD1FA59D1B}" type="pres">
      <dgm:prSet presAssocID="{A8881242-9D14-421B-9004-E386D75F41CE}" presName="ThreeNodes_1" presStyleLbl="node1" presStyleIdx="0" presStyleCnt="3" custLinFactNeighborX="-334" custLinFactNeighborY="7298">
        <dgm:presLayoutVars>
          <dgm:bulletEnabled val="1"/>
        </dgm:presLayoutVars>
      </dgm:prSet>
      <dgm:spPr/>
      <dgm:t>
        <a:bodyPr/>
        <a:lstStyle/>
        <a:p>
          <a:endParaRPr lang="en-ZA"/>
        </a:p>
      </dgm:t>
    </dgm:pt>
    <dgm:pt modelId="{866E53AA-14EE-4032-87B7-BD68B4C55F8D}" type="pres">
      <dgm:prSet presAssocID="{A8881242-9D14-421B-9004-E386D75F41CE}" presName="ThreeNodes_2" presStyleLbl="node1" presStyleIdx="1" presStyleCnt="3">
        <dgm:presLayoutVars>
          <dgm:bulletEnabled val="1"/>
        </dgm:presLayoutVars>
      </dgm:prSet>
      <dgm:spPr/>
      <dgm:t>
        <a:bodyPr/>
        <a:lstStyle/>
        <a:p>
          <a:endParaRPr lang="en-ZA"/>
        </a:p>
      </dgm:t>
    </dgm:pt>
    <dgm:pt modelId="{45460A4D-A5C6-48D7-AA42-14F0B8C907B7}" type="pres">
      <dgm:prSet presAssocID="{A8881242-9D14-421B-9004-E386D75F41CE}" presName="ThreeNodes_3" presStyleLbl="node1" presStyleIdx="2" presStyleCnt="3">
        <dgm:presLayoutVars>
          <dgm:bulletEnabled val="1"/>
        </dgm:presLayoutVars>
      </dgm:prSet>
      <dgm:spPr/>
      <dgm:t>
        <a:bodyPr/>
        <a:lstStyle/>
        <a:p>
          <a:endParaRPr lang="en-ZA"/>
        </a:p>
      </dgm:t>
    </dgm:pt>
    <dgm:pt modelId="{2904FEDD-2105-4BBE-A322-251D2E0BBB7A}" type="pres">
      <dgm:prSet presAssocID="{A8881242-9D14-421B-9004-E386D75F41CE}" presName="ThreeConn_1-2" presStyleLbl="fgAccFollowNode1" presStyleIdx="0" presStyleCnt="2">
        <dgm:presLayoutVars>
          <dgm:bulletEnabled val="1"/>
        </dgm:presLayoutVars>
      </dgm:prSet>
      <dgm:spPr/>
      <dgm:t>
        <a:bodyPr/>
        <a:lstStyle/>
        <a:p>
          <a:endParaRPr lang="en-ZA"/>
        </a:p>
      </dgm:t>
    </dgm:pt>
    <dgm:pt modelId="{CE832AC7-54DE-4750-B344-9FDB184D6BCB}" type="pres">
      <dgm:prSet presAssocID="{A8881242-9D14-421B-9004-E386D75F41CE}" presName="ThreeConn_2-3" presStyleLbl="fgAccFollowNode1" presStyleIdx="1" presStyleCnt="2">
        <dgm:presLayoutVars>
          <dgm:bulletEnabled val="1"/>
        </dgm:presLayoutVars>
      </dgm:prSet>
      <dgm:spPr/>
      <dgm:t>
        <a:bodyPr/>
        <a:lstStyle/>
        <a:p>
          <a:endParaRPr lang="en-ZA"/>
        </a:p>
      </dgm:t>
    </dgm:pt>
    <dgm:pt modelId="{1953A630-6B71-4FA2-BF83-81559AB1972C}" type="pres">
      <dgm:prSet presAssocID="{A8881242-9D14-421B-9004-E386D75F41CE}" presName="ThreeNodes_1_text" presStyleLbl="node1" presStyleIdx="2" presStyleCnt="3">
        <dgm:presLayoutVars>
          <dgm:bulletEnabled val="1"/>
        </dgm:presLayoutVars>
      </dgm:prSet>
      <dgm:spPr/>
      <dgm:t>
        <a:bodyPr/>
        <a:lstStyle/>
        <a:p>
          <a:endParaRPr lang="en-ZA"/>
        </a:p>
      </dgm:t>
    </dgm:pt>
    <dgm:pt modelId="{E5D3DBF7-4405-497E-829B-E8899B5F8EB6}" type="pres">
      <dgm:prSet presAssocID="{A8881242-9D14-421B-9004-E386D75F41CE}" presName="ThreeNodes_2_text" presStyleLbl="node1" presStyleIdx="2" presStyleCnt="3">
        <dgm:presLayoutVars>
          <dgm:bulletEnabled val="1"/>
        </dgm:presLayoutVars>
      </dgm:prSet>
      <dgm:spPr/>
      <dgm:t>
        <a:bodyPr/>
        <a:lstStyle/>
        <a:p>
          <a:endParaRPr lang="en-ZA"/>
        </a:p>
      </dgm:t>
    </dgm:pt>
    <dgm:pt modelId="{E079D74C-3752-4A27-BC56-08A185DC7EF6}" type="pres">
      <dgm:prSet presAssocID="{A8881242-9D14-421B-9004-E386D75F41CE}" presName="ThreeNodes_3_text" presStyleLbl="node1" presStyleIdx="2" presStyleCnt="3">
        <dgm:presLayoutVars>
          <dgm:bulletEnabled val="1"/>
        </dgm:presLayoutVars>
      </dgm:prSet>
      <dgm:spPr/>
      <dgm:t>
        <a:bodyPr/>
        <a:lstStyle/>
        <a:p>
          <a:endParaRPr lang="en-ZA"/>
        </a:p>
      </dgm:t>
    </dgm:pt>
  </dgm:ptLst>
  <dgm:cxnLst>
    <dgm:cxn modelId="{8857238C-6BBE-4A64-B428-39207D26828C}" type="presOf" srcId="{D3793231-38A4-4D7E-A692-67720C04E469}" destId="{45460A4D-A5C6-48D7-AA42-14F0B8C907B7}" srcOrd="0" destOrd="0" presId="urn:microsoft.com/office/officeart/2005/8/layout/vProcess5"/>
    <dgm:cxn modelId="{047A5392-7E7B-474D-B704-09283A9815D1}" srcId="{A8881242-9D14-421B-9004-E386D75F41CE}" destId="{C9533878-72C0-48E4-AC0A-F8F06F3D1111}" srcOrd="0" destOrd="0" parTransId="{8E4DFD10-9805-4432-881A-AE03851B1E23}" sibTransId="{E0C22488-260E-4C8A-A027-ED3BEDF0373F}"/>
    <dgm:cxn modelId="{8597FB48-8471-4522-AE93-89C1A03916D3}" type="presOf" srcId="{0ED2CF56-C3FF-4F39-8FEB-5FCE65D57597}" destId="{E5D3DBF7-4405-497E-829B-E8899B5F8EB6}" srcOrd="1" destOrd="0" presId="urn:microsoft.com/office/officeart/2005/8/layout/vProcess5"/>
    <dgm:cxn modelId="{C9CCC4B3-1D0C-4661-AF76-85AFE7E8A78E}" type="presOf" srcId="{4A6A4DE2-1CC4-44EB-8CCA-934F2B1E617C}" destId="{CE832AC7-54DE-4750-B344-9FDB184D6BCB}" srcOrd="0" destOrd="0" presId="urn:microsoft.com/office/officeart/2005/8/layout/vProcess5"/>
    <dgm:cxn modelId="{B37B35E6-4D10-4FA1-9F81-F7FBE16A196E}" type="presOf" srcId="{0ED2CF56-C3FF-4F39-8FEB-5FCE65D57597}" destId="{866E53AA-14EE-4032-87B7-BD68B4C55F8D}" srcOrd="0" destOrd="0" presId="urn:microsoft.com/office/officeart/2005/8/layout/vProcess5"/>
    <dgm:cxn modelId="{1F4AC6A9-E281-4464-8AE7-165CA54CF2F8}" type="presOf" srcId="{C9533878-72C0-48E4-AC0A-F8F06F3D1111}" destId="{1953A630-6B71-4FA2-BF83-81559AB1972C}" srcOrd="1" destOrd="0" presId="urn:microsoft.com/office/officeart/2005/8/layout/vProcess5"/>
    <dgm:cxn modelId="{1C613A01-4D9C-45D3-90A5-6B1AFADF5A1E}" type="presOf" srcId="{A8881242-9D14-421B-9004-E386D75F41CE}" destId="{9B1F02AA-3F51-4033-8A7F-6E466F2EDE41}" srcOrd="0" destOrd="0" presId="urn:microsoft.com/office/officeart/2005/8/layout/vProcess5"/>
    <dgm:cxn modelId="{1AD3D9B3-64BD-4412-AB14-B418E99EC5E9}" type="presOf" srcId="{D3793231-38A4-4D7E-A692-67720C04E469}" destId="{E079D74C-3752-4A27-BC56-08A185DC7EF6}" srcOrd="1" destOrd="0" presId="urn:microsoft.com/office/officeart/2005/8/layout/vProcess5"/>
    <dgm:cxn modelId="{DE22F274-24ED-48AF-8376-98FC7C2D7073}" srcId="{A8881242-9D14-421B-9004-E386D75F41CE}" destId="{D3793231-38A4-4D7E-A692-67720C04E469}" srcOrd="2" destOrd="0" parTransId="{ED7A075C-5225-4EFE-9593-77289DA61DFD}" sibTransId="{841278EC-67F8-4F33-A952-BDBB593081BB}"/>
    <dgm:cxn modelId="{AB8A2E5D-5DCF-43A2-B17E-B0273D0A9B96}" srcId="{A8881242-9D14-421B-9004-E386D75F41CE}" destId="{0ED2CF56-C3FF-4F39-8FEB-5FCE65D57597}" srcOrd="1" destOrd="0" parTransId="{357995B2-6DA2-44DF-B21B-B1842F8ACCA0}" sibTransId="{4A6A4DE2-1CC4-44EB-8CCA-934F2B1E617C}"/>
    <dgm:cxn modelId="{2BB0DBF2-871D-46FC-8B17-8531ED553EBC}" type="presOf" srcId="{C9533878-72C0-48E4-AC0A-F8F06F3D1111}" destId="{4AA14C93-B599-4F60-8882-3ECD1FA59D1B}" srcOrd="0" destOrd="0" presId="urn:microsoft.com/office/officeart/2005/8/layout/vProcess5"/>
    <dgm:cxn modelId="{114D7F8D-DD9A-4C73-9F56-E6A504E06F81}" type="presOf" srcId="{E0C22488-260E-4C8A-A027-ED3BEDF0373F}" destId="{2904FEDD-2105-4BBE-A322-251D2E0BBB7A}" srcOrd="0" destOrd="0" presId="urn:microsoft.com/office/officeart/2005/8/layout/vProcess5"/>
    <dgm:cxn modelId="{88CDB8DF-B0CA-4E6C-8616-683EDFC06465}" type="presParOf" srcId="{9B1F02AA-3F51-4033-8A7F-6E466F2EDE41}" destId="{563829A7-8336-43C7-897E-D3A10DF05156}" srcOrd="0" destOrd="0" presId="urn:microsoft.com/office/officeart/2005/8/layout/vProcess5"/>
    <dgm:cxn modelId="{F91EDBDA-185A-4D98-8B96-114C9A027422}" type="presParOf" srcId="{9B1F02AA-3F51-4033-8A7F-6E466F2EDE41}" destId="{4AA14C93-B599-4F60-8882-3ECD1FA59D1B}" srcOrd="1" destOrd="0" presId="urn:microsoft.com/office/officeart/2005/8/layout/vProcess5"/>
    <dgm:cxn modelId="{60E0C76D-5A93-4AFE-BAC2-AE52A80BD3D8}" type="presParOf" srcId="{9B1F02AA-3F51-4033-8A7F-6E466F2EDE41}" destId="{866E53AA-14EE-4032-87B7-BD68B4C55F8D}" srcOrd="2" destOrd="0" presId="urn:microsoft.com/office/officeart/2005/8/layout/vProcess5"/>
    <dgm:cxn modelId="{0C2BD7C5-94F4-4AB1-934B-6ADDF968BF2F}" type="presParOf" srcId="{9B1F02AA-3F51-4033-8A7F-6E466F2EDE41}" destId="{45460A4D-A5C6-48D7-AA42-14F0B8C907B7}" srcOrd="3" destOrd="0" presId="urn:microsoft.com/office/officeart/2005/8/layout/vProcess5"/>
    <dgm:cxn modelId="{BE4641ED-2D3B-4057-B68E-24E4BA030845}" type="presParOf" srcId="{9B1F02AA-3F51-4033-8A7F-6E466F2EDE41}" destId="{2904FEDD-2105-4BBE-A322-251D2E0BBB7A}" srcOrd="4" destOrd="0" presId="urn:microsoft.com/office/officeart/2005/8/layout/vProcess5"/>
    <dgm:cxn modelId="{71630CE5-090D-4E68-BBA2-2CA5C6EE0668}" type="presParOf" srcId="{9B1F02AA-3F51-4033-8A7F-6E466F2EDE41}" destId="{CE832AC7-54DE-4750-B344-9FDB184D6BCB}" srcOrd="5" destOrd="0" presId="urn:microsoft.com/office/officeart/2005/8/layout/vProcess5"/>
    <dgm:cxn modelId="{B55BC3F5-9626-442E-8F64-A3518B84860D}" type="presParOf" srcId="{9B1F02AA-3F51-4033-8A7F-6E466F2EDE41}" destId="{1953A630-6B71-4FA2-BF83-81559AB1972C}" srcOrd="6" destOrd="0" presId="urn:microsoft.com/office/officeart/2005/8/layout/vProcess5"/>
    <dgm:cxn modelId="{754644D3-B8E5-400D-AC4B-1D7978CCC47C}" type="presParOf" srcId="{9B1F02AA-3F51-4033-8A7F-6E466F2EDE41}" destId="{E5D3DBF7-4405-497E-829B-E8899B5F8EB6}" srcOrd="7" destOrd="0" presId="urn:microsoft.com/office/officeart/2005/8/layout/vProcess5"/>
    <dgm:cxn modelId="{9E5CF2DF-5C3E-4D5E-8AD5-3456C2A9F13C}" type="presParOf" srcId="{9B1F02AA-3F51-4033-8A7F-6E466F2EDE41}" destId="{E079D74C-3752-4A27-BC56-08A185DC7EF6}"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3CB9E7-A07B-4C63-B2B2-656D4F721E9C}" type="doc">
      <dgm:prSet loTypeId="urn:microsoft.com/office/officeart/2005/8/layout/process3" loCatId="process" qsTypeId="urn:microsoft.com/office/officeart/2005/8/quickstyle/simple1" qsCatId="simple" csTypeId="urn:microsoft.com/office/officeart/2005/8/colors/colorful1" csCatId="colorful" phldr="1"/>
      <dgm:spPr/>
      <dgm:t>
        <a:bodyPr/>
        <a:lstStyle/>
        <a:p>
          <a:endParaRPr lang="en-ZA"/>
        </a:p>
      </dgm:t>
    </dgm:pt>
    <dgm:pt modelId="{7FDE8DE2-F45B-4314-92B7-16FBA180CE8E}">
      <dgm:prSet phldrT="[Text]" custT="1"/>
      <dgm:spPr/>
      <dgm:t>
        <a:bodyPr/>
        <a:lstStyle/>
        <a:p>
          <a:r>
            <a:rPr lang="en-ZA" sz="1400" b="1" dirty="0">
              <a:latin typeface="Arial" panose="020B0604020202020204" pitchFamily="34" charset="0"/>
              <a:cs typeface="Arial" panose="020B0604020202020204" pitchFamily="34" charset="0"/>
            </a:rPr>
            <a:t>I am an looking to get accredited</a:t>
          </a:r>
        </a:p>
      </dgm:t>
    </dgm:pt>
    <dgm:pt modelId="{2A7ACA4A-8A2E-4BAE-A93B-2BD857CA63CB}" type="parTrans" cxnId="{D73C9D2A-9B54-4DCB-B9D4-CA7A19BA599C}">
      <dgm:prSet/>
      <dgm:spPr/>
      <dgm:t>
        <a:bodyPr/>
        <a:lstStyle/>
        <a:p>
          <a:endParaRPr lang="en-ZA" sz="500">
            <a:latin typeface="Arial" panose="020B0604020202020204" pitchFamily="34" charset="0"/>
            <a:cs typeface="Arial" panose="020B0604020202020204" pitchFamily="34" charset="0"/>
          </a:endParaRPr>
        </a:p>
      </dgm:t>
    </dgm:pt>
    <dgm:pt modelId="{299617EB-395E-43C0-ABC2-56EF4B878997}" type="sibTrans" cxnId="{D73C9D2A-9B54-4DCB-B9D4-CA7A19BA599C}">
      <dgm:prSet custT="1"/>
      <dgm:spPr/>
      <dgm:t>
        <a:bodyPr/>
        <a:lstStyle/>
        <a:p>
          <a:endParaRPr lang="en-ZA" sz="500">
            <a:latin typeface="Arial" panose="020B0604020202020204" pitchFamily="34" charset="0"/>
            <a:cs typeface="Arial" panose="020B0604020202020204" pitchFamily="34" charset="0"/>
          </a:endParaRPr>
        </a:p>
      </dgm:t>
    </dgm:pt>
    <dgm:pt modelId="{E33EB312-7A31-4040-968A-26D09A4C549C}">
      <dgm:prSet phldrT="[Text]" custT="1"/>
      <dgm:spPr/>
      <dgm:t>
        <a:bodyPr/>
        <a:lstStyle/>
        <a:p>
          <a:r>
            <a:rPr lang="en-ZA" sz="1100">
              <a:latin typeface="Arial" panose="020B0604020202020204" pitchFamily="34" charset="0"/>
              <a:cs typeface="Arial" panose="020B0604020202020204" pitchFamily="34" charset="0"/>
            </a:rPr>
            <a:t>The SHRA accepts applications every quarter and SHIs will be notified of the outcome within 90 days of receipt of the application.</a:t>
          </a:r>
        </a:p>
      </dgm:t>
    </dgm:pt>
    <dgm:pt modelId="{06629EA9-872D-4182-A28E-835AD677DEA8}" type="parTrans" cxnId="{82C6B2BA-B373-4499-AC45-1559FC768CDE}">
      <dgm:prSet/>
      <dgm:spPr/>
      <dgm:t>
        <a:bodyPr/>
        <a:lstStyle/>
        <a:p>
          <a:endParaRPr lang="en-ZA" sz="500">
            <a:latin typeface="Arial" panose="020B0604020202020204" pitchFamily="34" charset="0"/>
            <a:cs typeface="Arial" panose="020B0604020202020204" pitchFamily="34" charset="0"/>
          </a:endParaRPr>
        </a:p>
      </dgm:t>
    </dgm:pt>
    <dgm:pt modelId="{89995905-B8F1-46D7-85FE-C453E153CED2}" type="sibTrans" cxnId="{82C6B2BA-B373-4499-AC45-1559FC768CDE}">
      <dgm:prSet/>
      <dgm:spPr/>
      <dgm:t>
        <a:bodyPr/>
        <a:lstStyle/>
        <a:p>
          <a:endParaRPr lang="en-ZA" sz="500">
            <a:latin typeface="Arial" panose="020B0604020202020204" pitchFamily="34" charset="0"/>
            <a:cs typeface="Arial" panose="020B0604020202020204" pitchFamily="34" charset="0"/>
          </a:endParaRPr>
        </a:p>
      </dgm:t>
    </dgm:pt>
    <dgm:pt modelId="{28AE9BC6-614D-4780-9678-C52383463A33}">
      <dgm:prSet phldrT="[Text]" custT="1"/>
      <dgm:spPr/>
      <dgm:t>
        <a:bodyPr/>
        <a:lstStyle/>
        <a:p>
          <a:r>
            <a:rPr lang="en-ZA" sz="1400" b="1" dirty="0">
              <a:latin typeface="Arial" panose="020B0604020202020204" pitchFamily="34" charset="0"/>
              <a:cs typeface="Arial" panose="020B0604020202020204" pitchFamily="34" charset="0"/>
            </a:rPr>
            <a:t>I want to accredit a project for funding</a:t>
          </a:r>
        </a:p>
      </dgm:t>
    </dgm:pt>
    <dgm:pt modelId="{EA027131-2A2A-4357-83CB-E512EE2DA2CD}" type="parTrans" cxnId="{D4FEB2AC-0A75-4C42-BAD5-298052BCE15B}">
      <dgm:prSet/>
      <dgm:spPr/>
      <dgm:t>
        <a:bodyPr/>
        <a:lstStyle/>
        <a:p>
          <a:endParaRPr lang="en-ZA" sz="500">
            <a:latin typeface="Arial" panose="020B0604020202020204" pitchFamily="34" charset="0"/>
            <a:cs typeface="Arial" panose="020B0604020202020204" pitchFamily="34" charset="0"/>
          </a:endParaRPr>
        </a:p>
      </dgm:t>
    </dgm:pt>
    <dgm:pt modelId="{0E50B3D5-BDBC-413E-B5DC-854B4D885377}" type="sibTrans" cxnId="{D4FEB2AC-0A75-4C42-BAD5-298052BCE15B}">
      <dgm:prSet custT="1"/>
      <dgm:spPr/>
      <dgm:t>
        <a:bodyPr/>
        <a:lstStyle/>
        <a:p>
          <a:endParaRPr lang="en-ZA" sz="500">
            <a:latin typeface="Arial" panose="020B0604020202020204" pitchFamily="34" charset="0"/>
            <a:cs typeface="Arial" panose="020B0604020202020204" pitchFamily="34" charset="0"/>
          </a:endParaRPr>
        </a:p>
      </dgm:t>
    </dgm:pt>
    <dgm:pt modelId="{3E9ECBC8-E9A5-4C96-BC32-2FB33DDD3C92}">
      <dgm:prSet phldrT="[Text]" custT="1"/>
      <dgm:spPr/>
      <dgm:t>
        <a:bodyPr/>
        <a:lstStyle/>
        <a:p>
          <a:r>
            <a:rPr lang="en-ZA" sz="900">
              <a:latin typeface="Arial" panose="020B0604020202020204" pitchFamily="34" charset="0"/>
              <a:cs typeface="Arial" panose="020B0604020202020204" pitchFamily="34" charset="0"/>
            </a:rPr>
            <a:t>SHIs and ODAs who wish to apply for funding (CCG) must  submit projects to the SHRA pipeline in order to go through the project accredittaion process.</a:t>
          </a:r>
        </a:p>
      </dgm:t>
    </dgm:pt>
    <dgm:pt modelId="{EAEB75F8-9E59-4732-A491-71169344F04A}" type="parTrans" cxnId="{28B20543-21E6-425F-892A-E088127784BA}">
      <dgm:prSet/>
      <dgm:spPr/>
      <dgm:t>
        <a:bodyPr/>
        <a:lstStyle/>
        <a:p>
          <a:endParaRPr lang="en-ZA" sz="500">
            <a:latin typeface="Arial" panose="020B0604020202020204" pitchFamily="34" charset="0"/>
            <a:cs typeface="Arial" panose="020B0604020202020204" pitchFamily="34" charset="0"/>
          </a:endParaRPr>
        </a:p>
      </dgm:t>
    </dgm:pt>
    <dgm:pt modelId="{B8C86803-4F06-4519-A608-3151F05301F1}" type="sibTrans" cxnId="{28B20543-21E6-425F-892A-E088127784BA}">
      <dgm:prSet/>
      <dgm:spPr/>
      <dgm:t>
        <a:bodyPr/>
        <a:lstStyle/>
        <a:p>
          <a:endParaRPr lang="en-ZA" sz="500">
            <a:latin typeface="Arial" panose="020B0604020202020204" pitchFamily="34" charset="0"/>
            <a:cs typeface="Arial" panose="020B0604020202020204" pitchFamily="34" charset="0"/>
          </a:endParaRPr>
        </a:p>
      </dgm:t>
    </dgm:pt>
    <dgm:pt modelId="{B72C48F5-1F40-4805-88CE-ADBB3A64CAE1}">
      <dgm:prSet phldrT="[Text]" custT="1"/>
      <dgm:spPr/>
      <dgm:t>
        <a:bodyPr/>
        <a:lstStyle/>
        <a:p>
          <a:r>
            <a:rPr lang="en-ZA" sz="1200" b="1" dirty="0">
              <a:latin typeface="Arial" panose="020B0604020202020204" pitchFamily="34" charset="0"/>
              <a:cs typeface="Arial" panose="020B0604020202020204" pitchFamily="34" charset="0"/>
            </a:rPr>
            <a:t>How can you assist me to meet the SHRA's funding and compliance requirements?</a:t>
          </a:r>
        </a:p>
      </dgm:t>
    </dgm:pt>
    <dgm:pt modelId="{A2B98C75-F121-4D2D-951B-EA18FF3066AF}" type="parTrans" cxnId="{0C7DF6F3-E898-4C33-8224-B5B50D4FD463}">
      <dgm:prSet/>
      <dgm:spPr/>
      <dgm:t>
        <a:bodyPr/>
        <a:lstStyle/>
        <a:p>
          <a:endParaRPr lang="en-ZA" sz="500">
            <a:latin typeface="Arial" panose="020B0604020202020204" pitchFamily="34" charset="0"/>
            <a:cs typeface="Arial" panose="020B0604020202020204" pitchFamily="34" charset="0"/>
          </a:endParaRPr>
        </a:p>
      </dgm:t>
    </dgm:pt>
    <dgm:pt modelId="{F7F6B355-5DF5-4781-8D90-DDE7442996B3}" type="sibTrans" cxnId="{0C7DF6F3-E898-4C33-8224-B5B50D4FD463}">
      <dgm:prSet/>
      <dgm:spPr/>
      <dgm:t>
        <a:bodyPr/>
        <a:lstStyle/>
        <a:p>
          <a:endParaRPr lang="en-ZA" sz="500">
            <a:latin typeface="Arial" panose="020B0604020202020204" pitchFamily="34" charset="0"/>
            <a:cs typeface="Arial" panose="020B0604020202020204" pitchFamily="34" charset="0"/>
          </a:endParaRPr>
        </a:p>
      </dgm:t>
    </dgm:pt>
    <dgm:pt modelId="{9E867A41-679C-4036-B653-559CA995B07E}">
      <dgm:prSet phldrT="[Text]" custT="1"/>
      <dgm:spPr/>
      <dgm:t>
        <a:bodyPr/>
        <a:lstStyle/>
        <a:p>
          <a:r>
            <a:rPr lang="en-ZA" sz="1100">
              <a:latin typeface="Arial" panose="020B0604020202020204" pitchFamily="34" charset="0"/>
              <a:cs typeface="Arial" panose="020B0604020202020204" pitchFamily="34" charset="0"/>
            </a:rPr>
            <a:t>The SHRA offers an institutional grant subsidy to support and develop SHIs, ODAs, cooperatives, provinces and municiplaities.</a:t>
          </a:r>
        </a:p>
      </dgm:t>
    </dgm:pt>
    <dgm:pt modelId="{6BF6F672-4385-468E-BF2B-00EEB7A333ED}" type="parTrans" cxnId="{B311BD56-9F1D-4F00-B77A-372FA1F31D20}">
      <dgm:prSet/>
      <dgm:spPr/>
      <dgm:t>
        <a:bodyPr/>
        <a:lstStyle/>
        <a:p>
          <a:endParaRPr lang="en-ZA" sz="500">
            <a:latin typeface="Arial" panose="020B0604020202020204" pitchFamily="34" charset="0"/>
            <a:cs typeface="Arial" panose="020B0604020202020204" pitchFamily="34" charset="0"/>
          </a:endParaRPr>
        </a:p>
      </dgm:t>
    </dgm:pt>
    <dgm:pt modelId="{D49602EE-320D-4B8C-BE90-09F2E4D5BB07}" type="sibTrans" cxnId="{B311BD56-9F1D-4F00-B77A-372FA1F31D20}">
      <dgm:prSet/>
      <dgm:spPr/>
      <dgm:t>
        <a:bodyPr/>
        <a:lstStyle/>
        <a:p>
          <a:endParaRPr lang="en-ZA" sz="500">
            <a:latin typeface="Arial" panose="020B0604020202020204" pitchFamily="34" charset="0"/>
            <a:cs typeface="Arial" panose="020B0604020202020204" pitchFamily="34" charset="0"/>
          </a:endParaRPr>
        </a:p>
      </dgm:t>
    </dgm:pt>
    <dgm:pt modelId="{EEB8F087-CDA6-4F54-BFFE-786C81553433}">
      <dgm:prSet phldrT="[Text]" custT="1"/>
      <dgm:spPr/>
      <dgm:t>
        <a:bodyPr/>
        <a:lstStyle/>
        <a:p>
          <a:r>
            <a:rPr lang="en-ZA" sz="1100">
              <a:latin typeface="Arial" panose="020B0604020202020204" pitchFamily="34" charset="0"/>
              <a:cs typeface="Arial" panose="020B0604020202020204" pitchFamily="34" charset="0"/>
            </a:rPr>
            <a:t>The application includes submission of the quick scan (QSA) which is the organisational due dlligence of the SHI or ODA.</a:t>
          </a:r>
        </a:p>
      </dgm:t>
    </dgm:pt>
    <dgm:pt modelId="{AEB1C827-B09D-4811-9263-2150CBE4B73B}" type="parTrans" cxnId="{A045324C-2D83-49BC-9A75-906C67FEF4B7}">
      <dgm:prSet/>
      <dgm:spPr/>
      <dgm:t>
        <a:bodyPr/>
        <a:lstStyle/>
        <a:p>
          <a:endParaRPr lang="en-ZA" sz="500">
            <a:latin typeface="Arial" panose="020B0604020202020204" pitchFamily="34" charset="0"/>
            <a:cs typeface="Arial" panose="020B0604020202020204" pitchFamily="34" charset="0"/>
          </a:endParaRPr>
        </a:p>
      </dgm:t>
    </dgm:pt>
    <dgm:pt modelId="{D24D6F21-FC4F-4BDD-9FDB-F8D3AE71E2EF}" type="sibTrans" cxnId="{A045324C-2D83-49BC-9A75-906C67FEF4B7}">
      <dgm:prSet/>
      <dgm:spPr/>
      <dgm:t>
        <a:bodyPr/>
        <a:lstStyle/>
        <a:p>
          <a:endParaRPr lang="en-ZA" sz="500">
            <a:latin typeface="Arial" panose="020B0604020202020204" pitchFamily="34" charset="0"/>
            <a:cs typeface="Arial" panose="020B0604020202020204" pitchFamily="34" charset="0"/>
          </a:endParaRPr>
        </a:p>
      </dgm:t>
    </dgm:pt>
    <dgm:pt modelId="{6EDFE9EE-D6C7-4AA8-8C91-B096A383C9DB}">
      <dgm:prSet phldrT="[Text]" custT="1"/>
      <dgm:spPr/>
      <dgm:t>
        <a:bodyPr/>
        <a:lstStyle/>
        <a:p>
          <a:r>
            <a:rPr lang="en-ZA" sz="1100">
              <a:latin typeface="Arial" panose="020B0604020202020204" pitchFamily="34" charset="0"/>
              <a:cs typeface="Arial" panose="020B0604020202020204" pitchFamily="34" charset="0"/>
            </a:rPr>
            <a:t>Applications that meet the criteria will be recommended to the SHRA Council for consideration and will be given conditional or full accreditation status if the application is approved.</a:t>
          </a:r>
        </a:p>
      </dgm:t>
    </dgm:pt>
    <dgm:pt modelId="{95F37413-17EF-4104-AF27-051417F34374}" type="parTrans" cxnId="{EE54A9C0-46A6-42EC-90D9-4E563695E7F7}">
      <dgm:prSet/>
      <dgm:spPr/>
      <dgm:t>
        <a:bodyPr/>
        <a:lstStyle/>
        <a:p>
          <a:endParaRPr lang="en-ZA" sz="500">
            <a:latin typeface="Arial" panose="020B0604020202020204" pitchFamily="34" charset="0"/>
            <a:cs typeface="Arial" panose="020B0604020202020204" pitchFamily="34" charset="0"/>
          </a:endParaRPr>
        </a:p>
      </dgm:t>
    </dgm:pt>
    <dgm:pt modelId="{1D56CF0B-0C46-41F8-A4DF-B3F6CE85D328}" type="sibTrans" cxnId="{EE54A9C0-46A6-42EC-90D9-4E563695E7F7}">
      <dgm:prSet/>
      <dgm:spPr/>
      <dgm:t>
        <a:bodyPr/>
        <a:lstStyle/>
        <a:p>
          <a:endParaRPr lang="en-ZA" sz="500">
            <a:latin typeface="Arial" panose="020B0604020202020204" pitchFamily="34" charset="0"/>
            <a:cs typeface="Arial" panose="020B0604020202020204" pitchFamily="34" charset="0"/>
          </a:endParaRPr>
        </a:p>
      </dgm:t>
    </dgm:pt>
    <dgm:pt modelId="{2EB73F48-29D3-4E7A-9553-060F55506204}">
      <dgm:prSet phldrT="[Text]" custT="1"/>
      <dgm:spPr/>
      <dgm:t>
        <a:bodyPr/>
        <a:lstStyle/>
        <a:p>
          <a:r>
            <a:rPr lang="en-ZA" sz="1100">
              <a:latin typeface="Arial" panose="020B0604020202020204" pitchFamily="34" charset="0"/>
              <a:cs typeface="Arial" panose="020B0604020202020204" pitchFamily="34" charset="0"/>
            </a:rPr>
            <a:t>ODAs do not need to apply for accreditation but they must submit a QSA with each project that they submit for accreditation., while SHIs are only required to submit it once.</a:t>
          </a:r>
        </a:p>
      </dgm:t>
    </dgm:pt>
    <dgm:pt modelId="{320647A4-F007-47EF-B116-D6B253E8CBE4}" type="parTrans" cxnId="{EC2E07A4-458A-448F-947D-DA90BE5B055F}">
      <dgm:prSet/>
      <dgm:spPr/>
      <dgm:t>
        <a:bodyPr/>
        <a:lstStyle/>
        <a:p>
          <a:endParaRPr lang="en-ZA" sz="500"/>
        </a:p>
      </dgm:t>
    </dgm:pt>
    <dgm:pt modelId="{4AC723FD-D155-42EC-A8C3-0D244AA7AABB}" type="sibTrans" cxnId="{EC2E07A4-458A-448F-947D-DA90BE5B055F}">
      <dgm:prSet/>
      <dgm:spPr/>
      <dgm:t>
        <a:bodyPr/>
        <a:lstStyle/>
        <a:p>
          <a:endParaRPr lang="en-ZA" sz="500"/>
        </a:p>
      </dgm:t>
    </dgm:pt>
    <dgm:pt modelId="{9DD832E2-E74C-4325-927F-E25FB7133B5B}">
      <dgm:prSet phldrT="[Text]" custT="1"/>
      <dgm:spPr/>
      <dgm:t>
        <a:bodyPr/>
        <a:lstStyle/>
        <a:p>
          <a:r>
            <a:rPr lang="en-ZA" sz="900">
              <a:latin typeface="Arial" panose="020B0604020202020204" pitchFamily="34" charset="0"/>
              <a:cs typeface="Arial" panose="020B0604020202020204" pitchFamily="34" charset="0"/>
            </a:rPr>
            <a:t>Projects that are not suitable for social housing will be pulled out of the project pipeline.</a:t>
          </a:r>
        </a:p>
      </dgm:t>
    </dgm:pt>
    <dgm:pt modelId="{8529ECB8-9C7A-4FCC-B18D-AC3ECEF68362}" type="parTrans" cxnId="{8871B851-805B-4E67-9318-EFE2745DEADF}">
      <dgm:prSet/>
      <dgm:spPr/>
      <dgm:t>
        <a:bodyPr/>
        <a:lstStyle/>
        <a:p>
          <a:endParaRPr lang="en-ZA" sz="500"/>
        </a:p>
      </dgm:t>
    </dgm:pt>
    <dgm:pt modelId="{E6C56536-B6FC-4C00-B893-50B57E162954}" type="sibTrans" cxnId="{8871B851-805B-4E67-9318-EFE2745DEADF}">
      <dgm:prSet/>
      <dgm:spPr/>
      <dgm:t>
        <a:bodyPr/>
        <a:lstStyle/>
        <a:p>
          <a:endParaRPr lang="en-ZA" sz="500"/>
        </a:p>
      </dgm:t>
    </dgm:pt>
    <dgm:pt modelId="{1DB5B5B6-7EB6-470F-84C8-CF0E78DE4F73}">
      <dgm:prSet phldrT="[Text]" custT="1"/>
      <dgm:spPr/>
      <dgm:t>
        <a:bodyPr/>
        <a:lstStyle/>
        <a:p>
          <a:r>
            <a:rPr lang="en-ZA" sz="900">
              <a:latin typeface="Arial" panose="020B0604020202020204" pitchFamily="34" charset="0"/>
              <a:cs typeface="Arial" panose="020B0604020202020204" pitchFamily="34" charset="0"/>
            </a:rPr>
            <a:t>Projects that meet the minimum investment criteria will be recommended to the SHRA Council for consideration.</a:t>
          </a:r>
        </a:p>
      </dgm:t>
    </dgm:pt>
    <dgm:pt modelId="{0FF7F94A-D423-4C58-A852-4A4E4029DAE0}" type="parTrans" cxnId="{5BC35D90-4DB6-40DB-B4AC-231A212E4125}">
      <dgm:prSet/>
      <dgm:spPr/>
      <dgm:t>
        <a:bodyPr/>
        <a:lstStyle/>
        <a:p>
          <a:endParaRPr lang="en-ZA" sz="500"/>
        </a:p>
      </dgm:t>
    </dgm:pt>
    <dgm:pt modelId="{AF4206FD-3B16-403D-9239-504D740E2C11}" type="sibTrans" cxnId="{5BC35D90-4DB6-40DB-B4AC-231A212E4125}">
      <dgm:prSet/>
      <dgm:spPr/>
      <dgm:t>
        <a:bodyPr/>
        <a:lstStyle/>
        <a:p>
          <a:endParaRPr lang="en-ZA" sz="500"/>
        </a:p>
      </dgm:t>
    </dgm:pt>
    <dgm:pt modelId="{B07BD404-3CDD-4D14-9F5D-73649C7B9AEA}">
      <dgm:prSet phldrT="[Text]" custT="1"/>
      <dgm:spPr/>
      <dgm:t>
        <a:bodyPr/>
        <a:lstStyle/>
        <a:p>
          <a:r>
            <a:rPr lang="en-ZA" sz="900">
              <a:latin typeface="Arial" panose="020B0604020202020204" pitchFamily="34" charset="0"/>
              <a:cs typeface="Arial" panose="020B0604020202020204" pitchFamily="34" charset="0"/>
            </a:rPr>
            <a:t>Approved projects will qualify for a CCG of R271 867 per unit (up to 70% of the total cost of the proejct. </a:t>
          </a:r>
        </a:p>
      </dgm:t>
    </dgm:pt>
    <dgm:pt modelId="{546C3485-56D6-4505-8A71-909E707E946D}" type="parTrans" cxnId="{B44B23F2-9148-4285-A8AF-0E6A20CC6A85}">
      <dgm:prSet/>
      <dgm:spPr/>
      <dgm:t>
        <a:bodyPr/>
        <a:lstStyle/>
        <a:p>
          <a:endParaRPr lang="en-ZA" sz="500"/>
        </a:p>
      </dgm:t>
    </dgm:pt>
    <dgm:pt modelId="{87D2C60C-88C7-441F-89E5-0DFC58CE8B2F}" type="sibTrans" cxnId="{B44B23F2-9148-4285-A8AF-0E6A20CC6A85}">
      <dgm:prSet/>
      <dgm:spPr/>
      <dgm:t>
        <a:bodyPr/>
        <a:lstStyle/>
        <a:p>
          <a:endParaRPr lang="en-ZA" sz="500"/>
        </a:p>
      </dgm:t>
    </dgm:pt>
    <dgm:pt modelId="{47429313-6E31-44A6-87B4-FD0B197D04CB}">
      <dgm:prSet phldrT="[Text]" custT="1"/>
      <dgm:spPr/>
      <dgm:t>
        <a:bodyPr/>
        <a:lstStyle/>
        <a:p>
          <a:endParaRPr lang="en-ZA" sz="900">
            <a:latin typeface="Arial" panose="020B0604020202020204" pitchFamily="34" charset="0"/>
            <a:cs typeface="Arial" panose="020B0604020202020204" pitchFamily="34" charset="0"/>
          </a:endParaRPr>
        </a:p>
      </dgm:t>
    </dgm:pt>
    <dgm:pt modelId="{90424F19-F226-4B33-B449-D164DA28925D}" type="parTrans" cxnId="{FB1B83CC-ECC0-466E-9451-193E9CD2F04E}">
      <dgm:prSet/>
      <dgm:spPr/>
      <dgm:t>
        <a:bodyPr/>
        <a:lstStyle/>
        <a:p>
          <a:endParaRPr lang="en-ZA" sz="500"/>
        </a:p>
      </dgm:t>
    </dgm:pt>
    <dgm:pt modelId="{535AC68C-511F-4C52-954D-217BBDF8A6FB}" type="sibTrans" cxnId="{FB1B83CC-ECC0-466E-9451-193E9CD2F04E}">
      <dgm:prSet/>
      <dgm:spPr/>
      <dgm:t>
        <a:bodyPr/>
        <a:lstStyle/>
        <a:p>
          <a:endParaRPr lang="en-ZA" sz="500"/>
        </a:p>
      </dgm:t>
    </dgm:pt>
    <dgm:pt modelId="{9755A5D5-82A9-4CA9-9C23-226E96FEC872}">
      <dgm:prSet phldrT="[Text]" custT="1"/>
      <dgm:spPr/>
      <dgm:t>
        <a:bodyPr/>
        <a:lstStyle/>
        <a:p>
          <a:r>
            <a:rPr lang="en-ZA" sz="1100">
              <a:latin typeface="Arial" panose="020B0604020202020204" pitchFamily="34" charset="0"/>
              <a:cs typeface="Arial" panose="020B0604020202020204" pitchFamily="34" charset="0"/>
            </a:rPr>
            <a:t>The grant includes the following:</a:t>
          </a:r>
        </a:p>
      </dgm:t>
    </dgm:pt>
    <dgm:pt modelId="{5D35742A-E989-47E6-9338-8424A04D4A6B}" type="parTrans" cxnId="{C445789C-746E-4D64-B4C2-4400D84DA5D3}">
      <dgm:prSet/>
      <dgm:spPr/>
      <dgm:t>
        <a:bodyPr/>
        <a:lstStyle/>
        <a:p>
          <a:endParaRPr lang="en-ZA" sz="500"/>
        </a:p>
      </dgm:t>
    </dgm:pt>
    <dgm:pt modelId="{959918FD-794A-4082-871F-A9C91B213514}" type="sibTrans" cxnId="{C445789C-746E-4D64-B4C2-4400D84DA5D3}">
      <dgm:prSet/>
      <dgm:spPr/>
      <dgm:t>
        <a:bodyPr/>
        <a:lstStyle/>
        <a:p>
          <a:endParaRPr lang="en-ZA" sz="500"/>
        </a:p>
      </dgm:t>
    </dgm:pt>
    <dgm:pt modelId="{E989C410-4029-426B-8AB7-BDCCA9EF97D7}">
      <dgm:prSet phldrT="[Text]" custT="1"/>
      <dgm:spPr/>
      <dgm:t>
        <a:bodyPr/>
        <a:lstStyle/>
        <a:p>
          <a:r>
            <a:rPr lang="en-ZA" sz="1100">
              <a:latin typeface="Arial" panose="020B0604020202020204" pitchFamily="34" charset="0"/>
              <a:cs typeface="Arial" panose="020B0604020202020204" pitchFamily="34" charset="0"/>
            </a:rPr>
            <a:t>- Staff gear-up grant;</a:t>
          </a:r>
        </a:p>
      </dgm:t>
    </dgm:pt>
    <dgm:pt modelId="{B2C0A01B-0B2F-4384-9066-33FBF1350357}" type="parTrans" cxnId="{2529DA69-C3A9-4B3F-8F5E-48D8885598BC}">
      <dgm:prSet/>
      <dgm:spPr/>
      <dgm:t>
        <a:bodyPr/>
        <a:lstStyle/>
        <a:p>
          <a:endParaRPr lang="en-ZA" sz="500"/>
        </a:p>
      </dgm:t>
    </dgm:pt>
    <dgm:pt modelId="{ECEAE512-D737-48C9-97A4-13CD1B80FEDD}" type="sibTrans" cxnId="{2529DA69-C3A9-4B3F-8F5E-48D8885598BC}">
      <dgm:prSet/>
      <dgm:spPr/>
      <dgm:t>
        <a:bodyPr/>
        <a:lstStyle/>
        <a:p>
          <a:endParaRPr lang="en-ZA" sz="500"/>
        </a:p>
      </dgm:t>
    </dgm:pt>
    <dgm:pt modelId="{776E4624-123A-4BD6-8EB1-01A8AB45DA12}">
      <dgm:prSet phldrT="[Text]" custT="1"/>
      <dgm:spPr/>
      <dgm:t>
        <a:bodyPr/>
        <a:lstStyle/>
        <a:p>
          <a:r>
            <a:rPr lang="en-ZA" sz="1100">
              <a:latin typeface="Arial" panose="020B0604020202020204" pitchFamily="34" charset="0"/>
              <a:cs typeface="Arial" panose="020B0604020202020204" pitchFamily="34" charset="0"/>
            </a:rPr>
            <a:t>- Remedial action grant and </a:t>
          </a:r>
        </a:p>
      </dgm:t>
    </dgm:pt>
    <dgm:pt modelId="{741B0BFE-E7B2-448E-BB17-1296274CE329}" type="parTrans" cxnId="{5B8CFCC6-FE93-4886-BEC5-DD21CF754B7B}">
      <dgm:prSet/>
      <dgm:spPr/>
      <dgm:t>
        <a:bodyPr/>
        <a:lstStyle/>
        <a:p>
          <a:endParaRPr lang="en-ZA" sz="500"/>
        </a:p>
      </dgm:t>
    </dgm:pt>
    <dgm:pt modelId="{5812AD49-6E3D-4335-8ED8-60DEC134D9E7}" type="sibTrans" cxnId="{5B8CFCC6-FE93-4886-BEC5-DD21CF754B7B}">
      <dgm:prSet/>
      <dgm:spPr/>
      <dgm:t>
        <a:bodyPr/>
        <a:lstStyle/>
        <a:p>
          <a:endParaRPr lang="en-ZA" sz="500"/>
        </a:p>
      </dgm:t>
    </dgm:pt>
    <dgm:pt modelId="{7D3FD4B8-6E00-4615-A1C8-80E48E15D801}">
      <dgm:prSet phldrT="[Text]" custT="1"/>
      <dgm:spPr/>
      <dgm:t>
        <a:bodyPr/>
        <a:lstStyle/>
        <a:p>
          <a:r>
            <a:rPr lang="en-ZA" sz="1100">
              <a:latin typeface="Arial" panose="020B0604020202020204" pitchFamily="34" charset="0"/>
              <a:cs typeface="Arial" panose="020B0604020202020204" pitchFamily="34" charset="0"/>
            </a:rPr>
            <a:t>- General capacitation grant.</a:t>
          </a:r>
        </a:p>
      </dgm:t>
    </dgm:pt>
    <dgm:pt modelId="{A4DD7504-835F-405B-BFA4-60EB3E5A7C0B}" type="parTrans" cxnId="{ADA7E9AB-7CCC-4CE1-92CA-E95F19E6F9DC}">
      <dgm:prSet/>
      <dgm:spPr/>
      <dgm:t>
        <a:bodyPr/>
        <a:lstStyle/>
        <a:p>
          <a:endParaRPr lang="en-ZA" sz="500"/>
        </a:p>
      </dgm:t>
    </dgm:pt>
    <dgm:pt modelId="{EF2D8352-9BBB-48B7-A6E5-4CD4CD1C4C95}" type="sibTrans" cxnId="{ADA7E9AB-7CCC-4CE1-92CA-E95F19E6F9DC}">
      <dgm:prSet/>
      <dgm:spPr/>
      <dgm:t>
        <a:bodyPr/>
        <a:lstStyle/>
        <a:p>
          <a:endParaRPr lang="en-ZA" sz="500"/>
        </a:p>
      </dgm:t>
    </dgm:pt>
    <dgm:pt modelId="{FB54B71B-05B6-4EBD-A020-667E658A2902}">
      <dgm:prSet phldrT="[Text]" custT="1"/>
      <dgm:spPr/>
      <dgm:t>
        <a:bodyPr/>
        <a:lstStyle/>
        <a:p>
          <a:r>
            <a:rPr lang="en-ZA" sz="1100">
              <a:latin typeface="Arial" panose="020B0604020202020204" pitchFamily="34" charset="0"/>
              <a:cs typeface="Arial" panose="020B0604020202020204" pitchFamily="34" charset="0"/>
            </a:rPr>
            <a:t>Applications for this grant go through the Sector Development and Transformation unit and are recommeded to the Executive Committee of the SHRA for consideration, should they meet the qualifying crieria</a:t>
          </a:r>
          <a:r>
            <a:rPr lang="en-ZA" sz="800">
              <a:latin typeface="Arial" panose="020B0604020202020204" pitchFamily="34" charset="0"/>
              <a:cs typeface="Arial" panose="020B0604020202020204" pitchFamily="34" charset="0"/>
            </a:rPr>
            <a:t>.</a:t>
          </a:r>
        </a:p>
      </dgm:t>
    </dgm:pt>
    <dgm:pt modelId="{F67D6454-4A46-4194-A15B-BB6C15F2ABC9}" type="parTrans" cxnId="{7763414D-E270-4249-8548-44D4176FEB79}">
      <dgm:prSet/>
      <dgm:spPr/>
      <dgm:t>
        <a:bodyPr/>
        <a:lstStyle/>
        <a:p>
          <a:endParaRPr lang="en-ZA" sz="500"/>
        </a:p>
      </dgm:t>
    </dgm:pt>
    <dgm:pt modelId="{3AEBD79A-748A-418F-B5C1-E6F11F270513}" type="sibTrans" cxnId="{7763414D-E270-4249-8548-44D4176FEB79}">
      <dgm:prSet/>
      <dgm:spPr/>
      <dgm:t>
        <a:bodyPr/>
        <a:lstStyle/>
        <a:p>
          <a:endParaRPr lang="en-ZA" sz="500"/>
        </a:p>
      </dgm:t>
    </dgm:pt>
    <dgm:pt modelId="{AB44B11D-9E09-4640-9F09-D98D845F48BC}">
      <dgm:prSet phldrT="[Text]" custT="1"/>
      <dgm:spPr/>
      <dgm:t>
        <a:bodyPr/>
        <a:lstStyle/>
        <a:p>
          <a:endParaRPr lang="en-ZA" sz="1100">
            <a:latin typeface="Arial" panose="020B0604020202020204" pitchFamily="34" charset="0"/>
            <a:cs typeface="Arial" panose="020B0604020202020204" pitchFamily="34" charset="0"/>
          </a:endParaRPr>
        </a:p>
      </dgm:t>
    </dgm:pt>
    <dgm:pt modelId="{7A842C70-A4A6-4888-8437-321927A6E43F}" type="parTrans" cxnId="{D6DC8905-F2A2-4565-9CF2-5C35C0BCC392}">
      <dgm:prSet/>
      <dgm:spPr/>
      <dgm:t>
        <a:bodyPr/>
        <a:lstStyle/>
        <a:p>
          <a:endParaRPr lang="en-ZA" sz="500"/>
        </a:p>
      </dgm:t>
    </dgm:pt>
    <dgm:pt modelId="{CB060F7F-FD1A-4736-BEC9-28FEA510E021}" type="sibTrans" cxnId="{D6DC8905-F2A2-4565-9CF2-5C35C0BCC392}">
      <dgm:prSet/>
      <dgm:spPr/>
      <dgm:t>
        <a:bodyPr/>
        <a:lstStyle/>
        <a:p>
          <a:endParaRPr lang="en-ZA" sz="500"/>
        </a:p>
      </dgm:t>
    </dgm:pt>
    <dgm:pt modelId="{0CB44A14-7096-4DE7-849A-0860B405FE79}">
      <dgm:prSet phldrT="[Text]" custT="1"/>
      <dgm:spPr/>
      <dgm:t>
        <a:bodyPr/>
        <a:lstStyle/>
        <a:p>
          <a:r>
            <a:rPr lang="en-ZA" sz="1100">
              <a:latin typeface="Arial" panose="020B0604020202020204" pitchFamily="34" charset="0"/>
              <a:cs typeface="Arial" panose="020B0604020202020204" pitchFamily="34" charset="0"/>
            </a:rPr>
            <a:t>- Pre-accreditation grant;</a:t>
          </a:r>
        </a:p>
      </dgm:t>
    </dgm:pt>
    <dgm:pt modelId="{2E04EFF8-317E-4D6D-A849-D8795E79E7C1}" type="parTrans" cxnId="{5CE2752E-F5DF-4E50-95AF-DB8BBDD862B6}">
      <dgm:prSet/>
      <dgm:spPr/>
      <dgm:t>
        <a:bodyPr/>
        <a:lstStyle/>
        <a:p>
          <a:endParaRPr lang="en-ZA"/>
        </a:p>
      </dgm:t>
    </dgm:pt>
    <dgm:pt modelId="{FEE938CF-BCB4-49B4-8F42-FE7F65A8E0B0}" type="sibTrans" cxnId="{5CE2752E-F5DF-4E50-95AF-DB8BBDD862B6}">
      <dgm:prSet/>
      <dgm:spPr/>
      <dgm:t>
        <a:bodyPr/>
        <a:lstStyle/>
        <a:p>
          <a:endParaRPr lang="en-ZA"/>
        </a:p>
      </dgm:t>
    </dgm:pt>
    <dgm:pt modelId="{6302EE50-5FF7-405C-980B-438A42765EE2}">
      <dgm:prSet phldrT="[Text]" custT="1"/>
      <dgm:spPr/>
      <dgm:t>
        <a:bodyPr/>
        <a:lstStyle/>
        <a:p>
          <a:endParaRPr lang="en-ZA" sz="1100">
            <a:latin typeface="Arial" panose="020B0604020202020204" pitchFamily="34" charset="0"/>
            <a:cs typeface="Arial" panose="020B0604020202020204" pitchFamily="34" charset="0"/>
          </a:endParaRPr>
        </a:p>
      </dgm:t>
    </dgm:pt>
    <dgm:pt modelId="{D3DB63EE-DBE7-4825-AAFA-081924C49FBD}" type="parTrans" cxnId="{EF4EEA02-D231-4C75-B186-55468DC5A278}">
      <dgm:prSet/>
      <dgm:spPr/>
      <dgm:t>
        <a:bodyPr/>
        <a:lstStyle/>
        <a:p>
          <a:endParaRPr lang="en-ZA"/>
        </a:p>
      </dgm:t>
    </dgm:pt>
    <dgm:pt modelId="{F9E89A0F-93E1-42C0-A710-0A591E3FAAAA}" type="sibTrans" cxnId="{EF4EEA02-D231-4C75-B186-55468DC5A278}">
      <dgm:prSet/>
      <dgm:spPr/>
      <dgm:t>
        <a:bodyPr/>
        <a:lstStyle/>
        <a:p>
          <a:endParaRPr lang="en-ZA"/>
        </a:p>
      </dgm:t>
    </dgm:pt>
    <dgm:pt modelId="{C9CE3338-43BD-4D3B-98A4-90515B776FD0}">
      <dgm:prSet phldrT="[Text]" custT="1"/>
      <dgm:spPr/>
      <dgm:t>
        <a:bodyPr/>
        <a:lstStyle/>
        <a:p>
          <a:r>
            <a:rPr lang="en-ZA" sz="900">
              <a:latin typeface="Arial" panose="020B0604020202020204" pitchFamily="34" charset="0"/>
              <a:cs typeface="Arial" panose="020B0604020202020204" pitchFamily="34" charset="0"/>
            </a:rPr>
            <a:t>Allprojects submitted must have provincial support and located within a restructuring zone.</a:t>
          </a:r>
        </a:p>
      </dgm:t>
    </dgm:pt>
    <dgm:pt modelId="{2BE4EA02-88F2-475A-9E04-24F32292F1EF}" type="sibTrans" cxnId="{60C3528B-0E26-4FC6-8E22-7DDF3B6AC5D2}">
      <dgm:prSet/>
      <dgm:spPr/>
      <dgm:t>
        <a:bodyPr/>
        <a:lstStyle/>
        <a:p>
          <a:endParaRPr lang="en-ZA" sz="500"/>
        </a:p>
      </dgm:t>
    </dgm:pt>
    <dgm:pt modelId="{9651976B-184C-4E18-93ED-9E5D19953ECE}" type="parTrans" cxnId="{60C3528B-0E26-4FC6-8E22-7DDF3B6AC5D2}">
      <dgm:prSet/>
      <dgm:spPr/>
      <dgm:t>
        <a:bodyPr/>
        <a:lstStyle/>
        <a:p>
          <a:endParaRPr lang="en-ZA" sz="500"/>
        </a:p>
      </dgm:t>
    </dgm:pt>
    <dgm:pt modelId="{C7EF3AE2-9D36-45F0-ADD1-E9DEA1D4671D}">
      <dgm:prSet phldrT="[Text]" custT="1"/>
      <dgm:spPr/>
      <dgm:t>
        <a:bodyPr/>
        <a:lstStyle/>
        <a:p>
          <a:r>
            <a:rPr lang="en-ZA" sz="900">
              <a:latin typeface="Arial" panose="020B0604020202020204" pitchFamily="34" charset="0"/>
              <a:cs typeface="Arial" panose="020B0604020202020204" pitchFamily="34" charset="0"/>
            </a:rPr>
            <a:t>The project accredittaion process entails submition of the QSB (assessment of the project) and QSC (projet financial viability).</a:t>
          </a:r>
        </a:p>
      </dgm:t>
    </dgm:pt>
    <dgm:pt modelId="{CA337A05-D75D-45A6-8C55-38F84374EB11}" type="parTrans" cxnId="{69991B23-8A08-4C5E-A467-79F14CF3938E}">
      <dgm:prSet/>
      <dgm:spPr/>
      <dgm:t>
        <a:bodyPr/>
        <a:lstStyle/>
        <a:p>
          <a:endParaRPr lang="en-ZA"/>
        </a:p>
      </dgm:t>
    </dgm:pt>
    <dgm:pt modelId="{BD87DD3F-BA08-4D9A-B053-1C6369075B3B}" type="sibTrans" cxnId="{69991B23-8A08-4C5E-A467-79F14CF3938E}">
      <dgm:prSet/>
      <dgm:spPr/>
      <dgm:t>
        <a:bodyPr/>
        <a:lstStyle/>
        <a:p>
          <a:endParaRPr lang="en-ZA"/>
        </a:p>
      </dgm:t>
    </dgm:pt>
    <dgm:pt modelId="{C0A99834-D3CE-40C8-9202-FC1460079EFD}">
      <dgm:prSet phldrT="[Text]" custT="1"/>
      <dgm:spPr/>
      <dgm:t>
        <a:bodyPr/>
        <a:lstStyle/>
        <a:p>
          <a:r>
            <a:rPr lang="en-ZA" sz="900">
              <a:latin typeface="Arial" panose="020B0604020202020204" pitchFamily="34" charset="0"/>
              <a:cs typeface="Arial" panose="020B0604020202020204" pitchFamily="34" charset="0"/>
            </a:rPr>
            <a:t>SHIs can fund the balnce through a combination of debt funding and own equity while ODAs must contribute a minimum of 20% own equity and the balance can be funded through debt funding.</a:t>
          </a:r>
        </a:p>
      </dgm:t>
    </dgm:pt>
    <dgm:pt modelId="{28A1CF15-ECAD-4516-A756-F3EA838CCF5E}" type="parTrans" cxnId="{30DF897E-DA93-48D9-8B77-58170C17D2F3}">
      <dgm:prSet/>
      <dgm:spPr/>
      <dgm:t>
        <a:bodyPr/>
        <a:lstStyle/>
        <a:p>
          <a:endParaRPr lang="en-ZA"/>
        </a:p>
      </dgm:t>
    </dgm:pt>
    <dgm:pt modelId="{3F09E696-932E-44BE-BAD3-DE171CFD19B2}" type="sibTrans" cxnId="{30DF897E-DA93-48D9-8B77-58170C17D2F3}">
      <dgm:prSet/>
      <dgm:spPr/>
      <dgm:t>
        <a:bodyPr/>
        <a:lstStyle/>
        <a:p>
          <a:endParaRPr lang="en-ZA"/>
        </a:p>
      </dgm:t>
    </dgm:pt>
    <dgm:pt modelId="{4C5EDA93-5F9B-4FBA-B1A4-2786692D9B34}">
      <dgm:prSet phldrT="[Text]" custT="1"/>
      <dgm:spPr/>
      <dgm:t>
        <a:bodyPr/>
        <a:lstStyle/>
        <a:p>
          <a:endParaRPr lang="en-ZA" sz="1100">
            <a:latin typeface="Arial" panose="020B0604020202020204" pitchFamily="34" charset="0"/>
            <a:cs typeface="Arial" panose="020B0604020202020204" pitchFamily="34" charset="0"/>
          </a:endParaRPr>
        </a:p>
      </dgm:t>
    </dgm:pt>
    <dgm:pt modelId="{0BF2A78C-7AB6-4455-8906-870DBC9CB7AA}" type="parTrans" cxnId="{54D75FFF-E550-4ECE-9EE4-6D4A3543CE96}">
      <dgm:prSet/>
      <dgm:spPr/>
      <dgm:t>
        <a:bodyPr/>
        <a:lstStyle/>
        <a:p>
          <a:endParaRPr lang="en-ZA"/>
        </a:p>
      </dgm:t>
    </dgm:pt>
    <dgm:pt modelId="{33AB1DF1-CED9-43EE-84F1-EA6F786BEC36}" type="sibTrans" cxnId="{54D75FFF-E550-4ECE-9EE4-6D4A3543CE96}">
      <dgm:prSet/>
      <dgm:spPr/>
      <dgm:t>
        <a:bodyPr/>
        <a:lstStyle/>
        <a:p>
          <a:endParaRPr lang="en-ZA"/>
        </a:p>
      </dgm:t>
    </dgm:pt>
    <dgm:pt modelId="{9A76181E-7E37-4537-8C4D-ECE66641197B}">
      <dgm:prSet phldrT="[Text]" custT="1"/>
      <dgm:spPr/>
      <dgm:t>
        <a:bodyPr/>
        <a:lstStyle/>
        <a:p>
          <a:r>
            <a:rPr lang="en-ZA" sz="900" b="0">
              <a:latin typeface="Arial" panose="020B0604020202020204" pitchFamily="34" charset="0"/>
              <a:cs typeface="Arial" panose="020B0604020202020204" pitchFamily="34" charset="0"/>
            </a:rPr>
            <a:t>Project that need assistance with meeting the  SHRA's requirements will be recommended to the Sector Development and Transformation unit for support</a:t>
          </a:r>
          <a:r>
            <a:rPr lang="en-ZA" sz="900" b="1">
              <a:latin typeface="Arial" panose="020B0604020202020204" pitchFamily="34" charset="0"/>
              <a:cs typeface="Arial" panose="020B0604020202020204" pitchFamily="34" charset="0"/>
            </a:rPr>
            <a:t>.</a:t>
          </a:r>
        </a:p>
      </dgm:t>
    </dgm:pt>
    <dgm:pt modelId="{F981CB04-E8E6-40AA-B0D3-D0BBAF592767}" type="sibTrans" cxnId="{6FFB5D4A-7CE0-4ABF-B056-5E559C4D4AAF}">
      <dgm:prSet/>
      <dgm:spPr/>
      <dgm:t>
        <a:bodyPr/>
        <a:lstStyle/>
        <a:p>
          <a:endParaRPr lang="en-ZA" sz="500"/>
        </a:p>
      </dgm:t>
    </dgm:pt>
    <dgm:pt modelId="{C71F499B-CC23-46C2-B81A-4547A76095BD}" type="parTrans" cxnId="{6FFB5D4A-7CE0-4ABF-B056-5E559C4D4AAF}">
      <dgm:prSet/>
      <dgm:spPr/>
      <dgm:t>
        <a:bodyPr/>
        <a:lstStyle/>
        <a:p>
          <a:endParaRPr lang="en-ZA" sz="500"/>
        </a:p>
      </dgm:t>
    </dgm:pt>
    <dgm:pt modelId="{090C35D7-343D-44CA-AFD8-D5A7EBCA5F15}" type="pres">
      <dgm:prSet presAssocID="{003CB9E7-A07B-4C63-B2B2-656D4F721E9C}" presName="linearFlow" presStyleCnt="0">
        <dgm:presLayoutVars>
          <dgm:dir/>
          <dgm:animLvl val="lvl"/>
          <dgm:resizeHandles val="exact"/>
        </dgm:presLayoutVars>
      </dgm:prSet>
      <dgm:spPr/>
      <dgm:t>
        <a:bodyPr/>
        <a:lstStyle/>
        <a:p>
          <a:endParaRPr lang="en-ZA"/>
        </a:p>
      </dgm:t>
    </dgm:pt>
    <dgm:pt modelId="{DFF84DD2-C4DA-40CF-A76A-8919B7DA3165}" type="pres">
      <dgm:prSet presAssocID="{7FDE8DE2-F45B-4314-92B7-16FBA180CE8E}" presName="composite" presStyleCnt="0"/>
      <dgm:spPr/>
    </dgm:pt>
    <dgm:pt modelId="{B1F49800-96B6-48F0-862E-08BD8E56A848}" type="pres">
      <dgm:prSet presAssocID="{7FDE8DE2-F45B-4314-92B7-16FBA180CE8E}" presName="parTx" presStyleLbl="node1" presStyleIdx="0" presStyleCnt="3">
        <dgm:presLayoutVars>
          <dgm:chMax val="0"/>
          <dgm:chPref val="0"/>
          <dgm:bulletEnabled val="1"/>
        </dgm:presLayoutVars>
      </dgm:prSet>
      <dgm:spPr/>
      <dgm:t>
        <a:bodyPr/>
        <a:lstStyle/>
        <a:p>
          <a:endParaRPr lang="en-ZA"/>
        </a:p>
      </dgm:t>
    </dgm:pt>
    <dgm:pt modelId="{406BCDD1-9AC3-4B5A-A67B-FCD7100E316F}" type="pres">
      <dgm:prSet presAssocID="{7FDE8DE2-F45B-4314-92B7-16FBA180CE8E}" presName="parSh" presStyleLbl="node1" presStyleIdx="0" presStyleCnt="3"/>
      <dgm:spPr/>
      <dgm:t>
        <a:bodyPr/>
        <a:lstStyle/>
        <a:p>
          <a:endParaRPr lang="en-ZA"/>
        </a:p>
      </dgm:t>
    </dgm:pt>
    <dgm:pt modelId="{51E4F5F1-5A87-4E53-9492-69D0825ADCF6}" type="pres">
      <dgm:prSet presAssocID="{7FDE8DE2-F45B-4314-92B7-16FBA180CE8E}" presName="desTx" presStyleLbl="fgAcc1" presStyleIdx="0" presStyleCnt="3" custLinFactNeighborX="-20702" custLinFactNeighborY="-3865">
        <dgm:presLayoutVars>
          <dgm:bulletEnabled val="1"/>
        </dgm:presLayoutVars>
      </dgm:prSet>
      <dgm:spPr/>
      <dgm:t>
        <a:bodyPr/>
        <a:lstStyle/>
        <a:p>
          <a:endParaRPr lang="en-ZA"/>
        </a:p>
      </dgm:t>
    </dgm:pt>
    <dgm:pt modelId="{89CD4005-10E6-4B3A-8272-96B8E6D29857}" type="pres">
      <dgm:prSet presAssocID="{299617EB-395E-43C0-ABC2-56EF4B878997}" presName="sibTrans" presStyleLbl="sibTrans2D1" presStyleIdx="0" presStyleCnt="2"/>
      <dgm:spPr/>
      <dgm:t>
        <a:bodyPr/>
        <a:lstStyle/>
        <a:p>
          <a:endParaRPr lang="en-ZA"/>
        </a:p>
      </dgm:t>
    </dgm:pt>
    <dgm:pt modelId="{6BC84CCE-235A-43CE-A1AC-E0A0BE54513E}" type="pres">
      <dgm:prSet presAssocID="{299617EB-395E-43C0-ABC2-56EF4B878997}" presName="connTx" presStyleLbl="sibTrans2D1" presStyleIdx="0" presStyleCnt="2"/>
      <dgm:spPr/>
      <dgm:t>
        <a:bodyPr/>
        <a:lstStyle/>
        <a:p>
          <a:endParaRPr lang="en-ZA"/>
        </a:p>
      </dgm:t>
    </dgm:pt>
    <dgm:pt modelId="{915FA2B5-401C-424F-B0B6-BDEC51F9620A}" type="pres">
      <dgm:prSet presAssocID="{28AE9BC6-614D-4780-9678-C52383463A33}" presName="composite" presStyleCnt="0"/>
      <dgm:spPr/>
    </dgm:pt>
    <dgm:pt modelId="{1757CE09-ED2E-4220-8D66-6F1427012B3B}" type="pres">
      <dgm:prSet presAssocID="{28AE9BC6-614D-4780-9678-C52383463A33}" presName="parTx" presStyleLbl="node1" presStyleIdx="0" presStyleCnt="3">
        <dgm:presLayoutVars>
          <dgm:chMax val="0"/>
          <dgm:chPref val="0"/>
          <dgm:bulletEnabled val="1"/>
        </dgm:presLayoutVars>
      </dgm:prSet>
      <dgm:spPr/>
      <dgm:t>
        <a:bodyPr/>
        <a:lstStyle/>
        <a:p>
          <a:endParaRPr lang="en-ZA"/>
        </a:p>
      </dgm:t>
    </dgm:pt>
    <dgm:pt modelId="{57BCA891-BA27-4241-A053-132082C2DEF9}" type="pres">
      <dgm:prSet presAssocID="{28AE9BC6-614D-4780-9678-C52383463A33}" presName="parSh" presStyleLbl="node1" presStyleIdx="1" presStyleCnt="3"/>
      <dgm:spPr/>
      <dgm:t>
        <a:bodyPr/>
        <a:lstStyle/>
        <a:p>
          <a:endParaRPr lang="en-ZA"/>
        </a:p>
      </dgm:t>
    </dgm:pt>
    <dgm:pt modelId="{C163B0EE-00D6-4743-B0B2-0452DF23D9CF}" type="pres">
      <dgm:prSet presAssocID="{28AE9BC6-614D-4780-9678-C52383463A33}" presName="desTx" presStyleLbl="fgAcc1" presStyleIdx="1" presStyleCnt="3" custLinFactNeighborX="-20174" custLinFactNeighborY="-4544">
        <dgm:presLayoutVars>
          <dgm:bulletEnabled val="1"/>
        </dgm:presLayoutVars>
      </dgm:prSet>
      <dgm:spPr/>
      <dgm:t>
        <a:bodyPr/>
        <a:lstStyle/>
        <a:p>
          <a:endParaRPr lang="en-ZA"/>
        </a:p>
      </dgm:t>
    </dgm:pt>
    <dgm:pt modelId="{7AB9EA0F-C842-481E-A352-764F5DD26252}" type="pres">
      <dgm:prSet presAssocID="{0E50B3D5-BDBC-413E-B5DC-854B4D885377}" presName="sibTrans" presStyleLbl="sibTrans2D1" presStyleIdx="1" presStyleCnt="2"/>
      <dgm:spPr/>
      <dgm:t>
        <a:bodyPr/>
        <a:lstStyle/>
        <a:p>
          <a:endParaRPr lang="en-ZA"/>
        </a:p>
      </dgm:t>
    </dgm:pt>
    <dgm:pt modelId="{1709854F-FB87-4E03-B520-D61A2FDE991F}" type="pres">
      <dgm:prSet presAssocID="{0E50B3D5-BDBC-413E-B5DC-854B4D885377}" presName="connTx" presStyleLbl="sibTrans2D1" presStyleIdx="1" presStyleCnt="2"/>
      <dgm:spPr/>
      <dgm:t>
        <a:bodyPr/>
        <a:lstStyle/>
        <a:p>
          <a:endParaRPr lang="en-ZA"/>
        </a:p>
      </dgm:t>
    </dgm:pt>
    <dgm:pt modelId="{9CC39002-9197-4DA0-9971-51E733CCCE13}" type="pres">
      <dgm:prSet presAssocID="{B72C48F5-1F40-4805-88CE-ADBB3A64CAE1}" presName="composite" presStyleCnt="0"/>
      <dgm:spPr/>
    </dgm:pt>
    <dgm:pt modelId="{0AA94282-5E41-4BD9-B8EF-0D55314573D4}" type="pres">
      <dgm:prSet presAssocID="{B72C48F5-1F40-4805-88CE-ADBB3A64CAE1}" presName="parTx" presStyleLbl="node1" presStyleIdx="1" presStyleCnt="3">
        <dgm:presLayoutVars>
          <dgm:chMax val="0"/>
          <dgm:chPref val="0"/>
          <dgm:bulletEnabled val="1"/>
        </dgm:presLayoutVars>
      </dgm:prSet>
      <dgm:spPr/>
      <dgm:t>
        <a:bodyPr/>
        <a:lstStyle/>
        <a:p>
          <a:endParaRPr lang="en-ZA"/>
        </a:p>
      </dgm:t>
    </dgm:pt>
    <dgm:pt modelId="{975CB02E-5C7A-4DF8-A114-DE9D00D80F4D}" type="pres">
      <dgm:prSet presAssocID="{B72C48F5-1F40-4805-88CE-ADBB3A64CAE1}" presName="parSh" presStyleLbl="node1" presStyleIdx="2" presStyleCnt="3"/>
      <dgm:spPr/>
      <dgm:t>
        <a:bodyPr/>
        <a:lstStyle/>
        <a:p>
          <a:endParaRPr lang="en-ZA"/>
        </a:p>
      </dgm:t>
    </dgm:pt>
    <dgm:pt modelId="{0CF230FE-888F-4E6A-A6AB-891AE39EB70B}" type="pres">
      <dgm:prSet presAssocID="{B72C48F5-1F40-4805-88CE-ADBB3A64CAE1}" presName="desTx" presStyleLbl="fgAcc1" presStyleIdx="2" presStyleCnt="3" custLinFactNeighborX="-20779" custLinFactNeighborY="-1379">
        <dgm:presLayoutVars>
          <dgm:bulletEnabled val="1"/>
        </dgm:presLayoutVars>
      </dgm:prSet>
      <dgm:spPr/>
      <dgm:t>
        <a:bodyPr/>
        <a:lstStyle/>
        <a:p>
          <a:endParaRPr lang="en-ZA"/>
        </a:p>
      </dgm:t>
    </dgm:pt>
  </dgm:ptLst>
  <dgm:cxnLst>
    <dgm:cxn modelId="{A0E9EFE8-1779-4CE9-8AB7-DD3434DFD849}" type="presOf" srcId="{9A76181E-7E37-4537-8C4D-ECE66641197B}" destId="{C163B0EE-00D6-4743-B0B2-0452DF23D9CF}" srcOrd="0" destOrd="7" presId="urn:microsoft.com/office/officeart/2005/8/layout/process3"/>
    <dgm:cxn modelId="{5CE2752E-F5DF-4E50-95AF-DB8BBDD862B6}" srcId="{B72C48F5-1F40-4805-88CE-ADBB3A64CAE1}" destId="{0CB44A14-7096-4DE7-849A-0860B405FE79}" srcOrd="4" destOrd="0" parTransId="{2E04EFF8-317E-4D6D-A849-D8795E79E7C1}" sibTransId="{FEE938CF-BCB4-49B4-8F42-FE7F65A8E0B0}"/>
    <dgm:cxn modelId="{DCFE69CB-BBD8-4226-BDBC-72F6E033B48D}" type="presOf" srcId="{4C5EDA93-5F9B-4FBA-B1A4-2786692D9B34}" destId="{0CF230FE-888F-4E6A-A6AB-891AE39EB70B}" srcOrd="0" destOrd="1" presId="urn:microsoft.com/office/officeart/2005/8/layout/process3"/>
    <dgm:cxn modelId="{5BC35D90-4DB6-40DB-B4AC-231A212E4125}" srcId="{28AE9BC6-614D-4780-9678-C52383463A33}" destId="{1DB5B5B6-7EB6-470F-84C8-CF0E78DE4F73}" srcOrd="4" destOrd="0" parTransId="{0FF7F94A-D423-4C58-A852-4A4E4029DAE0}" sibTransId="{AF4206FD-3B16-403D-9239-504D740E2C11}"/>
    <dgm:cxn modelId="{DA8E58C6-0E69-4620-9C55-AF24AABC27C4}" type="presOf" srcId="{299617EB-395E-43C0-ABC2-56EF4B878997}" destId="{6BC84CCE-235A-43CE-A1AC-E0A0BE54513E}" srcOrd="1" destOrd="0" presId="urn:microsoft.com/office/officeart/2005/8/layout/process3"/>
    <dgm:cxn modelId="{EF4EEA02-D231-4C75-B186-55468DC5A278}" srcId="{B72C48F5-1F40-4805-88CE-ADBB3A64CAE1}" destId="{6302EE50-5FF7-405C-980B-438A42765EE2}" srcOrd="3" destOrd="0" parTransId="{D3DB63EE-DBE7-4825-AAFA-081924C49FBD}" sibTransId="{F9E89A0F-93E1-42C0-A710-0A591E3FAAAA}"/>
    <dgm:cxn modelId="{DE74781F-CDC2-4BD5-8E65-A2F42C16A7C6}" type="presOf" srcId="{B72C48F5-1F40-4805-88CE-ADBB3A64CAE1}" destId="{975CB02E-5C7A-4DF8-A114-DE9D00D80F4D}" srcOrd="1" destOrd="0" presId="urn:microsoft.com/office/officeart/2005/8/layout/process3"/>
    <dgm:cxn modelId="{30DF897E-DA93-48D9-8B77-58170C17D2F3}" srcId="{28AE9BC6-614D-4780-9678-C52383463A33}" destId="{C0A99834-D3CE-40C8-9202-FC1460079EFD}" srcOrd="6" destOrd="0" parTransId="{28A1CF15-ECAD-4516-A756-F3EA838CCF5E}" sibTransId="{3F09E696-932E-44BE-BAD3-DE171CFD19B2}"/>
    <dgm:cxn modelId="{D4FEB2AC-0A75-4C42-BAD5-298052BCE15B}" srcId="{003CB9E7-A07B-4C63-B2B2-656D4F721E9C}" destId="{28AE9BC6-614D-4780-9678-C52383463A33}" srcOrd="1" destOrd="0" parTransId="{EA027131-2A2A-4357-83CB-E512EE2DA2CD}" sibTransId="{0E50B3D5-BDBC-413E-B5DC-854B4D885377}"/>
    <dgm:cxn modelId="{AD341BE1-65A2-4850-95F2-431677DA6FF1}" type="presOf" srcId="{3E9ECBC8-E9A5-4C96-BC32-2FB33DDD3C92}" destId="{C163B0EE-00D6-4743-B0B2-0452DF23D9CF}" srcOrd="0" destOrd="0" presId="urn:microsoft.com/office/officeart/2005/8/layout/process3"/>
    <dgm:cxn modelId="{7E6B86B7-C872-462E-8B72-0983E30541D2}" type="presOf" srcId="{2EB73F48-29D3-4E7A-9553-060F55506204}" destId="{51E4F5F1-5A87-4E53-9492-69D0825ADCF6}" srcOrd="0" destOrd="3" presId="urn:microsoft.com/office/officeart/2005/8/layout/process3"/>
    <dgm:cxn modelId="{E6CE6EF2-C69A-4B34-84DD-055DD0F46E29}" type="presOf" srcId="{0E50B3D5-BDBC-413E-B5DC-854B4D885377}" destId="{1709854F-FB87-4E03-B520-D61A2FDE991F}" srcOrd="1" destOrd="0" presId="urn:microsoft.com/office/officeart/2005/8/layout/process3"/>
    <dgm:cxn modelId="{A7ECE20F-F407-496A-90E0-6EB435378B99}" type="presOf" srcId="{28AE9BC6-614D-4780-9678-C52383463A33}" destId="{57BCA891-BA27-4241-A053-132082C2DEF9}" srcOrd="1" destOrd="0" presId="urn:microsoft.com/office/officeart/2005/8/layout/process3"/>
    <dgm:cxn modelId="{5B8CFCC6-FE93-4886-BEC5-DD21CF754B7B}" srcId="{B72C48F5-1F40-4805-88CE-ADBB3A64CAE1}" destId="{776E4624-123A-4BD6-8EB1-01A8AB45DA12}" srcOrd="6" destOrd="0" parTransId="{741B0BFE-E7B2-448E-BB17-1296274CE329}" sibTransId="{5812AD49-6E3D-4335-8ED8-60DEC134D9E7}"/>
    <dgm:cxn modelId="{777075D0-E8EE-4E7E-B21C-6BA4E341EF33}" type="presOf" srcId="{B72C48F5-1F40-4805-88CE-ADBB3A64CAE1}" destId="{0AA94282-5E41-4BD9-B8EF-0D55314573D4}" srcOrd="0" destOrd="0" presId="urn:microsoft.com/office/officeart/2005/8/layout/process3"/>
    <dgm:cxn modelId="{44FE28E5-6809-4CC5-82ED-3FDEAC40C240}" type="presOf" srcId="{003CB9E7-A07B-4C63-B2B2-656D4F721E9C}" destId="{090C35D7-343D-44CA-AFD8-D5A7EBCA5F15}" srcOrd="0" destOrd="0" presId="urn:microsoft.com/office/officeart/2005/8/layout/process3"/>
    <dgm:cxn modelId="{96754040-B9AA-4336-889D-422D5A522B22}" type="presOf" srcId="{9DD832E2-E74C-4325-927F-E25FB7133B5B}" destId="{C163B0EE-00D6-4743-B0B2-0452DF23D9CF}" srcOrd="0" destOrd="3" presId="urn:microsoft.com/office/officeart/2005/8/layout/process3"/>
    <dgm:cxn modelId="{7763414D-E270-4249-8548-44D4176FEB79}" srcId="{B72C48F5-1F40-4805-88CE-ADBB3A64CAE1}" destId="{FB54B71B-05B6-4EBD-A020-667E658A2902}" srcOrd="9" destOrd="0" parTransId="{F67D6454-4A46-4194-A15B-BB6C15F2ABC9}" sibTransId="{3AEBD79A-748A-418F-B5C1-E6F11F270513}"/>
    <dgm:cxn modelId="{82C6B2BA-B373-4499-AC45-1559FC768CDE}" srcId="{7FDE8DE2-F45B-4314-92B7-16FBA180CE8E}" destId="{E33EB312-7A31-4040-968A-26D09A4C549C}" srcOrd="0" destOrd="0" parTransId="{06629EA9-872D-4182-A28E-835AD677DEA8}" sibTransId="{89995905-B8F1-46D7-85FE-C453E153CED2}"/>
    <dgm:cxn modelId="{E73DF538-6176-4BC4-B191-2ED54B356018}" type="presOf" srcId="{9755A5D5-82A9-4CA9-9C23-226E96FEC872}" destId="{0CF230FE-888F-4E6A-A6AB-891AE39EB70B}" srcOrd="0" destOrd="2" presId="urn:microsoft.com/office/officeart/2005/8/layout/process3"/>
    <dgm:cxn modelId="{E7090CF1-FD7E-411F-A6B4-548A96E8EC4F}" type="presOf" srcId="{E33EB312-7A31-4040-968A-26D09A4C549C}" destId="{51E4F5F1-5A87-4E53-9492-69D0825ADCF6}" srcOrd="0" destOrd="0" presId="urn:microsoft.com/office/officeart/2005/8/layout/process3"/>
    <dgm:cxn modelId="{ADA7E9AB-7CCC-4CE1-92CA-E95F19E6F9DC}" srcId="{B72C48F5-1F40-4805-88CE-ADBB3A64CAE1}" destId="{7D3FD4B8-6E00-4615-A1C8-80E48E15D801}" srcOrd="7" destOrd="0" parTransId="{A4DD7504-835F-405B-BFA4-60EB3E5A7C0B}" sibTransId="{EF2D8352-9BBB-48B7-A6E5-4CD4CD1C4C95}"/>
    <dgm:cxn modelId="{7EC8FF87-5D28-4056-942B-D8E2D8B39D72}" type="presOf" srcId="{EEB8F087-CDA6-4F54-BFFE-786C81553433}" destId="{51E4F5F1-5A87-4E53-9492-69D0825ADCF6}" srcOrd="0" destOrd="1" presId="urn:microsoft.com/office/officeart/2005/8/layout/process3"/>
    <dgm:cxn modelId="{647805D3-58AD-4F39-88C6-6DF0ED0A76B4}" type="presOf" srcId="{1DB5B5B6-7EB6-470F-84C8-CF0E78DE4F73}" destId="{C163B0EE-00D6-4743-B0B2-0452DF23D9CF}" srcOrd="0" destOrd="4" presId="urn:microsoft.com/office/officeart/2005/8/layout/process3"/>
    <dgm:cxn modelId="{EF68FD87-2B6A-45DE-A68B-1093BA08E91F}" type="presOf" srcId="{C9CE3338-43BD-4D3B-98A4-90515B776FD0}" destId="{C163B0EE-00D6-4743-B0B2-0452DF23D9CF}" srcOrd="0" destOrd="2" presId="urn:microsoft.com/office/officeart/2005/8/layout/process3"/>
    <dgm:cxn modelId="{B1E87852-66CE-4677-A6FE-A0151C1125D1}" type="presOf" srcId="{6302EE50-5FF7-405C-980B-438A42765EE2}" destId="{0CF230FE-888F-4E6A-A6AB-891AE39EB70B}" srcOrd="0" destOrd="3" presId="urn:microsoft.com/office/officeart/2005/8/layout/process3"/>
    <dgm:cxn modelId="{308C62EC-FCE4-4CE9-8685-0C9829C21806}" type="presOf" srcId="{AB44B11D-9E09-4640-9F09-D98D845F48BC}" destId="{0CF230FE-888F-4E6A-A6AB-891AE39EB70B}" srcOrd="0" destOrd="8" presId="urn:microsoft.com/office/officeart/2005/8/layout/process3"/>
    <dgm:cxn modelId="{69991B23-8A08-4C5E-A467-79F14CF3938E}" srcId="{28AE9BC6-614D-4780-9678-C52383463A33}" destId="{C7EF3AE2-9D36-45F0-ADD1-E9DEA1D4671D}" srcOrd="1" destOrd="0" parTransId="{CA337A05-D75D-45A6-8C55-38F84374EB11}" sibTransId="{BD87DD3F-BA08-4D9A-B053-1C6369075B3B}"/>
    <dgm:cxn modelId="{B44B23F2-9148-4285-A8AF-0E6A20CC6A85}" srcId="{28AE9BC6-614D-4780-9678-C52383463A33}" destId="{B07BD404-3CDD-4D14-9F5D-73649C7B9AEA}" srcOrd="5" destOrd="0" parTransId="{546C3485-56D6-4505-8A71-909E707E946D}" sibTransId="{87D2C60C-88C7-441F-89E5-0DFC58CE8B2F}"/>
    <dgm:cxn modelId="{7C4A3E17-5D5B-41E4-8642-869E6A2FDB3F}" type="presOf" srcId="{28AE9BC6-614D-4780-9678-C52383463A33}" destId="{1757CE09-ED2E-4220-8D66-6F1427012B3B}" srcOrd="0" destOrd="0" presId="urn:microsoft.com/office/officeart/2005/8/layout/process3"/>
    <dgm:cxn modelId="{0C7DF6F3-E898-4C33-8224-B5B50D4FD463}" srcId="{003CB9E7-A07B-4C63-B2B2-656D4F721E9C}" destId="{B72C48F5-1F40-4805-88CE-ADBB3A64CAE1}" srcOrd="2" destOrd="0" parTransId="{A2B98C75-F121-4D2D-951B-EA18FF3066AF}" sibTransId="{F7F6B355-5DF5-4781-8D90-DDE7442996B3}"/>
    <dgm:cxn modelId="{4C55D2A5-0D2A-4044-8394-A13083F6E22A}" type="presOf" srcId="{776E4624-123A-4BD6-8EB1-01A8AB45DA12}" destId="{0CF230FE-888F-4E6A-A6AB-891AE39EB70B}" srcOrd="0" destOrd="6" presId="urn:microsoft.com/office/officeart/2005/8/layout/process3"/>
    <dgm:cxn modelId="{2501C7B8-692F-4307-B829-0FC34C9E48B3}" type="presOf" srcId="{FB54B71B-05B6-4EBD-A020-667E658A2902}" destId="{0CF230FE-888F-4E6A-A6AB-891AE39EB70B}" srcOrd="0" destOrd="9" presId="urn:microsoft.com/office/officeart/2005/8/layout/process3"/>
    <dgm:cxn modelId="{28B20543-21E6-425F-892A-E088127784BA}" srcId="{28AE9BC6-614D-4780-9678-C52383463A33}" destId="{3E9ECBC8-E9A5-4C96-BC32-2FB33DDD3C92}" srcOrd="0" destOrd="0" parTransId="{EAEB75F8-9E59-4732-A491-71169344F04A}" sibTransId="{B8C86803-4F06-4519-A608-3151F05301F1}"/>
    <dgm:cxn modelId="{66A4D7A3-B2D7-485E-B8DD-C4C91C826549}" type="presOf" srcId="{7FDE8DE2-F45B-4314-92B7-16FBA180CE8E}" destId="{B1F49800-96B6-48F0-862E-08BD8E56A848}" srcOrd="0" destOrd="0" presId="urn:microsoft.com/office/officeart/2005/8/layout/process3"/>
    <dgm:cxn modelId="{89AEC5FB-CFBF-4E8D-A923-F4FC88817B7C}" type="presOf" srcId="{0E50B3D5-BDBC-413E-B5DC-854B4D885377}" destId="{7AB9EA0F-C842-481E-A352-764F5DD26252}" srcOrd="0" destOrd="0" presId="urn:microsoft.com/office/officeart/2005/8/layout/process3"/>
    <dgm:cxn modelId="{D73C9D2A-9B54-4DCB-B9D4-CA7A19BA599C}" srcId="{003CB9E7-A07B-4C63-B2B2-656D4F721E9C}" destId="{7FDE8DE2-F45B-4314-92B7-16FBA180CE8E}" srcOrd="0" destOrd="0" parTransId="{2A7ACA4A-8A2E-4BAE-A93B-2BD857CA63CB}" sibTransId="{299617EB-395E-43C0-ABC2-56EF4B878997}"/>
    <dgm:cxn modelId="{9C9E18F3-D1E1-4798-B74B-306B4CE8A1F9}" type="presOf" srcId="{299617EB-395E-43C0-ABC2-56EF4B878997}" destId="{89CD4005-10E6-4B3A-8272-96B8E6D29857}" srcOrd="0" destOrd="0" presId="urn:microsoft.com/office/officeart/2005/8/layout/process3"/>
    <dgm:cxn modelId="{CC3C3EF1-754F-42F9-B755-CA992061BACA}" type="presOf" srcId="{E989C410-4029-426B-8AB7-BDCCA9EF97D7}" destId="{0CF230FE-888F-4E6A-A6AB-891AE39EB70B}" srcOrd="0" destOrd="5" presId="urn:microsoft.com/office/officeart/2005/8/layout/process3"/>
    <dgm:cxn modelId="{FB1B83CC-ECC0-466E-9451-193E9CD2F04E}" srcId="{28AE9BC6-614D-4780-9678-C52383463A33}" destId="{47429313-6E31-44A6-87B4-FD0B197D04CB}" srcOrd="8" destOrd="0" parTransId="{90424F19-F226-4B33-B449-D164DA28925D}" sibTransId="{535AC68C-511F-4C52-954D-217BBDF8A6FB}"/>
    <dgm:cxn modelId="{A045324C-2D83-49BC-9A75-906C67FEF4B7}" srcId="{7FDE8DE2-F45B-4314-92B7-16FBA180CE8E}" destId="{EEB8F087-CDA6-4F54-BFFE-786C81553433}" srcOrd="1" destOrd="0" parTransId="{AEB1C827-B09D-4811-9263-2150CBE4B73B}" sibTransId="{D24D6F21-FC4F-4BDD-9FDB-F8D3AE71E2EF}"/>
    <dgm:cxn modelId="{EC2E07A4-458A-448F-947D-DA90BE5B055F}" srcId="{7FDE8DE2-F45B-4314-92B7-16FBA180CE8E}" destId="{2EB73F48-29D3-4E7A-9553-060F55506204}" srcOrd="3" destOrd="0" parTransId="{320647A4-F007-47EF-B116-D6B253E8CBE4}" sibTransId="{4AC723FD-D155-42EC-A8C3-0D244AA7AABB}"/>
    <dgm:cxn modelId="{2529DA69-C3A9-4B3F-8F5E-48D8885598BC}" srcId="{B72C48F5-1F40-4805-88CE-ADBB3A64CAE1}" destId="{E989C410-4029-426B-8AB7-BDCCA9EF97D7}" srcOrd="5" destOrd="0" parTransId="{B2C0A01B-0B2F-4384-9066-33FBF1350357}" sibTransId="{ECEAE512-D737-48C9-97A4-13CD1B80FEDD}"/>
    <dgm:cxn modelId="{C445789C-746E-4D64-B4C2-4400D84DA5D3}" srcId="{B72C48F5-1F40-4805-88CE-ADBB3A64CAE1}" destId="{9755A5D5-82A9-4CA9-9C23-226E96FEC872}" srcOrd="2" destOrd="0" parTransId="{5D35742A-E989-47E6-9338-8424A04D4A6B}" sibTransId="{959918FD-794A-4082-871F-A9C91B213514}"/>
    <dgm:cxn modelId="{54D75FFF-E550-4ECE-9EE4-6D4A3543CE96}" srcId="{B72C48F5-1F40-4805-88CE-ADBB3A64CAE1}" destId="{4C5EDA93-5F9B-4FBA-B1A4-2786692D9B34}" srcOrd="1" destOrd="0" parTransId="{0BF2A78C-7AB6-4455-8906-870DBC9CB7AA}" sibTransId="{33AB1DF1-CED9-43EE-84F1-EA6F786BEC36}"/>
    <dgm:cxn modelId="{B56C712F-94C8-4200-9879-E14A0F35E916}" type="presOf" srcId="{0CB44A14-7096-4DE7-849A-0860B405FE79}" destId="{0CF230FE-888F-4E6A-A6AB-891AE39EB70B}" srcOrd="0" destOrd="4" presId="urn:microsoft.com/office/officeart/2005/8/layout/process3"/>
    <dgm:cxn modelId="{60C3528B-0E26-4FC6-8E22-7DDF3B6AC5D2}" srcId="{28AE9BC6-614D-4780-9678-C52383463A33}" destId="{C9CE3338-43BD-4D3B-98A4-90515B776FD0}" srcOrd="2" destOrd="0" parTransId="{9651976B-184C-4E18-93ED-9E5D19953ECE}" sibTransId="{2BE4EA02-88F2-475A-9E04-24F32292F1EF}"/>
    <dgm:cxn modelId="{D6DC8905-F2A2-4565-9CF2-5C35C0BCC392}" srcId="{B72C48F5-1F40-4805-88CE-ADBB3A64CAE1}" destId="{AB44B11D-9E09-4640-9F09-D98D845F48BC}" srcOrd="8" destOrd="0" parTransId="{7A842C70-A4A6-4888-8437-321927A6E43F}" sibTransId="{CB060F7F-FD1A-4736-BEC9-28FEA510E021}"/>
    <dgm:cxn modelId="{5478694B-51AB-4B1D-83FD-60ED6101F458}" type="presOf" srcId="{C0A99834-D3CE-40C8-9202-FC1460079EFD}" destId="{C163B0EE-00D6-4743-B0B2-0452DF23D9CF}" srcOrd="0" destOrd="6" presId="urn:microsoft.com/office/officeart/2005/8/layout/process3"/>
    <dgm:cxn modelId="{FCBA5B06-F684-43B3-BBE1-779FAB086042}" type="presOf" srcId="{7FDE8DE2-F45B-4314-92B7-16FBA180CE8E}" destId="{406BCDD1-9AC3-4B5A-A67B-FCD7100E316F}" srcOrd="1" destOrd="0" presId="urn:microsoft.com/office/officeart/2005/8/layout/process3"/>
    <dgm:cxn modelId="{5FBE1B57-EF89-44E8-9AD3-4259A006A941}" type="presOf" srcId="{9E867A41-679C-4036-B653-559CA995B07E}" destId="{0CF230FE-888F-4E6A-A6AB-891AE39EB70B}" srcOrd="0" destOrd="0" presId="urn:microsoft.com/office/officeart/2005/8/layout/process3"/>
    <dgm:cxn modelId="{D482612A-7FA1-4214-9DDF-88CF3C8C0DFD}" type="presOf" srcId="{6EDFE9EE-D6C7-4AA8-8C91-B096A383C9DB}" destId="{51E4F5F1-5A87-4E53-9492-69D0825ADCF6}" srcOrd="0" destOrd="2" presId="urn:microsoft.com/office/officeart/2005/8/layout/process3"/>
    <dgm:cxn modelId="{6FFB5D4A-7CE0-4ABF-B056-5E559C4D4AAF}" srcId="{28AE9BC6-614D-4780-9678-C52383463A33}" destId="{9A76181E-7E37-4537-8C4D-ECE66641197B}" srcOrd="7" destOrd="0" parTransId="{C71F499B-CC23-46C2-B81A-4547A76095BD}" sibTransId="{F981CB04-E8E6-40AA-B0D3-D0BBAF592767}"/>
    <dgm:cxn modelId="{8871B851-805B-4E67-9318-EFE2745DEADF}" srcId="{28AE9BC6-614D-4780-9678-C52383463A33}" destId="{9DD832E2-E74C-4325-927F-E25FB7133B5B}" srcOrd="3" destOrd="0" parTransId="{8529ECB8-9C7A-4FCC-B18D-AC3ECEF68362}" sibTransId="{E6C56536-B6FC-4C00-B893-50B57E162954}"/>
    <dgm:cxn modelId="{1F353109-F5A5-4C3E-936E-309D52DE0FA1}" type="presOf" srcId="{B07BD404-3CDD-4D14-9F5D-73649C7B9AEA}" destId="{C163B0EE-00D6-4743-B0B2-0452DF23D9CF}" srcOrd="0" destOrd="5" presId="urn:microsoft.com/office/officeart/2005/8/layout/process3"/>
    <dgm:cxn modelId="{EE54A9C0-46A6-42EC-90D9-4E563695E7F7}" srcId="{7FDE8DE2-F45B-4314-92B7-16FBA180CE8E}" destId="{6EDFE9EE-D6C7-4AA8-8C91-B096A383C9DB}" srcOrd="2" destOrd="0" parTransId="{95F37413-17EF-4104-AF27-051417F34374}" sibTransId="{1D56CF0B-0C46-41F8-A4DF-B3F6CE85D328}"/>
    <dgm:cxn modelId="{FC67D464-74F2-4A41-86C4-F6D796EB62FF}" type="presOf" srcId="{7D3FD4B8-6E00-4615-A1C8-80E48E15D801}" destId="{0CF230FE-888F-4E6A-A6AB-891AE39EB70B}" srcOrd="0" destOrd="7" presId="urn:microsoft.com/office/officeart/2005/8/layout/process3"/>
    <dgm:cxn modelId="{B311BD56-9F1D-4F00-B77A-372FA1F31D20}" srcId="{B72C48F5-1F40-4805-88CE-ADBB3A64CAE1}" destId="{9E867A41-679C-4036-B653-559CA995B07E}" srcOrd="0" destOrd="0" parTransId="{6BF6F672-4385-468E-BF2B-00EEB7A333ED}" sibTransId="{D49602EE-320D-4B8C-BE90-09F2E4D5BB07}"/>
    <dgm:cxn modelId="{F769976C-4253-4580-BE61-DD6A142A04CD}" type="presOf" srcId="{C7EF3AE2-9D36-45F0-ADD1-E9DEA1D4671D}" destId="{C163B0EE-00D6-4743-B0B2-0452DF23D9CF}" srcOrd="0" destOrd="1" presId="urn:microsoft.com/office/officeart/2005/8/layout/process3"/>
    <dgm:cxn modelId="{BB32040D-5CB4-42DD-A42C-0B5A8D67957F}" type="presOf" srcId="{47429313-6E31-44A6-87B4-FD0B197D04CB}" destId="{C163B0EE-00D6-4743-B0B2-0452DF23D9CF}" srcOrd="0" destOrd="8" presId="urn:microsoft.com/office/officeart/2005/8/layout/process3"/>
    <dgm:cxn modelId="{8A0F75E5-7920-4118-AE4F-A754D3E1C707}" type="presParOf" srcId="{090C35D7-343D-44CA-AFD8-D5A7EBCA5F15}" destId="{DFF84DD2-C4DA-40CF-A76A-8919B7DA3165}" srcOrd="0" destOrd="0" presId="urn:microsoft.com/office/officeart/2005/8/layout/process3"/>
    <dgm:cxn modelId="{D7330AE7-DF21-4155-AC83-96200C50001B}" type="presParOf" srcId="{DFF84DD2-C4DA-40CF-A76A-8919B7DA3165}" destId="{B1F49800-96B6-48F0-862E-08BD8E56A848}" srcOrd="0" destOrd="0" presId="urn:microsoft.com/office/officeart/2005/8/layout/process3"/>
    <dgm:cxn modelId="{62D799FC-5602-4C28-B595-36286572A01E}" type="presParOf" srcId="{DFF84DD2-C4DA-40CF-A76A-8919B7DA3165}" destId="{406BCDD1-9AC3-4B5A-A67B-FCD7100E316F}" srcOrd="1" destOrd="0" presId="urn:microsoft.com/office/officeart/2005/8/layout/process3"/>
    <dgm:cxn modelId="{42F27664-FF64-4863-83BB-A3EA976C49D8}" type="presParOf" srcId="{DFF84DD2-C4DA-40CF-A76A-8919B7DA3165}" destId="{51E4F5F1-5A87-4E53-9492-69D0825ADCF6}" srcOrd="2" destOrd="0" presId="urn:microsoft.com/office/officeart/2005/8/layout/process3"/>
    <dgm:cxn modelId="{66ED6B62-2BFF-4B29-B6A3-3EB58F095ABA}" type="presParOf" srcId="{090C35D7-343D-44CA-AFD8-D5A7EBCA5F15}" destId="{89CD4005-10E6-4B3A-8272-96B8E6D29857}" srcOrd="1" destOrd="0" presId="urn:microsoft.com/office/officeart/2005/8/layout/process3"/>
    <dgm:cxn modelId="{FFEC8A62-A06D-4C2F-92CF-90510A225F7C}" type="presParOf" srcId="{89CD4005-10E6-4B3A-8272-96B8E6D29857}" destId="{6BC84CCE-235A-43CE-A1AC-E0A0BE54513E}" srcOrd="0" destOrd="0" presId="urn:microsoft.com/office/officeart/2005/8/layout/process3"/>
    <dgm:cxn modelId="{868B9EA3-5E47-4F43-8D13-E91B507356C2}" type="presParOf" srcId="{090C35D7-343D-44CA-AFD8-D5A7EBCA5F15}" destId="{915FA2B5-401C-424F-B0B6-BDEC51F9620A}" srcOrd="2" destOrd="0" presId="urn:microsoft.com/office/officeart/2005/8/layout/process3"/>
    <dgm:cxn modelId="{64950B55-399F-4B30-ABD1-DFE2D724B028}" type="presParOf" srcId="{915FA2B5-401C-424F-B0B6-BDEC51F9620A}" destId="{1757CE09-ED2E-4220-8D66-6F1427012B3B}" srcOrd="0" destOrd="0" presId="urn:microsoft.com/office/officeart/2005/8/layout/process3"/>
    <dgm:cxn modelId="{863223BA-B499-4D63-BF67-D3259EA46DAB}" type="presParOf" srcId="{915FA2B5-401C-424F-B0B6-BDEC51F9620A}" destId="{57BCA891-BA27-4241-A053-132082C2DEF9}" srcOrd="1" destOrd="0" presId="urn:microsoft.com/office/officeart/2005/8/layout/process3"/>
    <dgm:cxn modelId="{9CA03A85-DF87-4D19-BD01-29CA747E1972}" type="presParOf" srcId="{915FA2B5-401C-424F-B0B6-BDEC51F9620A}" destId="{C163B0EE-00D6-4743-B0B2-0452DF23D9CF}" srcOrd="2" destOrd="0" presId="urn:microsoft.com/office/officeart/2005/8/layout/process3"/>
    <dgm:cxn modelId="{BBDF6EC5-C3F4-4142-A87A-251ACF00D898}" type="presParOf" srcId="{090C35D7-343D-44CA-AFD8-D5A7EBCA5F15}" destId="{7AB9EA0F-C842-481E-A352-764F5DD26252}" srcOrd="3" destOrd="0" presId="urn:microsoft.com/office/officeart/2005/8/layout/process3"/>
    <dgm:cxn modelId="{CE4735B1-AA38-4307-AC91-8C07BDF5D91A}" type="presParOf" srcId="{7AB9EA0F-C842-481E-A352-764F5DD26252}" destId="{1709854F-FB87-4E03-B520-D61A2FDE991F}" srcOrd="0" destOrd="0" presId="urn:microsoft.com/office/officeart/2005/8/layout/process3"/>
    <dgm:cxn modelId="{F6B60666-2510-49CE-8311-2E98C77BF48E}" type="presParOf" srcId="{090C35D7-343D-44CA-AFD8-D5A7EBCA5F15}" destId="{9CC39002-9197-4DA0-9971-51E733CCCE13}" srcOrd="4" destOrd="0" presId="urn:microsoft.com/office/officeart/2005/8/layout/process3"/>
    <dgm:cxn modelId="{0450A1F1-B213-4A1F-B1F6-24E3D4CBA000}" type="presParOf" srcId="{9CC39002-9197-4DA0-9971-51E733CCCE13}" destId="{0AA94282-5E41-4BD9-B8EF-0D55314573D4}" srcOrd="0" destOrd="0" presId="urn:microsoft.com/office/officeart/2005/8/layout/process3"/>
    <dgm:cxn modelId="{16A469D9-FB6A-436F-8928-92DCC1B2820F}" type="presParOf" srcId="{9CC39002-9197-4DA0-9971-51E733CCCE13}" destId="{975CB02E-5C7A-4DF8-A114-DE9D00D80F4D}" srcOrd="1" destOrd="0" presId="urn:microsoft.com/office/officeart/2005/8/layout/process3"/>
    <dgm:cxn modelId="{816AB3D8-DE73-42C0-A5E0-06A5DA75E157}" type="presParOf" srcId="{9CC39002-9197-4DA0-9971-51E733CCCE13}" destId="{0CF230FE-888F-4E6A-A6AB-891AE39EB70B}" srcOrd="2" destOrd="0" presId="urn:microsoft.com/office/officeart/2005/8/layout/process3"/>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A7D103-1C49-4C7A-9CBD-F2799119254F}" type="datetimeFigureOut">
              <a:rPr lang="en-ZA" smtClean="0"/>
              <a:t>2020/11/20</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E1EC90-6BF6-4CE3-9274-F6B39C8CA048}" type="slidenum">
              <a:rPr lang="en-ZA" smtClean="0"/>
              <a:t>‹#›</a:t>
            </a:fld>
            <a:endParaRPr lang="en-ZA"/>
          </a:p>
        </p:txBody>
      </p:sp>
    </p:spTree>
    <p:extLst>
      <p:ext uri="{BB962C8B-B14F-4D97-AF65-F5344CB8AC3E}">
        <p14:creationId xmlns:p14="http://schemas.microsoft.com/office/powerpoint/2010/main" val="3318947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01A564-0E6F-4EC4-B4E5-5421E9239D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xmlns="" id="{B6B736A9-29F4-4C55-BAB6-1869AF54B4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xmlns="" id="{F56525B9-8A55-4AAB-BAC9-73580E80BE52}"/>
              </a:ext>
            </a:extLst>
          </p:cNvPr>
          <p:cNvSpPr>
            <a:spLocks noGrp="1"/>
          </p:cNvSpPr>
          <p:nvPr>
            <p:ph type="dt" sz="half" idx="10"/>
          </p:nvPr>
        </p:nvSpPr>
        <p:spPr/>
        <p:txBody>
          <a:bodyPr/>
          <a:lstStyle/>
          <a:p>
            <a:fld id="{2C7CD8A0-0129-4CC0-807E-CF224290B711}" type="datetimeFigureOut">
              <a:rPr lang="en-ZA" smtClean="0"/>
              <a:t>2020/11/20</a:t>
            </a:fld>
            <a:endParaRPr lang="en-ZA"/>
          </a:p>
        </p:txBody>
      </p:sp>
      <p:sp>
        <p:nvSpPr>
          <p:cNvPr id="5" name="Footer Placeholder 4">
            <a:extLst>
              <a:ext uri="{FF2B5EF4-FFF2-40B4-BE49-F238E27FC236}">
                <a16:creationId xmlns:a16="http://schemas.microsoft.com/office/drawing/2014/main" xmlns="" id="{ED9BE053-176F-48BA-9666-68EE6340773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5A3082A1-46A8-4C35-9591-00E9B387B226}"/>
              </a:ext>
            </a:extLst>
          </p:cNvPr>
          <p:cNvSpPr>
            <a:spLocks noGrp="1"/>
          </p:cNvSpPr>
          <p:nvPr>
            <p:ph type="sldNum" sz="quarter" idx="12"/>
          </p:nvPr>
        </p:nvSpPr>
        <p:spPr/>
        <p:txBody>
          <a:bodyPr/>
          <a:lstStyle/>
          <a:p>
            <a:fld id="{4714D105-FD7D-47D1-A758-9BF00E080C9C}" type="slidenum">
              <a:rPr lang="en-ZA" smtClean="0"/>
              <a:t>‹#›</a:t>
            </a:fld>
            <a:endParaRPr lang="en-ZA"/>
          </a:p>
        </p:txBody>
      </p:sp>
    </p:spTree>
    <p:extLst>
      <p:ext uri="{BB962C8B-B14F-4D97-AF65-F5344CB8AC3E}">
        <p14:creationId xmlns:p14="http://schemas.microsoft.com/office/powerpoint/2010/main" val="797090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08342B-6700-472A-9797-60678BCE6058}"/>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42C04CC6-5166-4EA4-B6E4-796B06A655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51B82324-D2BF-4127-B665-49E03D655253}"/>
              </a:ext>
            </a:extLst>
          </p:cNvPr>
          <p:cNvSpPr>
            <a:spLocks noGrp="1"/>
          </p:cNvSpPr>
          <p:nvPr>
            <p:ph type="dt" sz="half" idx="10"/>
          </p:nvPr>
        </p:nvSpPr>
        <p:spPr/>
        <p:txBody>
          <a:bodyPr/>
          <a:lstStyle/>
          <a:p>
            <a:fld id="{2C7CD8A0-0129-4CC0-807E-CF224290B711}" type="datetimeFigureOut">
              <a:rPr lang="en-ZA" smtClean="0"/>
              <a:t>2020/11/20</a:t>
            </a:fld>
            <a:endParaRPr lang="en-ZA"/>
          </a:p>
        </p:txBody>
      </p:sp>
      <p:sp>
        <p:nvSpPr>
          <p:cNvPr id="5" name="Footer Placeholder 4">
            <a:extLst>
              <a:ext uri="{FF2B5EF4-FFF2-40B4-BE49-F238E27FC236}">
                <a16:creationId xmlns:a16="http://schemas.microsoft.com/office/drawing/2014/main" xmlns="" id="{4A109527-217C-434F-90CC-D4F0808E984E}"/>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DB5DF140-9023-442E-9D1C-91F133C18F7D}"/>
              </a:ext>
            </a:extLst>
          </p:cNvPr>
          <p:cNvSpPr>
            <a:spLocks noGrp="1"/>
          </p:cNvSpPr>
          <p:nvPr>
            <p:ph type="sldNum" sz="quarter" idx="12"/>
          </p:nvPr>
        </p:nvSpPr>
        <p:spPr/>
        <p:txBody>
          <a:bodyPr/>
          <a:lstStyle/>
          <a:p>
            <a:fld id="{4714D105-FD7D-47D1-A758-9BF00E080C9C}" type="slidenum">
              <a:rPr lang="en-ZA" smtClean="0"/>
              <a:t>‹#›</a:t>
            </a:fld>
            <a:endParaRPr lang="en-ZA"/>
          </a:p>
        </p:txBody>
      </p:sp>
    </p:spTree>
    <p:extLst>
      <p:ext uri="{BB962C8B-B14F-4D97-AF65-F5344CB8AC3E}">
        <p14:creationId xmlns:p14="http://schemas.microsoft.com/office/powerpoint/2010/main" val="3706886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48F2E9B-1960-4CA6-B5CE-E47393A6DB7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35DA7712-173F-44F2-AB6D-2D8066C924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9938A9E4-46A7-475C-8C21-BDD897F2CEBF}"/>
              </a:ext>
            </a:extLst>
          </p:cNvPr>
          <p:cNvSpPr>
            <a:spLocks noGrp="1"/>
          </p:cNvSpPr>
          <p:nvPr>
            <p:ph type="dt" sz="half" idx="10"/>
          </p:nvPr>
        </p:nvSpPr>
        <p:spPr/>
        <p:txBody>
          <a:bodyPr/>
          <a:lstStyle/>
          <a:p>
            <a:fld id="{2C7CD8A0-0129-4CC0-807E-CF224290B711}" type="datetimeFigureOut">
              <a:rPr lang="en-ZA" smtClean="0"/>
              <a:t>2020/11/20</a:t>
            </a:fld>
            <a:endParaRPr lang="en-ZA"/>
          </a:p>
        </p:txBody>
      </p:sp>
      <p:sp>
        <p:nvSpPr>
          <p:cNvPr id="5" name="Footer Placeholder 4">
            <a:extLst>
              <a:ext uri="{FF2B5EF4-FFF2-40B4-BE49-F238E27FC236}">
                <a16:creationId xmlns:a16="http://schemas.microsoft.com/office/drawing/2014/main" xmlns="" id="{37A1587F-E0AA-4A04-8FD9-0BA5F31CF37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40D97D44-0664-4CC9-97CB-BC04A8D30474}"/>
              </a:ext>
            </a:extLst>
          </p:cNvPr>
          <p:cNvSpPr>
            <a:spLocks noGrp="1"/>
          </p:cNvSpPr>
          <p:nvPr>
            <p:ph type="sldNum" sz="quarter" idx="12"/>
          </p:nvPr>
        </p:nvSpPr>
        <p:spPr/>
        <p:txBody>
          <a:bodyPr/>
          <a:lstStyle/>
          <a:p>
            <a:fld id="{4714D105-FD7D-47D1-A758-9BF00E080C9C}" type="slidenum">
              <a:rPr lang="en-ZA" smtClean="0"/>
              <a:t>‹#›</a:t>
            </a:fld>
            <a:endParaRPr lang="en-ZA"/>
          </a:p>
        </p:txBody>
      </p:sp>
    </p:spTree>
    <p:extLst>
      <p:ext uri="{BB962C8B-B14F-4D97-AF65-F5344CB8AC3E}">
        <p14:creationId xmlns:p14="http://schemas.microsoft.com/office/powerpoint/2010/main" val="3823693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25D7B6-2243-4E72-A181-EC634D3C0F43}"/>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C6A128CF-8D82-44DD-A22A-2C17F1FDC7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07F6F829-9D8D-4573-B85B-CBF08A0F7387}"/>
              </a:ext>
            </a:extLst>
          </p:cNvPr>
          <p:cNvSpPr>
            <a:spLocks noGrp="1"/>
          </p:cNvSpPr>
          <p:nvPr>
            <p:ph type="dt" sz="half" idx="10"/>
          </p:nvPr>
        </p:nvSpPr>
        <p:spPr/>
        <p:txBody>
          <a:bodyPr/>
          <a:lstStyle/>
          <a:p>
            <a:fld id="{2C7CD8A0-0129-4CC0-807E-CF224290B711}" type="datetimeFigureOut">
              <a:rPr lang="en-ZA" smtClean="0"/>
              <a:t>2020/11/20</a:t>
            </a:fld>
            <a:endParaRPr lang="en-ZA"/>
          </a:p>
        </p:txBody>
      </p:sp>
      <p:sp>
        <p:nvSpPr>
          <p:cNvPr id="5" name="Footer Placeholder 4">
            <a:extLst>
              <a:ext uri="{FF2B5EF4-FFF2-40B4-BE49-F238E27FC236}">
                <a16:creationId xmlns:a16="http://schemas.microsoft.com/office/drawing/2014/main" xmlns="" id="{2F65719B-FA5C-4454-AA84-43236E756AF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A04B4D3E-178D-4FB8-8768-B0F4B9892D09}"/>
              </a:ext>
            </a:extLst>
          </p:cNvPr>
          <p:cNvSpPr>
            <a:spLocks noGrp="1"/>
          </p:cNvSpPr>
          <p:nvPr>
            <p:ph type="sldNum" sz="quarter" idx="12"/>
          </p:nvPr>
        </p:nvSpPr>
        <p:spPr/>
        <p:txBody>
          <a:bodyPr/>
          <a:lstStyle/>
          <a:p>
            <a:fld id="{4714D105-FD7D-47D1-A758-9BF00E080C9C}" type="slidenum">
              <a:rPr lang="en-ZA" smtClean="0"/>
              <a:t>‹#›</a:t>
            </a:fld>
            <a:endParaRPr lang="en-ZA"/>
          </a:p>
        </p:txBody>
      </p:sp>
    </p:spTree>
    <p:extLst>
      <p:ext uri="{BB962C8B-B14F-4D97-AF65-F5344CB8AC3E}">
        <p14:creationId xmlns:p14="http://schemas.microsoft.com/office/powerpoint/2010/main" val="3919987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E075DE-AD08-422E-BFC9-C557F0B4D3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xmlns="" id="{3B560CFB-35E3-4137-9542-D3C5E07A0B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3713002-A4A2-41FA-AC53-4C2160055BC7}"/>
              </a:ext>
            </a:extLst>
          </p:cNvPr>
          <p:cNvSpPr>
            <a:spLocks noGrp="1"/>
          </p:cNvSpPr>
          <p:nvPr>
            <p:ph type="dt" sz="half" idx="10"/>
          </p:nvPr>
        </p:nvSpPr>
        <p:spPr/>
        <p:txBody>
          <a:bodyPr/>
          <a:lstStyle/>
          <a:p>
            <a:fld id="{2C7CD8A0-0129-4CC0-807E-CF224290B711}" type="datetimeFigureOut">
              <a:rPr lang="en-ZA" smtClean="0"/>
              <a:t>2020/11/20</a:t>
            </a:fld>
            <a:endParaRPr lang="en-ZA"/>
          </a:p>
        </p:txBody>
      </p:sp>
      <p:sp>
        <p:nvSpPr>
          <p:cNvPr id="5" name="Footer Placeholder 4">
            <a:extLst>
              <a:ext uri="{FF2B5EF4-FFF2-40B4-BE49-F238E27FC236}">
                <a16:creationId xmlns:a16="http://schemas.microsoft.com/office/drawing/2014/main" xmlns="" id="{9F9B8DE7-28B1-47FD-9C7E-D938496EAC6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E62B0E55-AA13-4CE9-884A-6F9479F62221}"/>
              </a:ext>
            </a:extLst>
          </p:cNvPr>
          <p:cNvSpPr>
            <a:spLocks noGrp="1"/>
          </p:cNvSpPr>
          <p:nvPr>
            <p:ph type="sldNum" sz="quarter" idx="12"/>
          </p:nvPr>
        </p:nvSpPr>
        <p:spPr/>
        <p:txBody>
          <a:bodyPr/>
          <a:lstStyle/>
          <a:p>
            <a:fld id="{4714D105-FD7D-47D1-A758-9BF00E080C9C}" type="slidenum">
              <a:rPr lang="en-ZA" smtClean="0"/>
              <a:t>‹#›</a:t>
            </a:fld>
            <a:endParaRPr lang="en-ZA"/>
          </a:p>
        </p:txBody>
      </p:sp>
    </p:spTree>
    <p:extLst>
      <p:ext uri="{BB962C8B-B14F-4D97-AF65-F5344CB8AC3E}">
        <p14:creationId xmlns:p14="http://schemas.microsoft.com/office/powerpoint/2010/main" val="2463148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CF954F-C82B-4433-BE1E-87AE31359C18}"/>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E2C4190C-B77F-404E-A2EC-C3DD69760C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xmlns="" id="{CA70C5CA-B519-4412-A8C7-15B1098FBF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xmlns="" id="{DFF1C520-BC3F-42D4-AFBE-B75BD7F65D50}"/>
              </a:ext>
            </a:extLst>
          </p:cNvPr>
          <p:cNvSpPr>
            <a:spLocks noGrp="1"/>
          </p:cNvSpPr>
          <p:nvPr>
            <p:ph type="dt" sz="half" idx="10"/>
          </p:nvPr>
        </p:nvSpPr>
        <p:spPr/>
        <p:txBody>
          <a:bodyPr/>
          <a:lstStyle/>
          <a:p>
            <a:fld id="{2C7CD8A0-0129-4CC0-807E-CF224290B711}" type="datetimeFigureOut">
              <a:rPr lang="en-ZA" smtClean="0"/>
              <a:t>2020/11/20</a:t>
            </a:fld>
            <a:endParaRPr lang="en-ZA"/>
          </a:p>
        </p:txBody>
      </p:sp>
      <p:sp>
        <p:nvSpPr>
          <p:cNvPr id="6" name="Footer Placeholder 5">
            <a:extLst>
              <a:ext uri="{FF2B5EF4-FFF2-40B4-BE49-F238E27FC236}">
                <a16:creationId xmlns:a16="http://schemas.microsoft.com/office/drawing/2014/main" xmlns="" id="{C2D38019-BEC2-41A0-AC4B-AB5A071EF1EB}"/>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xmlns="" id="{48ADA97A-804F-44E4-B195-584EC01338D1}"/>
              </a:ext>
            </a:extLst>
          </p:cNvPr>
          <p:cNvSpPr>
            <a:spLocks noGrp="1"/>
          </p:cNvSpPr>
          <p:nvPr>
            <p:ph type="sldNum" sz="quarter" idx="12"/>
          </p:nvPr>
        </p:nvSpPr>
        <p:spPr/>
        <p:txBody>
          <a:bodyPr/>
          <a:lstStyle/>
          <a:p>
            <a:fld id="{4714D105-FD7D-47D1-A758-9BF00E080C9C}" type="slidenum">
              <a:rPr lang="en-ZA" smtClean="0"/>
              <a:t>‹#›</a:t>
            </a:fld>
            <a:endParaRPr lang="en-ZA"/>
          </a:p>
        </p:txBody>
      </p:sp>
    </p:spTree>
    <p:extLst>
      <p:ext uri="{BB962C8B-B14F-4D97-AF65-F5344CB8AC3E}">
        <p14:creationId xmlns:p14="http://schemas.microsoft.com/office/powerpoint/2010/main" val="1361531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7BBF56-4BC2-46B6-BDA9-D94D86B1C70B}"/>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1D800853-5051-473E-9DF0-73D8F5FE6A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F20E054-A56D-462C-8724-6BB342A14C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xmlns="" id="{2EC44AB3-BAE2-4C6C-960D-4A0089DEEF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43BFF7F-5F6B-4C7B-9823-7C40E4AAAE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xmlns="" id="{FD99BE9F-72F3-499A-A4C3-B2C5749B1423}"/>
              </a:ext>
            </a:extLst>
          </p:cNvPr>
          <p:cNvSpPr>
            <a:spLocks noGrp="1"/>
          </p:cNvSpPr>
          <p:nvPr>
            <p:ph type="dt" sz="half" idx="10"/>
          </p:nvPr>
        </p:nvSpPr>
        <p:spPr/>
        <p:txBody>
          <a:bodyPr/>
          <a:lstStyle/>
          <a:p>
            <a:fld id="{2C7CD8A0-0129-4CC0-807E-CF224290B711}" type="datetimeFigureOut">
              <a:rPr lang="en-ZA" smtClean="0"/>
              <a:t>2020/11/20</a:t>
            </a:fld>
            <a:endParaRPr lang="en-ZA"/>
          </a:p>
        </p:txBody>
      </p:sp>
      <p:sp>
        <p:nvSpPr>
          <p:cNvPr id="8" name="Footer Placeholder 7">
            <a:extLst>
              <a:ext uri="{FF2B5EF4-FFF2-40B4-BE49-F238E27FC236}">
                <a16:creationId xmlns:a16="http://schemas.microsoft.com/office/drawing/2014/main" xmlns="" id="{F18D3BD0-4065-42AF-B509-BF4277ED6C24}"/>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xmlns="" id="{B0C67E24-4D30-4118-A58F-4AF5F45824A8}"/>
              </a:ext>
            </a:extLst>
          </p:cNvPr>
          <p:cNvSpPr>
            <a:spLocks noGrp="1"/>
          </p:cNvSpPr>
          <p:nvPr>
            <p:ph type="sldNum" sz="quarter" idx="12"/>
          </p:nvPr>
        </p:nvSpPr>
        <p:spPr/>
        <p:txBody>
          <a:bodyPr/>
          <a:lstStyle/>
          <a:p>
            <a:fld id="{4714D105-FD7D-47D1-A758-9BF00E080C9C}" type="slidenum">
              <a:rPr lang="en-ZA" smtClean="0"/>
              <a:t>‹#›</a:t>
            </a:fld>
            <a:endParaRPr lang="en-ZA"/>
          </a:p>
        </p:txBody>
      </p:sp>
    </p:spTree>
    <p:extLst>
      <p:ext uri="{BB962C8B-B14F-4D97-AF65-F5344CB8AC3E}">
        <p14:creationId xmlns:p14="http://schemas.microsoft.com/office/powerpoint/2010/main" val="2854788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2979AC-3351-42F2-BB82-11D326F0EF2D}"/>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xmlns="" id="{588CCE6B-3F62-4392-BCF0-1B007E64A2F9}"/>
              </a:ext>
            </a:extLst>
          </p:cNvPr>
          <p:cNvSpPr>
            <a:spLocks noGrp="1"/>
          </p:cNvSpPr>
          <p:nvPr>
            <p:ph type="dt" sz="half" idx="10"/>
          </p:nvPr>
        </p:nvSpPr>
        <p:spPr/>
        <p:txBody>
          <a:bodyPr/>
          <a:lstStyle/>
          <a:p>
            <a:fld id="{2C7CD8A0-0129-4CC0-807E-CF224290B711}" type="datetimeFigureOut">
              <a:rPr lang="en-ZA" smtClean="0"/>
              <a:t>2020/11/20</a:t>
            </a:fld>
            <a:endParaRPr lang="en-ZA"/>
          </a:p>
        </p:txBody>
      </p:sp>
      <p:sp>
        <p:nvSpPr>
          <p:cNvPr id="4" name="Footer Placeholder 3">
            <a:extLst>
              <a:ext uri="{FF2B5EF4-FFF2-40B4-BE49-F238E27FC236}">
                <a16:creationId xmlns:a16="http://schemas.microsoft.com/office/drawing/2014/main" xmlns="" id="{23BFD267-FF6F-4C15-BB09-9B0AB61020AF}"/>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xmlns="" id="{B2EEFE3A-6FCD-473B-A455-458A18CBB465}"/>
              </a:ext>
            </a:extLst>
          </p:cNvPr>
          <p:cNvSpPr>
            <a:spLocks noGrp="1"/>
          </p:cNvSpPr>
          <p:nvPr>
            <p:ph type="sldNum" sz="quarter" idx="12"/>
          </p:nvPr>
        </p:nvSpPr>
        <p:spPr/>
        <p:txBody>
          <a:bodyPr/>
          <a:lstStyle/>
          <a:p>
            <a:fld id="{4714D105-FD7D-47D1-A758-9BF00E080C9C}" type="slidenum">
              <a:rPr lang="en-ZA" smtClean="0"/>
              <a:t>‹#›</a:t>
            </a:fld>
            <a:endParaRPr lang="en-ZA"/>
          </a:p>
        </p:txBody>
      </p:sp>
    </p:spTree>
    <p:extLst>
      <p:ext uri="{BB962C8B-B14F-4D97-AF65-F5344CB8AC3E}">
        <p14:creationId xmlns:p14="http://schemas.microsoft.com/office/powerpoint/2010/main" val="2043970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54EBCE9-B112-4FD6-95D2-919A5B85A95F}"/>
              </a:ext>
            </a:extLst>
          </p:cNvPr>
          <p:cNvSpPr>
            <a:spLocks noGrp="1"/>
          </p:cNvSpPr>
          <p:nvPr>
            <p:ph type="dt" sz="half" idx="10"/>
          </p:nvPr>
        </p:nvSpPr>
        <p:spPr/>
        <p:txBody>
          <a:bodyPr/>
          <a:lstStyle/>
          <a:p>
            <a:fld id="{2C7CD8A0-0129-4CC0-807E-CF224290B711}" type="datetimeFigureOut">
              <a:rPr lang="en-ZA" smtClean="0"/>
              <a:t>2020/11/20</a:t>
            </a:fld>
            <a:endParaRPr lang="en-ZA"/>
          </a:p>
        </p:txBody>
      </p:sp>
      <p:sp>
        <p:nvSpPr>
          <p:cNvPr id="3" name="Footer Placeholder 2">
            <a:extLst>
              <a:ext uri="{FF2B5EF4-FFF2-40B4-BE49-F238E27FC236}">
                <a16:creationId xmlns:a16="http://schemas.microsoft.com/office/drawing/2014/main" xmlns="" id="{A5E252BF-86DC-46A6-A632-7B41EA2BDEC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xmlns="" id="{2632BA50-ACE1-437F-B3DE-9F5E3C231605}"/>
              </a:ext>
            </a:extLst>
          </p:cNvPr>
          <p:cNvSpPr>
            <a:spLocks noGrp="1"/>
          </p:cNvSpPr>
          <p:nvPr>
            <p:ph type="sldNum" sz="quarter" idx="12"/>
          </p:nvPr>
        </p:nvSpPr>
        <p:spPr/>
        <p:txBody>
          <a:bodyPr/>
          <a:lstStyle/>
          <a:p>
            <a:fld id="{4714D105-FD7D-47D1-A758-9BF00E080C9C}" type="slidenum">
              <a:rPr lang="en-ZA" smtClean="0"/>
              <a:t>‹#›</a:t>
            </a:fld>
            <a:endParaRPr lang="en-ZA"/>
          </a:p>
        </p:txBody>
      </p:sp>
    </p:spTree>
    <p:extLst>
      <p:ext uri="{BB962C8B-B14F-4D97-AF65-F5344CB8AC3E}">
        <p14:creationId xmlns:p14="http://schemas.microsoft.com/office/powerpoint/2010/main" val="1117153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149BEE-E693-4764-B643-138B24B37F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3CD6025C-824C-4448-8AD9-E93FB8ECCE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xmlns="" id="{F48EEC4D-BD68-42D0-8339-4DADD2876B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D8EEC86-F15C-4E33-AB69-2C7F819A3DB1}"/>
              </a:ext>
            </a:extLst>
          </p:cNvPr>
          <p:cNvSpPr>
            <a:spLocks noGrp="1"/>
          </p:cNvSpPr>
          <p:nvPr>
            <p:ph type="dt" sz="half" idx="10"/>
          </p:nvPr>
        </p:nvSpPr>
        <p:spPr/>
        <p:txBody>
          <a:bodyPr/>
          <a:lstStyle/>
          <a:p>
            <a:fld id="{2C7CD8A0-0129-4CC0-807E-CF224290B711}" type="datetimeFigureOut">
              <a:rPr lang="en-ZA" smtClean="0"/>
              <a:t>2020/11/20</a:t>
            </a:fld>
            <a:endParaRPr lang="en-ZA"/>
          </a:p>
        </p:txBody>
      </p:sp>
      <p:sp>
        <p:nvSpPr>
          <p:cNvPr id="6" name="Footer Placeholder 5">
            <a:extLst>
              <a:ext uri="{FF2B5EF4-FFF2-40B4-BE49-F238E27FC236}">
                <a16:creationId xmlns:a16="http://schemas.microsoft.com/office/drawing/2014/main" xmlns="" id="{C2D99CC3-DD3D-4B59-AB4B-D53AE958FB2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xmlns="" id="{4A8EAE6B-E217-41D9-B4A1-8F25AF16EE81}"/>
              </a:ext>
            </a:extLst>
          </p:cNvPr>
          <p:cNvSpPr>
            <a:spLocks noGrp="1"/>
          </p:cNvSpPr>
          <p:nvPr>
            <p:ph type="sldNum" sz="quarter" idx="12"/>
          </p:nvPr>
        </p:nvSpPr>
        <p:spPr/>
        <p:txBody>
          <a:bodyPr/>
          <a:lstStyle/>
          <a:p>
            <a:fld id="{4714D105-FD7D-47D1-A758-9BF00E080C9C}" type="slidenum">
              <a:rPr lang="en-ZA" smtClean="0"/>
              <a:t>‹#›</a:t>
            </a:fld>
            <a:endParaRPr lang="en-ZA"/>
          </a:p>
        </p:txBody>
      </p:sp>
    </p:spTree>
    <p:extLst>
      <p:ext uri="{BB962C8B-B14F-4D97-AF65-F5344CB8AC3E}">
        <p14:creationId xmlns:p14="http://schemas.microsoft.com/office/powerpoint/2010/main" val="219562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D61DDA-D09C-444C-8FBA-EE8A7E7C2E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xmlns="" id="{A3248989-93A9-4E89-AF80-FE00E7C2AD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xmlns="" id="{7C650397-89AF-4E28-A145-3A76FE167D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B23DAA2-8CA6-46B2-9838-DA7D5A2DDC70}"/>
              </a:ext>
            </a:extLst>
          </p:cNvPr>
          <p:cNvSpPr>
            <a:spLocks noGrp="1"/>
          </p:cNvSpPr>
          <p:nvPr>
            <p:ph type="dt" sz="half" idx="10"/>
          </p:nvPr>
        </p:nvSpPr>
        <p:spPr/>
        <p:txBody>
          <a:bodyPr/>
          <a:lstStyle/>
          <a:p>
            <a:fld id="{2C7CD8A0-0129-4CC0-807E-CF224290B711}" type="datetimeFigureOut">
              <a:rPr lang="en-ZA" smtClean="0"/>
              <a:t>2020/11/20</a:t>
            </a:fld>
            <a:endParaRPr lang="en-ZA"/>
          </a:p>
        </p:txBody>
      </p:sp>
      <p:sp>
        <p:nvSpPr>
          <p:cNvPr id="6" name="Footer Placeholder 5">
            <a:extLst>
              <a:ext uri="{FF2B5EF4-FFF2-40B4-BE49-F238E27FC236}">
                <a16:creationId xmlns:a16="http://schemas.microsoft.com/office/drawing/2014/main" xmlns="" id="{FD4FEC3F-A776-4A99-867F-A955DEEC0D22}"/>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xmlns="" id="{80123DD0-7510-4D40-8A0A-23FB9C802204}"/>
              </a:ext>
            </a:extLst>
          </p:cNvPr>
          <p:cNvSpPr>
            <a:spLocks noGrp="1"/>
          </p:cNvSpPr>
          <p:nvPr>
            <p:ph type="sldNum" sz="quarter" idx="12"/>
          </p:nvPr>
        </p:nvSpPr>
        <p:spPr/>
        <p:txBody>
          <a:bodyPr/>
          <a:lstStyle/>
          <a:p>
            <a:fld id="{4714D105-FD7D-47D1-A758-9BF00E080C9C}" type="slidenum">
              <a:rPr lang="en-ZA" smtClean="0"/>
              <a:t>‹#›</a:t>
            </a:fld>
            <a:endParaRPr lang="en-ZA"/>
          </a:p>
        </p:txBody>
      </p:sp>
    </p:spTree>
    <p:extLst>
      <p:ext uri="{BB962C8B-B14F-4D97-AF65-F5344CB8AC3E}">
        <p14:creationId xmlns:p14="http://schemas.microsoft.com/office/powerpoint/2010/main" val="816204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6C03BC1-6050-4651-85BE-CDE49BD104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50F6494E-4564-4AA8-8567-57A528588C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982B3AB3-C170-42D3-AAF6-BD000B57D9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7CD8A0-0129-4CC0-807E-CF224290B711}" type="datetimeFigureOut">
              <a:rPr lang="en-ZA" smtClean="0"/>
              <a:t>2020/11/20</a:t>
            </a:fld>
            <a:endParaRPr lang="en-ZA"/>
          </a:p>
        </p:txBody>
      </p:sp>
      <p:sp>
        <p:nvSpPr>
          <p:cNvPr id="5" name="Footer Placeholder 4">
            <a:extLst>
              <a:ext uri="{FF2B5EF4-FFF2-40B4-BE49-F238E27FC236}">
                <a16:creationId xmlns:a16="http://schemas.microsoft.com/office/drawing/2014/main" xmlns="" id="{CC144C72-6771-4502-B0FB-998EA10BD2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xmlns="" id="{4C14DF58-3255-42B9-9AC3-45FD242930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14D105-FD7D-47D1-A758-9BF00E080C9C}" type="slidenum">
              <a:rPr lang="en-ZA" smtClean="0"/>
              <a:t>‹#›</a:t>
            </a:fld>
            <a:endParaRPr lang="en-ZA"/>
          </a:p>
        </p:txBody>
      </p:sp>
    </p:spTree>
    <p:extLst>
      <p:ext uri="{BB962C8B-B14F-4D97-AF65-F5344CB8AC3E}">
        <p14:creationId xmlns:p14="http://schemas.microsoft.com/office/powerpoint/2010/main" val="1727426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14/relationships/chartEx" Target="../charts/chartEx1.xml"/><Relationship Id="rId7"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14/relationships/chartEx" Target="../charts/chartEx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9.jpeg"/><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2.jp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2.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27.xml.rels><?xml version="1.0" encoding="UTF-8" standalone="yes"?>
<Relationships xmlns="http://schemas.openxmlformats.org/package/2006/relationships"><Relationship Id="rId8" Type="http://schemas.openxmlformats.org/officeDocument/2006/relationships/hyperlink" Target="mailto:info@shra.org.za"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E83B20-3728-40A7-B99F-1ECE0F1DE1B5}"/>
              </a:ext>
            </a:extLst>
          </p:cNvPr>
          <p:cNvSpPr>
            <a:spLocks noGrp="1"/>
          </p:cNvSpPr>
          <p:nvPr>
            <p:ph type="ctrTitle"/>
          </p:nvPr>
        </p:nvSpPr>
        <p:spPr>
          <a:xfrm>
            <a:off x="7245927" y="-1"/>
            <a:ext cx="4946072" cy="1357745"/>
          </a:xfrm>
          <a:solidFill>
            <a:schemeClr val="bg1"/>
          </a:solidFill>
        </p:spPr>
        <p:txBody>
          <a:bodyPr>
            <a:normAutofit fontScale="90000"/>
          </a:bodyPr>
          <a:lstStyle/>
          <a:p>
            <a:r>
              <a:rPr lang="en-US" sz="3600" b="1" dirty="0">
                <a:solidFill>
                  <a:srgbClr val="4D4D4D"/>
                </a:solidFill>
                <a:latin typeface="Arial" panose="020B0604020202020204" pitchFamily="34" charset="0"/>
                <a:cs typeface="Arial" panose="020B0604020202020204" pitchFamily="34" charset="0"/>
              </a:rPr>
              <a:t>NEF Property Webinar</a:t>
            </a:r>
            <a:r>
              <a:rPr lang="en-US" sz="3600" dirty="0">
                <a:solidFill>
                  <a:srgbClr val="4D4D4D"/>
                </a:solidFill>
                <a:latin typeface="Arial" panose="020B0604020202020204" pitchFamily="34" charset="0"/>
                <a:cs typeface="Arial" panose="020B0604020202020204" pitchFamily="34" charset="0"/>
              </a:rPr>
              <a:t/>
            </a:r>
            <a:br>
              <a:rPr lang="en-US" sz="3600" dirty="0">
                <a:solidFill>
                  <a:srgbClr val="4D4D4D"/>
                </a:solidFill>
                <a:latin typeface="Arial" panose="020B0604020202020204" pitchFamily="34" charset="0"/>
                <a:cs typeface="Arial" panose="020B0604020202020204" pitchFamily="34" charset="0"/>
              </a:rPr>
            </a:br>
            <a:endParaRPr lang="en-ZA" sz="3600" dirty="0">
              <a:solidFill>
                <a:srgbClr val="4D4D4D"/>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xmlns="" id="{085B3EF3-3B79-4834-ADA3-959926FB0E7E}"/>
              </a:ext>
            </a:extLst>
          </p:cNvPr>
          <p:cNvSpPr>
            <a:spLocks noGrp="1"/>
          </p:cNvSpPr>
          <p:nvPr>
            <p:ph type="subTitle" idx="1"/>
          </p:nvPr>
        </p:nvSpPr>
        <p:spPr>
          <a:xfrm>
            <a:off x="5729591" y="4098144"/>
            <a:ext cx="5301574" cy="746226"/>
          </a:xfrm>
        </p:spPr>
        <p:txBody>
          <a:bodyPr>
            <a:normAutofit fontScale="77500" lnSpcReduction="20000"/>
          </a:bodyPr>
          <a:lstStyle/>
          <a:p>
            <a:r>
              <a:rPr lang="en-US" dirty="0">
                <a:solidFill>
                  <a:srgbClr val="4D4D4D"/>
                </a:solidFill>
                <a:latin typeface="Arial" panose="020B0604020202020204" pitchFamily="34" charset="0"/>
                <a:cs typeface="Arial" panose="020B0604020202020204" pitchFamily="34" charset="0"/>
              </a:rPr>
              <a:t>Presented by Emily Ngcobo, Portfolio Manager </a:t>
            </a:r>
          </a:p>
          <a:p>
            <a:r>
              <a:rPr lang="en-US" dirty="0">
                <a:solidFill>
                  <a:srgbClr val="4D4D4D"/>
                </a:solidFill>
                <a:latin typeface="Arial" panose="020B0604020202020204" pitchFamily="34" charset="0"/>
                <a:cs typeface="Arial" panose="020B0604020202020204" pitchFamily="34" charset="0"/>
              </a:rPr>
              <a:t>19 November 2020</a:t>
            </a:r>
            <a:endParaRPr lang="en-ZA" dirty="0"/>
          </a:p>
        </p:txBody>
      </p:sp>
      <p:cxnSp>
        <p:nvCxnSpPr>
          <p:cNvPr id="5" name="Straight Connector 4">
            <a:extLst>
              <a:ext uri="{FF2B5EF4-FFF2-40B4-BE49-F238E27FC236}">
                <a16:creationId xmlns:a16="http://schemas.microsoft.com/office/drawing/2014/main" xmlns="" id="{938BCCE8-8FE7-45BB-AB5A-4C85E55806C8}"/>
              </a:ext>
            </a:extLst>
          </p:cNvPr>
          <p:cNvCxnSpPr/>
          <p:nvPr/>
        </p:nvCxnSpPr>
        <p:spPr>
          <a:xfrm>
            <a:off x="5729591" y="3891064"/>
            <a:ext cx="5486400" cy="0"/>
          </a:xfrm>
          <a:prstGeom prst="line">
            <a:avLst/>
          </a:prstGeom>
          <a:ln w="15875">
            <a:solidFill>
              <a:srgbClr val="E07B2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4709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12E744D7-6C80-4344-B940-429927CAFC34}"/>
              </a:ext>
            </a:extLst>
          </p:cNvPr>
          <p:cNvSpPr>
            <a:spLocks noGrp="1"/>
          </p:cNvSpPr>
          <p:nvPr>
            <p:ph type="title"/>
          </p:nvPr>
        </p:nvSpPr>
        <p:spPr>
          <a:xfrm>
            <a:off x="1490097" y="1223624"/>
            <a:ext cx="9739009" cy="823676"/>
          </a:xfrm>
        </p:spPr>
        <p:txBody>
          <a:bodyPr>
            <a:normAutofit fontScale="90000"/>
          </a:bodyPr>
          <a:lstStyle/>
          <a:p>
            <a:r>
              <a:rPr lang="en-US" sz="2800" b="1" dirty="0">
                <a:latin typeface="Arial" panose="020B0604020202020204" pitchFamily="34" charset="0"/>
                <a:cs typeface="Arial" panose="020B0604020202020204" pitchFamily="34" charset="0"/>
              </a:rPr>
              <a:t>Agenda</a:t>
            </a:r>
            <a:br>
              <a:rPr lang="en-US" sz="2800" b="1" dirty="0">
                <a:latin typeface="Arial" panose="020B0604020202020204" pitchFamily="34" charset="0"/>
                <a:cs typeface="Arial" panose="020B0604020202020204" pitchFamily="34" charset="0"/>
              </a:rPr>
            </a:br>
            <a:endParaRPr lang="en-ZA" sz="2800" dirty="0">
              <a:latin typeface="Arial" panose="020B0604020202020204" pitchFamily="34" charset="0"/>
              <a:cs typeface="Arial" panose="020B0604020202020204" pitchFamily="34" charset="0"/>
            </a:endParaRPr>
          </a:p>
        </p:txBody>
      </p:sp>
      <p:sp>
        <p:nvSpPr>
          <p:cNvPr id="7" name="Text Placeholder 13">
            <a:extLst>
              <a:ext uri="{FF2B5EF4-FFF2-40B4-BE49-F238E27FC236}">
                <a16:creationId xmlns:a16="http://schemas.microsoft.com/office/drawing/2014/main" xmlns="" id="{BBDD5306-08FB-46BB-B127-5E31C25D9402}"/>
              </a:ext>
            </a:extLst>
          </p:cNvPr>
          <p:cNvSpPr txBox="1">
            <a:spLocks/>
          </p:cNvSpPr>
          <p:nvPr/>
        </p:nvSpPr>
        <p:spPr>
          <a:xfrm>
            <a:off x="1546025" y="2047300"/>
            <a:ext cx="4521928" cy="469900"/>
          </a:xfrm>
          <a:prstGeom prst="rect">
            <a:avLst/>
          </a:prstGeom>
          <a:solidFill>
            <a:schemeClr val="accent1">
              <a:lumMod val="20000"/>
              <a:lumOff val="80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SHRA mandate</a:t>
            </a:r>
          </a:p>
        </p:txBody>
      </p:sp>
      <p:sp>
        <p:nvSpPr>
          <p:cNvPr id="8" name="Text Placeholder 14">
            <a:extLst>
              <a:ext uri="{FF2B5EF4-FFF2-40B4-BE49-F238E27FC236}">
                <a16:creationId xmlns:a16="http://schemas.microsoft.com/office/drawing/2014/main" xmlns="" id="{F10E1146-5971-4E50-925D-135603519847}"/>
              </a:ext>
            </a:extLst>
          </p:cNvPr>
          <p:cNvSpPr txBox="1">
            <a:spLocks/>
          </p:cNvSpPr>
          <p:nvPr/>
        </p:nvSpPr>
        <p:spPr>
          <a:xfrm>
            <a:off x="1546025" y="2529900"/>
            <a:ext cx="4521928" cy="469900"/>
          </a:xfrm>
          <a:prstGeom prst="rect">
            <a:avLst/>
          </a:prstGeom>
          <a:solidFill>
            <a:schemeClr val="accent1">
              <a:lumMod val="20000"/>
              <a:lumOff val="8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Social housing</a:t>
            </a:r>
          </a:p>
        </p:txBody>
      </p:sp>
      <p:sp>
        <p:nvSpPr>
          <p:cNvPr id="9" name="Text Placeholder 13">
            <a:extLst>
              <a:ext uri="{FF2B5EF4-FFF2-40B4-BE49-F238E27FC236}">
                <a16:creationId xmlns:a16="http://schemas.microsoft.com/office/drawing/2014/main" xmlns="" id="{A5740E16-517C-4873-A630-B0D86C3C4348}"/>
              </a:ext>
            </a:extLst>
          </p:cNvPr>
          <p:cNvSpPr txBox="1">
            <a:spLocks/>
          </p:cNvSpPr>
          <p:nvPr/>
        </p:nvSpPr>
        <p:spPr>
          <a:xfrm>
            <a:off x="1546025" y="3038872"/>
            <a:ext cx="4521928" cy="469900"/>
          </a:xfrm>
          <a:prstGeom prst="rect">
            <a:avLst/>
          </a:prstGeom>
          <a:solidFill>
            <a:schemeClr val="accent1">
              <a:lumMod val="20000"/>
              <a:lumOff val="80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Economic climate</a:t>
            </a:r>
          </a:p>
        </p:txBody>
      </p:sp>
      <p:sp>
        <p:nvSpPr>
          <p:cNvPr id="10" name="Text Placeholder 14">
            <a:extLst>
              <a:ext uri="{FF2B5EF4-FFF2-40B4-BE49-F238E27FC236}">
                <a16:creationId xmlns:a16="http://schemas.microsoft.com/office/drawing/2014/main" xmlns="" id="{F9F85670-BA8F-4803-AC02-CA989B1624D5}"/>
              </a:ext>
            </a:extLst>
          </p:cNvPr>
          <p:cNvSpPr txBox="1">
            <a:spLocks/>
          </p:cNvSpPr>
          <p:nvPr/>
        </p:nvSpPr>
        <p:spPr>
          <a:xfrm>
            <a:off x="1546025" y="3534302"/>
            <a:ext cx="4521928" cy="469900"/>
          </a:xfrm>
          <a:prstGeom prst="rect">
            <a:avLst/>
          </a:prstGeom>
          <a:solidFill>
            <a:schemeClr val="accent2"/>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Infrastructure investment</a:t>
            </a:r>
          </a:p>
        </p:txBody>
      </p:sp>
      <p:sp>
        <p:nvSpPr>
          <p:cNvPr id="11" name="Text Placeholder 13">
            <a:extLst>
              <a:ext uri="{FF2B5EF4-FFF2-40B4-BE49-F238E27FC236}">
                <a16:creationId xmlns:a16="http://schemas.microsoft.com/office/drawing/2014/main" xmlns="" id="{BF978464-AF60-4D60-A5EC-FAE494157941}"/>
              </a:ext>
            </a:extLst>
          </p:cNvPr>
          <p:cNvSpPr txBox="1">
            <a:spLocks/>
          </p:cNvSpPr>
          <p:nvPr/>
        </p:nvSpPr>
        <p:spPr>
          <a:xfrm>
            <a:off x="1546025" y="4029732"/>
            <a:ext cx="4521928" cy="469900"/>
          </a:xfrm>
          <a:prstGeom prst="rect">
            <a:avLst/>
          </a:prstGeom>
          <a:solidFill>
            <a:schemeClr val="accent1">
              <a:lumMod val="20000"/>
              <a:lumOff val="80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SHRA project pipeline (not yet accredited)</a:t>
            </a:r>
          </a:p>
        </p:txBody>
      </p:sp>
      <p:sp>
        <p:nvSpPr>
          <p:cNvPr id="12" name="Text Placeholder 14">
            <a:extLst>
              <a:ext uri="{FF2B5EF4-FFF2-40B4-BE49-F238E27FC236}">
                <a16:creationId xmlns:a16="http://schemas.microsoft.com/office/drawing/2014/main" xmlns="" id="{92161D13-E0E1-4F4A-87A6-CC4122340189}"/>
              </a:ext>
            </a:extLst>
          </p:cNvPr>
          <p:cNvSpPr txBox="1">
            <a:spLocks/>
          </p:cNvSpPr>
          <p:nvPr/>
        </p:nvSpPr>
        <p:spPr>
          <a:xfrm>
            <a:off x="1546025" y="4528668"/>
            <a:ext cx="4521928" cy="469900"/>
          </a:xfrm>
          <a:prstGeom prst="rect">
            <a:avLst/>
          </a:prstGeom>
          <a:solidFill>
            <a:schemeClr val="accent1">
              <a:lumMod val="20000"/>
              <a:lumOff val="8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SHRA initiatives: Response to expression of interest</a:t>
            </a:r>
          </a:p>
        </p:txBody>
      </p:sp>
      <p:sp>
        <p:nvSpPr>
          <p:cNvPr id="13" name="Text Placeholder 13">
            <a:extLst>
              <a:ext uri="{FF2B5EF4-FFF2-40B4-BE49-F238E27FC236}">
                <a16:creationId xmlns:a16="http://schemas.microsoft.com/office/drawing/2014/main" xmlns="" id="{82FAB4CE-F195-450B-BFE8-E57416D42B08}"/>
              </a:ext>
            </a:extLst>
          </p:cNvPr>
          <p:cNvSpPr txBox="1">
            <a:spLocks/>
          </p:cNvSpPr>
          <p:nvPr/>
        </p:nvSpPr>
        <p:spPr>
          <a:xfrm>
            <a:off x="1546025" y="5027604"/>
            <a:ext cx="4521928" cy="469900"/>
          </a:xfrm>
          <a:prstGeom prst="rect">
            <a:avLst/>
          </a:prstGeom>
          <a:solidFill>
            <a:schemeClr val="accent1">
              <a:lumMod val="20000"/>
              <a:lumOff val="80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SHRA initiatives: SIDDSA pitch – 19 projects</a:t>
            </a:r>
          </a:p>
        </p:txBody>
      </p:sp>
      <p:sp>
        <p:nvSpPr>
          <p:cNvPr id="14" name="Text Placeholder 14">
            <a:extLst>
              <a:ext uri="{FF2B5EF4-FFF2-40B4-BE49-F238E27FC236}">
                <a16:creationId xmlns:a16="http://schemas.microsoft.com/office/drawing/2014/main" xmlns="" id="{80AD3764-5656-40B2-86AE-F43CC79F489C}"/>
              </a:ext>
            </a:extLst>
          </p:cNvPr>
          <p:cNvSpPr txBox="1">
            <a:spLocks/>
          </p:cNvSpPr>
          <p:nvPr/>
        </p:nvSpPr>
        <p:spPr>
          <a:xfrm>
            <a:off x="1546025" y="5525324"/>
            <a:ext cx="4521928" cy="469900"/>
          </a:xfrm>
          <a:prstGeom prst="rect">
            <a:avLst/>
          </a:prstGeom>
          <a:solidFill>
            <a:schemeClr val="accent1">
              <a:lumMod val="20000"/>
              <a:lumOff val="8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Projects with debt requirement</a:t>
            </a:r>
          </a:p>
        </p:txBody>
      </p:sp>
      <p:pic>
        <p:nvPicPr>
          <p:cNvPr id="15" name="Picture 14">
            <a:extLst>
              <a:ext uri="{FF2B5EF4-FFF2-40B4-BE49-F238E27FC236}">
                <a16:creationId xmlns:a16="http://schemas.microsoft.com/office/drawing/2014/main" xmlns="" id="{5DC103D7-1CAB-471C-A9D8-E61ED51966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8458" y="2362363"/>
            <a:ext cx="4918975" cy="3283677"/>
          </a:xfrm>
          <a:prstGeom prst="rect">
            <a:avLst/>
          </a:prstGeom>
          <a:ln w="127000" cap="sq">
            <a:solidFill>
              <a:schemeClr val="accent3"/>
            </a:solidFill>
            <a:miter lim="800000"/>
          </a:ln>
          <a:effectLst>
            <a:outerShdw blurRad="57150" dist="50800" dir="2700000" algn="tl" rotWithShape="0">
              <a:srgbClr val="000000">
                <a:alpha val="40000"/>
              </a:srgbClr>
            </a:outerShdw>
          </a:effectLst>
        </p:spPr>
      </p:pic>
      <p:sp>
        <p:nvSpPr>
          <p:cNvPr id="2" name="Title 1">
            <a:extLst>
              <a:ext uri="{FF2B5EF4-FFF2-40B4-BE49-F238E27FC236}">
                <a16:creationId xmlns:a16="http://schemas.microsoft.com/office/drawing/2014/main" xmlns="" id="{329407A9-AF26-4404-B97E-C0C93C11A358}"/>
              </a:ext>
            </a:extLst>
          </p:cNvPr>
          <p:cNvSpPr txBox="1">
            <a:spLocks/>
          </p:cNvSpPr>
          <p:nvPr/>
        </p:nvSpPr>
        <p:spPr>
          <a:xfrm>
            <a:off x="1490097" y="0"/>
            <a:ext cx="4946072" cy="581890"/>
          </a:xfrm>
          <a:prstGeom prst="rect">
            <a:avLst/>
          </a:prstGeom>
          <a:solidFill>
            <a:schemeClr val="tx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Arial" panose="020B0604020202020204" pitchFamily="34" charset="0"/>
                <a:cs typeface="Arial" panose="020B0604020202020204" pitchFamily="34" charset="0"/>
              </a:rPr>
              <a:t>NEF Property Webinar</a:t>
            </a:r>
            <a:endParaRPr lang="en-ZA"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0485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AD8CBA-841D-430E-BE70-7F0B80CD7C7B}"/>
              </a:ext>
            </a:extLst>
          </p:cNvPr>
          <p:cNvSpPr>
            <a:spLocks noGrp="1"/>
          </p:cNvSpPr>
          <p:nvPr>
            <p:ph type="title"/>
          </p:nvPr>
        </p:nvSpPr>
        <p:spPr>
          <a:xfrm>
            <a:off x="1614790" y="1001949"/>
            <a:ext cx="9739009" cy="823676"/>
          </a:xfrm>
        </p:spPr>
        <p:txBody>
          <a:bodyPr>
            <a:normAutofit fontScale="90000"/>
          </a:bodyPr>
          <a:lstStyle/>
          <a:p>
            <a:r>
              <a:rPr lang="en-US" sz="2800" b="1" dirty="0">
                <a:latin typeface="Arial" panose="020B0604020202020204" pitchFamily="34" charset="0"/>
                <a:cs typeface="Arial" panose="020B0604020202020204" pitchFamily="34" charset="0"/>
              </a:rPr>
              <a:t>Infrastructure development office* SIDS</a:t>
            </a:r>
            <a:br>
              <a:rPr lang="en-US" sz="2800" b="1" dirty="0">
                <a:latin typeface="Arial" panose="020B0604020202020204" pitchFamily="34" charset="0"/>
                <a:cs typeface="Arial" panose="020B0604020202020204" pitchFamily="34" charset="0"/>
              </a:rPr>
            </a:br>
            <a:endParaRPr lang="en-ZA" sz="2800" dirty="0">
              <a:latin typeface="Arial" panose="020B0604020202020204" pitchFamily="34" charset="0"/>
              <a:cs typeface="Arial" panose="020B0604020202020204" pitchFamily="34" charset="0"/>
            </a:endParaRPr>
          </a:p>
        </p:txBody>
      </p:sp>
      <p:sp>
        <p:nvSpPr>
          <p:cNvPr id="17" name="Content Placeholder 7">
            <a:extLst>
              <a:ext uri="{FF2B5EF4-FFF2-40B4-BE49-F238E27FC236}">
                <a16:creationId xmlns:a16="http://schemas.microsoft.com/office/drawing/2014/main" xmlns="" id="{427FE06E-ADBA-484D-802B-1D4063A03B1A}"/>
              </a:ext>
            </a:extLst>
          </p:cNvPr>
          <p:cNvSpPr>
            <a:spLocks noGrp="1"/>
          </p:cNvSpPr>
          <p:nvPr>
            <p:ph idx="1"/>
          </p:nvPr>
        </p:nvSpPr>
        <p:spPr>
          <a:xfrm>
            <a:off x="449353" y="1659491"/>
            <a:ext cx="3723331" cy="2872891"/>
          </a:xfrm>
          <a:solidFill>
            <a:schemeClr val="bg1">
              <a:lumMod val="95000"/>
            </a:schemeClr>
          </a:solidFill>
        </p:spPr>
        <p:txBody>
          <a:bodyPr>
            <a:noAutofit/>
          </a:bodyPr>
          <a:lstStyle/>
          <a:p>
            <a:pPr fontAlgn="base"/>
            <a:r>
              <a:rPr lang="en-US" sz="1600" dirty="0">
                <a:latin typeface="Arial" panose="020B0604020202020204" pitchFamily="34" charset="0"/>
                <a:cs typeface="Arial" panose="020B0604020202020204" pitchFamily="34" charset="0"/>
              </a:rPr>
              <a:t>Seeks to create a platform through </a:t>
            </a:r>
            <a:r>
              <a:rPr lang="en-US" sz="1600" b="1" dirty="0">
                <a:latin typeface="Arial" panose="020B0604020202020204" pitchFamily="34" charset="0"/>
                <a:cs typeface="Arial" panose="020B0604020202020204" pitchFamily="34" charset="0"/>
              </a:rPr>
              <a:t>which private investment </a:t>
            </a:r>
            <a:r>
              <a:rPr lang="en-US" sz="1600" dirty="0">
                <a:latin typeface="Arial" panose="020B0604020202020204" pitchFamily="34" charset="0"/>
                <a:cs typeface="Arial" panose="020B0604020202020204" pitchFamily="34" charset="0"/>
              </a:rPr>
              <a:t>can be channeled to deserving infrastructure investment projects. </a:t>
            </a:r>
            <a:r>
              <a:rPr lang="en-US" sz="1600" b="1" dirty="0">
                <a:latin typeface="Arial" panose="020B0604020202020204" pitchFamily="34" charset="0"/>
                <a:cs typeface="Arial" panose="020B0604020202020204" pitchFamily="34" charset="0"/>
              </a:rPr>
              <a:t>The proposal is one of blended financing where the risks of the different investing partners can be spread, and where the IIP can facilitate an attractive rate of borrowing for these projects</a:t>
            </a:r>
            <a:r>
              <a:rPr lang="en-US" sz="1600" dirty="0">
                <a:latin typeface="Arial" panose="020B0604020202020204" pitchFamily="34" charset="0"/>
                <a:cs typeface="Arial" panose="020B0604020202020204" pitchFamily="34" charset="0"/>
              </a:rPr>
              <a:t>.</a:t>
            </a:r>
            <a:endParaRPr lang="en-ZA" sz="1600" dirty="0">
              <a:latin typeface="Arial" panose="020B0604020202020204" pitchFamily="34" charset="0"/>
              <a:cs typeface="Arial" panose="020B0604020202020204" pitchFamily="34" charset="0"/>
            </a:endParaRPr>
          </a:p>
        </p:txBody>
      </p:sp>
      <p:sp>
        <p:nvSpPr>
          <p:cNvPr id="18" name="Text Placeholder 3">
            <a:extLst>
              <a:ext uri="{FF2B5EF4-FFF2-40B4-BE49-F238E27FC236}">
                <a16:creationId xmlns:a16="http://schemas.microsoft.com/office/drawing/2014/main" xmlns="" id="{58DA307B-1603-4C32-A871-6D0744C5039D}"/>
              </a:ext>
            </a:extLst>
          </p:cNvPr>
          <p:cNvSpPr txBox="1">
            <a:spLocks/>
          </p:cNvSpPr>
          <p:nvPr/>
        </p:nvSpPr>
        <p:spPr>
          <a:xfrm>
            <a:off x="286605" y="6388742"/>
            <a:ext cx="9430602" cy="347133"/>
          </a:xfrm>
          <a:prstGeom prst="rect">
            <a:avLst/>
          </a:prstGeom>
          <a:solidFill>
            <a:schemeClr val="tx1"/>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33" dirty="0">
                <a:solidFill>
                  <a:schemeClr val="bg1"/>
                </a:solidFill>
                <a:latin typeface="Arial" panose="020B0604020202020204" pitchFamily="34" charset="0"/>
                <a:cs typeface="Arial" panose="020B0604020202020204" pitchFamily="34" charset="0"/>
              </a:rPr>
              <a:t>*Announced by the Minister of Finance in 2019 and again emphasized by the President in the Nation Address (SONA) on 13 February 2020</a:t>
            </a:r>
            <a:endParaRPr lang="en-ZA" sz="1333" dirty="0">
              <a:solidFill>
                <a:schemeClr val="bg1"/>
              </a:solidFill>
              <a:latin typeface="Arial" panose="020B0604020202020204" pitchFamily="34" charset="0"/>
              <a:cs typeface="Arial" panose="020B0604020202020204" pitchFamily="34" charset="0"/>
            </a:endParaRPr>
          </a:p>
        </p:txBody>
      </p:sp>
      <p:sp>
        <p:nvSpPr>
          <p:cNvPr id="20" name="Content Placeholder 7">
            <a:extLst>
              <a:ext uri="{FF2B5EF4-FFF2-40B4-BE49-F238E27FC236}">
                <a16:creationId xmlns:a16="http://schemas.microsoft.com/office/drawing/2014/main" xmlns="" id="{72766C6E-93CD-4B9A-9602-10158B16702E}"/>
              </a:ext>
            </a:extLst>
          </p:cNvPr>
          <p:cNvSpPr txBox="1">
            <a:spLocks/>
          </p:cNvSpPr>
          <p:nvPr/>
        </p:nvSpPr>
        <p:spPr>
          <a:xfrm>
            <a:off x="4234334" y="1626551"/>
            <a:ext cx="3723331" cy="2872891"/>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sz="1600" dirty="0">
                <a:latin typeface="Arial" panose="020B0604020202020204" pitchFamily="34" charset="0"/>
                <a:cs typeface="Arial" panose="020B0604020202020204" pitchFamily="34" charset="0"/>
              </a:rPr>
              <a:t>Within the Human Settlements space, the basic tenure and shelter provision </a:t>
            </a:r>
            <a:r>
              <a:rPr lang="en-US" sz="1600" dirty="0" err="1">
                <a:latin typeface="Arial" panose="020B0604020202020204" pitchFamily="34" charset="0"/>
                <a:cs typeface="Arial" panose="020B0604020202020204" pitchFamily="34" charset="0"/>
              </a:rPr>
              <a:t>programmes</a:t>
            </a:r>
            <a:r>
              <a:rPr lang="en-US" sz="1600" dirty="0">
                <a:latin typeface="Arial" panose="020B0604020202020204" pitchFamily="34" charset="0"/>
                <a:cs typeface="Arial" panose="020B0604020202020204" pitchFamily="34" charset="0"/>
              </a:rPr>
              <a:t> would not be able to attract non-state investment because of their non revenue generating nature. Government’s affordable rental housing </a:t>
            </a:r>
            <a:r>
              <a:rPr lang="en-US" sz="1600" dirty="0" err="1">
                <a:latin typeface="Arial" panose="020B0604020202020204" pitchFamily="34" charset="0"/>
                <a:cs typeface="Arial" panose="020B0604020202020204" pitchFamily="34" charset="0"/>
              </a:rPr>
              <a:t>programme</a:t>
            </a:r>
            <a:r>
              <a:rPr lang="en-US" sz="1600" dirty="0">
                <a:latin typeface="Arial" panose="020B0604020202020204" pitchFamily="34" charset="0"/>
                <a:cs typeface="Arial" panose="020B0604020202020204" pitchFamily="34" charset="0"/>
              </a:rPr>
              <a:t> (Social Housing) is however viewed positively due to </a:t>
            </a:r>
            <a:r>
              <a:rPr lang="en-US" sz="1600" b="1" dirty="0">
                <a:latin typeface="Arial" panose="020B0604020202020204" pitchFamily="34" charset="0"/>
                <a:cs typeface="Arial" panose="020B0604020202020204" pitchFamily="34" charset="0"/>
              </a:rPr>
              <a:t>its revenue generating nature</a:t>
            </a:r>
            <a:r>
              <a:rPr lang="en-US" sz="1600" dirty="0">
                <a:latin typeface="Arial" panose="020B0604020202020204" pitchFamily="34" charset="0"/>
                <a:cs typeface="Arial" panose="020B0604020202020204" pitchFamily="34" charset="0"/>
              </a:rPr>
              <a:t>. </a:t>
            </a:r>
          </a:p>
          <a:p>
            <a:pPr marL="0" indent="0" fontAlgn="base">
              <a:buFont typeface="Arial" panose="020B0604020202020204" pitchFamily="34" charset="0"/>
              <a:buNone/>
            </a:pPr>
            <a:endParaRPr lang="en-US" sz="1600" dirty="0">
              <a:latin typeface="Arial" panose="020B0604020202020204" pitchFamily="34" charset="0"/>
              <a:cs typeface="Arial" panose="020B0604020202020204" pitchFamily="34" charset="0"/>
            </a:endParaRPr>
          </a:p>
        </p:txBody>
      </p:sp>
      <p:sp>
        <p:nvSpPr>
          <p:cNvPr id="21" name="Content Placeholder 7">
            <a:extLst>
              <a:ext uri="{FF2B5EF4-FFF2-40B4-BE49-F238E27FC236}">
                <a16:creationId xmlns:a16="http://schemas.microsoft.com/office/drawing/2014/main" xmlns="" id="{56E90088-FDB8-4E1B-8058-202F2362D379}"/>
              </a:ext>
            </a:extLst>
          </p:cNvPr>
          <p:cNvSpPr txBox="1">
            <a:spLocks/>
          </p:cNvSpPr>
          <p:nvPr/>
        </p:nvSpPr>
        <p:spPr>
          <a:xfrm>
            <a:off x="8066848" y="1593612"/>
            <a:ext cx="3723331" cy="2872891"/>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latin typeface="Arial" panose="020B0604020202020204" pitchFamily="34" charset="0"/>
                <a:cs typeface="Arial" panose="020B0604020202020204" pitchFamily="34" charset="0"/>
              </a:rPr>
              <a:t>Intends to invest in the construction of </a:t>
            </a:r>
            <a:r>
              <a:rPr lang="en-US" sz="1600" b="1" dirty="0">
                <a:latin typeface="Arial" panose="020B0604020202020204" pitchFamily="34" charset="0"/>
                <a:cs typeface="Arial" panose="020B0604020202020204" pitchFamily="34" charset="0"/>
              </a:rPr>
              <a:t>37,000 rental apartments</a:t>
            </a:r>
            <a:r>
              <a:rPr lang="en-US" sz="1600" dirty="0">
                <a:latin typeface="Arial" panose="020B0604020202020204" pitchFamily="34" charset="0"/>
                <a:cs typeface="Arial" panose="020B0604020202020204" pitchFamily="34" charset="0"/>
              </a:rPr>
              <a:t> as part of the project pipeline supported through the Infrastructure Investment </a:t>
            </a:r>
            <a:r>
              <a:rPr lang="en-US" sz="1600" dirty="0" err="1">
                <a:latin typeface="Arial" panose="020B0604020202020204" pitchFamily="34" charset="0"/>
                <a:cs typeface="Arial" panose="020B0604020202020204" pitchFamily="34" charset="0"/>
              </a:rPr>
              <a:t>Programme</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over the next 10 years. </a:t>
            </a:r>
            <a:r>
              <a:rPr lang="en-US" sz="1600" dirty="0">
                <a:latin typeface="Arial" panose="020B0604020202020204" pitchFamily="34" charset="0"/>
                <a:cs typeface="Arial" panose="020B0604020202020204" pitchFamily="34" charset="0"/>
              </a:rPr>
              <a:t>Inclusion Social Housing in the national IIP list of supported infrastructure projects brings an opportunity to </a:t>
            </a:r>
            <a:r>
              <a:rPr lang="en-US" sz="1600" b="1" dirty="0">
                <a:latin typeface="Arial" panose="020B0604020202020204" pitchFamily="34" charset="0"/>
                <a:cs typeface="Arial" panose="020B0604020202020204" pitchFamily="34" charset="0"/>
              </a:rPr>
              <a:t>link financing to projects quicker</a:t>
            </a:r>
            <a:r>
              <a:rPr lang="en-US" sz="1600" dirty="0">
                <a:latin typeface="Arial" panose="020B0604020202020204" pitchFamily="34" charset="0"/>
                <a:cs typeface="Arial" panose="020B0604020202020204" pitchFamily="34" charset="0"/>
              </a:rPr>
              <a:t>, and </a:t>
            </a:r>
            <a:r>
              <a:rPr lang="en-US" sz="1600" i="1" dirty="0">
                <a:latin typeface="Arial" panose="020B0604020202020204" pitchFamily="34" charset="0"/>
                <a:cs typeface="Arial" panose="020B0604020202020204" pitchFamily="34" charset="0"/>
              </a:rPr>
              <a:t>potentially </a:t>
            </a:r>
            <a:r>
              <a:rPr lang="en-US" sz="1600" dirty="0">
                <a:latin typeface="Arial" panose="020B0604020202020204" pitchFamily="34" charset="0"/>
                <a:cs typeface="Arial" panose="020B0604020202020204" pitchFamily="34" charset="0"/>
              </a:rPr>
              <a:t>at </a:t>
            </a:r>
            <a:r>
              <a:rPr lang="en-US" sz="1600" b="1" dirty="0">
                <a:latin typeface="Arial" panose="020B0604020202020204" pitchFamily="34" charset="0"/>
                <a:cs typeface="Arial" panose="020B0604020202020204" pitchFamily="34" charset="0"/>
              </a:rPr>
              <a:t>a more attractive financing cost</a:t>
            </a:r>
            <a:r>
              <a:rPr lang="en-US" sz="1600" dirty="0">
                <a:latin typeface="Arial" panose="020B0604020202020204" pitchFamily="34" charset="0"/>
                <a:cs typeface="Arial" panose="020B0604020202020204" pitchFamily="34" charset="0"/>
              </a:rPr>
              <a:t>.</a:t>
            </a:r>
            <a:endParaRPr lang="en-ZA" sz="1600" dirty="0">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xmlns="" id="{D14BF184-7810-4BF8-A88A-45E89E6C5979}"/>
              </a:ext>
            </a:extLst>
          </p:cNvPr>
          <p:cNvSpPr/>
          <p:nvPr/>
        </p:nvSpPr>
        <p:spPr>
          <a:xfrm>
            <a:off x="846161" y="4873870"/>
            <a:ext cx="10263117" cy="470063"/>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800" dirty="0">
                <a:effectLst/>
                <a:latin typeface="Arial" panose="020B0604020202020204" pitchFamily="34" charset="0"/>
                <a:ea typeface="Calibri" panose="020F0502020204030204" pitchFamily="34" charset="0"/>
              </a:rPr>
              <a:t>Investment in infrastructure is key to economic recovery especially in the shadow of Covid-19</a:t>
            </a:r>
            <a:endParaRPr lang="en-ZA" dirty="0"/>
          </a:p>
        </p:txBody>
      </p:sp>
      <p:sp>
        <p:nvSpPr>
          <p:cNvPr id="4" name="Title 1">
            <a:extLst>
              <a:ext uri="{FF2B5EF4-FFF2-40B4-BE49-F238E27FC236}">
                <a16:creationId xmlns:a16="http://schemas.microsoft.com/office/drawing/2014/main" xmlns="" id="{F2CCC7FB-9201-4271-B0ED-571989339466}"/>
              </a:ext>
            </a:extLst>
          </p:cNvPr>
          <p:cNvSpPr txBox="1">
            <a:spLocks/>
          </p:cNvSpPr>
          <p:nvPr/>
        </p:nvSpPr>
        <p:spPr>
          <a:xfrm>
            <a:off x="1490097" y="0"/>
            <a:ext cx="4946072" cy="581890"/>
          </a:xfrm>
          <a:prstGeom prst="rect">
            <a:avLst/>
          </a:prstGeom>
          <a:solidFill>
            <a:schemeClr val="tx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Arial" panose="020B0604020202020204" pitchFamily="34" charset="0"/>
                <a:cs typeface="Arial" panose="020B0604020202020204" pitchFamily="34" charset="0"/>
              </a:rPr>
              <a:t>NEF Property Webinar</a:t>
            </a:r>
            <a:endParaRPr lang="en-ZA"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2693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12E744D7-6C80-4344-B940-429927CAFC34}"/>
              </a:ext>
            </a:extLst>
          </p:cNvPr>
          <p:cNvSpPr>
            <a:spLocks noGrp="1"/>
          </p:cNvSpPr>
          <p:nvPr>
            <p:ph type="title"/>
          </p:nvPr>
        </p:nvSpPr>
        <p:spPr>
          <a:xfrm>
            <a:off x="1490097" y="1223624"/>
            <a:ext cx="9739009" cy="823676"/>
          </a:xfrm>
        </p:spPr>
        <p:txBody>
          <a:bodyPr>
            <a:normAutofit fontScale="90000"/>
          </a:bodyPr>
          <a:lstStyle/>
          <a:p>
            <a:r>
              <a:rPr lang="en-US" sz="2800" b="1" dirty="0">
                <a:latin typeface="Arial" panose="020B0604020202020204" pitchFamily="34" charset="0"/>
                <a:cs typeface="Arial" panose="020B0604020202020204" pitchFamily="34" charset="0"/>
              </a:rPr>
              <a:t>Agenda</a:t>
            </a:r>
            <a:br>
              <a:rPr lang="en-US" sz="2800" b="1" dirty="0">
                <a:latin typeface="Arial" panose="020B0604020202020204" pitchFamily="34" charset="0"/>
                <a:cs typeface="Arial" panose="020B0604020202020204" pitchFamily="34" charset="0"/>
              </a:rPr>
            </a:br>
            <a:endParaRPr lang="en-ZA" sz="2800" dirty="0">
              <a:latin typeface="Arial" panose="020B0604020202020204" pitchFamily="34" charset="0"/>
              <a:cs typeface="Arial" panose="020B0604020202020204" pitchFamily="34" charset="0"/>
            </a:endParaRPr>
          </a:p>
        </p:txBody>
      </p:sp>
      <p:sp>
        <p:nvSpPr>
          <p:cNvPr id="7" name="Text Placeholder 13">
            <a:extLst>
              <a:ext uri="{FF2B5EF4-FFF2-40B4-BE49-F238E27FC236}">
                <a16:creationId xmlns:a16="http://schemas.microsoft.com/office/drawing/2014/main" xmlns="" id="{BBDD5306-08FB-46BB-B127-5E31C25D9402}"/>
              </a:ext>
            </a:extLst>
          </p:cNvPr>
          <p:cNvSpPr txBox="1">
            <a:spLocks/>
          </p:cNvSpPr>
          <p:nvPr/>
        </p:nvSpPr>
        <p:spPr>
          <a:xfrm>
            <a:off x="1546025" y="2047300"/>
            <a:ext cx="4521928" cy="469900"/>
          </a:xfrm>
          <a:prstGeom prst="rect">
            <a:avLst/>
          </a:prstGeom>
          <a:solidFill>
            <a:schemeClr val="accent1">
              <a:lumMod val="20000"/>
              <a:lumOff val="80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SHRA mandate</a:t>
            </a:r>
          </a:p>
        </p:txBody>
      </p:sp>
      <p:sp>
        <p:nvSpPr>
          <p:cNvPr id="8" name="Text Placeholder 14">
            <a:extLst>
              <a:ext uri="{FF2B5EF4-FFF2-40B4-BE49-F238E27FC236}">
                <a16:creationId xmlns:a16="http://schemas.microsoft.com/office/drawing/2014/main" xmlns="" id="{F10E1146-5971-4E50-925D-135603519847}"/>
              </a:ext>
            </a:extLst>
          </p:cNvPr>
          <p:cNvSpPr txBox="1">
            <a:spLocks/>
          </p:cNvSpPr>
          <p:nvPr/>
        </p:nvSpPr>
        <p:spPr>
          <a:xfrm>
            <a:off x="1546025" y="2529900"/>
            <a:ext cx="4521928" cy="469900"/>
          </a:xfrm>
          <a:prstGeom prst="rect">
            <a:avLst/>
          </a:prstGeom>
          <a:solidFill>
            <a:schemeClr val="accent1">
              <a:lumMod val="20000"/>
              <a:lumOff val="8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Social housing</a:t>
            </a:r>
          </a:p>
        </p:txBody>
      </p:sp>
      <p:sp>
        <p:nvSpPr>
          <p:cNvPr id="9" name="Text Placeholder 13">
            <a:extLst>
              <a:ext uri="{FF2B5EF4-FFF2-40B4-BE49-F238E27FC236}">
                <a16:creationId xmlns:a16="http://schemas.microsoft.com/office/drawing/2014/main" xmlns="" id="{A5740E16-517C-4873-A630-B0D86C3C4348}"/>
              </a:ext>
            </a:extLst>
          </p:cNvPr>
          <p:cNvSpPr txBox="1">
            <a:spLocks/>
          </p:cNvSpPr>
          <p:nvPr/>
        </p:nvSpPr>
        <p:spPr>
          <a:xfrm>
            <a:off x="1546025" y="3038872"/>
            <a:ext cx="4521928" cy="469900"/>
          </a:xfrm>
          <a:prstGeom prst="rect">
            <a:avLst/>
          </a:prstGeom>
          <a:solidFill>
            <a:schemeClr val="accent1">
              <a:lumMod val="20000"/>
              <a:lumOff val="80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Economic climate</a:t>
            </a:r>
          </a:p>
        </p:txBody>
      </p:sp>
      <p:sp>
        <p:nvSpPr>
          <p:cNvPr id="10" name="Text Placeholder 14">
            <a:extLst>
              <a:ext uri="{FF2B5EF4-FFF2-40B4-BE49-F238E27FC236}">
                <a16:creationId xmlns:a16="http://schemas.microsoft.com/office/drawing/2014/main" xmlns="" id="{F9F85670-BA8F-4803-AC02-CA989B1624D5}"/>
              </a:ext>
            </a:extLst>
          </p:cNvPr>
          <p:cNvSpPr txBox="1">
            <a:spLocks/>
          </p:cNvSpPr>
          <p:nvPr/>
        </p:nvSpPr>
        <p:spPr>
          <a:xfrm>
            <a:off x="1546025" y="3534302"/>
            <a:ext cx="4521928" cy="469900"/>
          </a:xfrm>
          <a:prstGeom prst="rect">
            <a:avLst/>
          </a:prstGeom>
          <a:solidFill>
            <a:schemeClr val="accent1">
              <a:lumMod val="20000"/>
              <a:lumOff val="8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Infrastructure investment</a:t>
            </a:r>
          </a:p>
        </p:txBody>
      </p:sp>
      <p:sp>
        <p:nvSpPr>
          <p:cNvPr id="11" name="Text Placeholder 13">
            <a:extLst>
              <a:ext uri="{FF2B5EF4-FFF2-40B4-BE49-F238E27FC236}">
                <a16:creationId xmlns:a16="http://schemas.microsoft.com/office/drawing/2014/main" xmlns="" id="{BF978464-AF60-4D60-A5EC-FAE494157941}"/>
              </a:ext>
            </a:extLst>
          </p:cNvPr>
          <p:cNvSpPr txBox="1">
            <a:spLocks/>
          </p:cNvSpPr>
          <p:nvPr/>
        </p:nvSpPr>
        <p:spPr>
          <a:xfrm>
            <a:off x="1546025" y="4029732"/>
            <a:ext cx="4521928" cy="469900"/>
          </a:xfrm>
          <a:prstGeom prst="rect">
            <a:avLst/>
          </a:prstGeom>
          <a:solidFill>
            <a:schemeClr val="accent2"/>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SHRA project pipeline (not yet accredited)</a:t>
            </a:r>
          </a:p>
        </p:txBody>
      </p:sp>
      <p:sp>
        <p:nvSpPr>
          <p:cNvPr id="12" name="Text Placeholder 14">
            <a:extLst>
              <a:ext uri="{FF2B5EF4-FFF2-40B4-BE49-F238E27FC236}">
                <a16:creationId xmlns:a16="http://schemas.microsoft.com/office/drawing/2014/main" xmlns="" id="{92161D13-E0E1-4F4A-87A6-CC4122340189}"/>
              </a:ext>
            </a:extLst>
          </p:cNvPr>
          <p:cNvSpPr txBox="1">
            <a:spLocks/>
          </p:cNvSpPr>
          <p:nvPr/>
        </p:nvSpPr>
        <p:spPr>
          <a:xfrm>
            <a:off x="1546025" y="4528668"/>
            <a:ext cx="4521928" cy="469900"/>
          </a:xfrm>
          <a:prstGeom prst="rect">
            <a:avLst/>
          </a:prstGeom>
          <a:solidFill>
            <a:schemeClr val="accent1">
              <a:lumMod val="20000"/>
              <a:lumOff val="8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SHRA initiatives: Response to expression of interest</a:t>
            </a:r>
          </a:p>
        </p:txBody>
      </p:sp>
      <p:sp>
        <p:nvSpPr>
          <p:cNvPr id="13" name="Text Placeholder 13">
            <a:extLst>
              <a:ext uri="{FF2B5EF4-FFF2-40B4-BE49-F238E27FC236}">
                <a16:creationId xmlns:a16="http://schemas.microsoft.com/office/drawing/2014/main" xmlns="" id="{82FAB4CE-F195-450B-BFE8-E57416D42B08}"/>
              </a:ext>
            </a:extLst>
          </p:cNvPr>
          <p:cNvSpPr txBox="1">
            <a:spLocks/>
          </p:cNvSpPr>
          <p:nvPr/>
        </p:nvSpPr>
        <p:spPr>
          <a:xfrm>
            <a:off x="1546025" y="5027604"/>
            <a:ext cx="4521928" cy="469900"/>
          </a:xfrm>
          <a:prstGeom prst="rect">
            <a:avLst/>
          </a:prstGeom>
          <a:solidFill>
            <a:schemeClr val="accent1">
              <a:lumMod val="20000"/>
              <a:lumOff val="80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SHRA initiatives: SIDDSA pitch – 19 projects</a:t>
            </a:r>
          </a:p>
        </p:txBody>
      </p:sp>
      <p:sp>
        <p:nvSpPr>
          <p:cNvPr id="14" name="Text Placeholder 14">
            <a:extLst>
              <a:ext uri="{FF2B5EF4-FFF2-40B4-BE49-F238E27FC236}">
                <a16:creationId xmlns:a16="http://schemas.microsoft.com/office/drawing/2014/main" xmlns="" id="{80AD3764-5656-40B2-86AE-F43CC79F489C}"/>
              </a:ext>
            </a:extLst>
          </p:cNvPr>
          <p:cNvSpPr txBox="1">
            <a:spLocks/>
          </p:cNvSpPr>
          <p:nvPr/>
        </p:nvSpPr>
        <p:spPr>
          <a:xfrm>
            <a:off x="1546025" y="5525324"/>
            <a:ext cx="4521928" cy="469900"/>
          </a:xfrm>
          <a:prstGeom prst="rect">
            <a:avLst/>
          </a:prstGeom>
          <a:solidFill>
            <a:schemeClr val="accent1">
              <a:lumMod val="20000"/>
              <a:lumOff val="8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Projects with debt requirement</a:t>
            </a:r>
          </a:p>
        </p:txBody>
      </p:sp>
      <p:pic>
        <p:nvPicPr>
          <p:cNvPr id="15" name="Picture 14">
            <a:extLst>
              <a:ext uri="{FF2B5EF4-FFF2-40B4-BE49-F238E27FC236}">
                <a16:creationId xmlns:a16="http://schemas.microsoft.com/office/drawing/2014/main" xmlns="" id="{5DC103D7-1CAB-471C-A9D8-E61ED51966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8458" y="2362363"/>
            <a:ext cx="4918975" cy="3283677"/>
          </a:xfrm>
          <a:prstGeom prst="rect">
            <a:avLst/>
          </a:prstGeom>
          <a:ln w="127000" cap="sq">
            <a:solidFill>
              <a:schemeClr val="accent3"/>
            </a:solidFill>
            <a:miter lim="800000"/>
          </a:ln>
          <a:effectLst>
            <a:outerShdw blurRad="57150" dist="50800" dir="2700000" algn="tl" rotWithShape="0">
              <a:srgbClr val="000000">
                <a:alpha val="40000"/>
              </a:srgbClr>
            </a:outerShdw>
          </a:effectLst>
        </p:spPr>
      </p:pic>
      <p:sp>
        <p:nvSpPr>
          <p:cNvPr id="2" name="Title 1">
            <a:extLst>
              <a:ext uri="{FF2B5EF4-FFF2-40B4-BE49-F238E27FC236}">
                <a16:creationId xmlns:a16="http://schemas.microsoft.com/office/drawing/2014/main" xmlns="" id="{9E1D2F93-95F8-41F1-9281-5C6ECD6CD974}"/>
              </a:ext>
            </a:extLst>
          </p:cNvPr>
          <p:cNvSpPr txBox="1">
            <a:spLocks/>
          </p:cNvSpPr>
          <p:nvPr/>
        </p:nvSpPr>
        <p:spPr>
          <a:xfrm>
            <a:off x="1490097" y="0"/>
            <a:ext cx="4946072" cy="581890"/>
          </a:xfrm>
          <a:prstGeom prst="rect">
            <a:avLst/>
          </a:prstGeom>
          <a:solidFill>
            <a:schemeClr val="tx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Arial" panose="020B0604020202020204" pitchFamily="34" charset="0"/>
                <a:cs typeface="Arial" panose="020B0604020202020204" pitchFamily="34" charset="0"/>
              </a:rPr>
              <a:t>NEF Property Webinar</a:t>
            </a:r>
            <a:endParaRPr lang="en-ZA"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1263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xmlns="" id="{CEB032C1-1FFE-479F-A458-E7F850A6DBD8}"/>
              </a:ext>
            </a:extLst>
          </p:cNvPr>
          <p:cNvSpPr>
            <a:spLocks noGrp="1"/>
          </p:cNvSpPr>
          <p:nvPr>
            <p:ph type="title"/>
          </p:nvPr>
        </p:nvSpPr>
        <p:spPr>
          <a:xfrm>
            <a:off x="1614790" y="1001949"/>
            <a:ext cx="9739009" cy="823676"/>
          </a:xfrm>
        </p:spPr>
        <p:txBody>
          <a:bodyPr>
            <a:normAutofit fontScale="90000"/>
          </a:bodyPr>
          <a:lstStyle/>
          <a:p>
            <a:r>
              <a:rPr lang="en-US" sz="2800" b="1" dirty="0">
                <a:latin typeface="Arial" panose="020B0604020202020204" pitchFamily="34" charset="0"/>
                <a:cs typeface="Arial" panose="020B0604020202020204" pitchFamily="34" charset="0"/>
              </a:rPr>
              <a:t>Project pipeline (not yet accredited)</a:t>
            </a:r>
            <a:br>
              <a:rPr lang="en-US" sz="2800" b="1" dirty="0">
                <a:latin typeface="Arial" panose="020B0604020202020204" pitchFamily="34" charset="0"/>
                <a:cs typeface="Arial" panose="020B0604020202020204" pitchFamily="34" charset="0"/>
              </a:rPr>
            </a:br>
            <a:endParaRPr lang="en-ZA" sz="2800" dirty="0">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xmlns="" id="{1498C9AF-F6EE-4B8E-B7F0-037CCC4E90CB}"/>
              </a:ext>
            </a:extLst>
          </p:cNvPr>
          <p:cNvSpPr txBox="1">
            <a:spLocks/>
          </p:cNvSpPr>
          <p:nvPr/>
        </p:nvSpPr>
        <p:spPr>
          <a:xfrm>
            <a:off x="233756" y="2310597"/>
            <a:ext cx="5999491" cy="2976569"/>
          </a:xfrm>
          <a:prstGeom prst="rect">
            <a:avLst/>
          </a:prstGeom>
          <a:solidFill>
            <a:schemeClr val="bg1">
              <a:lumMod val="85000"/>
            </a:schemeClr>
          </a:solidFill>
        </p:spPr>
        <p:txBody>
          <a:bodyPr vert="horz" lIns="121920" tIns="60960" rIns="121920" bIns="60960" rtlCol="0" anchor="ctr">
            <a:noAutofit/>
          </a:bodyPr>
          <a:lstStyle>
            <a:lvl1pPr algn="l" defTabSz="457200" rtl="0" eaLnBrk="1" latinLnBrk="0" hangingPunct="1">
              <a:spcBef>
                <a:spcPct val="0"/>
              </a:spcBef>
              <a:buNone/>
              <a:defRPr sz="2600" b="1" kern="1200">
                <a:solidFill>
                  <a:schemeClr val="tx1"/>
                </a:solidFill>
                <a:latin typeface="Helvetica"/>
                <a:ea typeface="+mj-ea"/>
                <a:cs typeface="Helvetica"/>
              </a:defRPr>
            </a:lvl1pPr>
          </a:lstStyle>
          <a:p>
            <a:pPr algn="just"/>
            <a:r>
              <a:rPr lang="en-ZA" sz="1800" b="0" dirty="0">
                <a:latin typeface="Arial" panose="020B0604020202020204" pitchFamily="34" charset="0"/>
                <a:cs typeface="Arial" panose="020B0604020202020204" pitchFamily="34" charset="0"/>
              </a:rPr>
              <a:t>As of 03 August 2020, Quarter 2:</a:t>
            </a:r>
          </a:p>
          <a:p>
            <a:pPr algn="just"/>
            <a:endParaRPr lang="en-ZA" sz="1800" b="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ZA" sz="1800" b="0" dirty="0">
                <a:latin typeface="Arial" panose="020B0604020202020204" pitchFamily="34" charset="0"/>
                <a:cs typeface="Arial" panose="020B0604020202020204" pitchFamily="34" charset="0"/>
              </a:rPr>
              <a:t>We have registered </a:t>
            </a:r>
            <a:r>
              <a:rPr lang="en-ZA" sz="1800" dirty="0">
                <a:latin typeface="Arial" panose="020B0604020202020204" pitchFamily="34" charset="0"/>
                <a:cs typeface="Arial" panose="020B0604020202020204" pitchFamily="34" charset="0"/>
              </a:rPr>
              <a:t>70</a:t>
            </a:r>
            <a:r>
              <a:rPr lang="en-ZA" sz="1800" b="0" dirty="0">
                <a:latin typeface="Arial" panose="020B0604020202020204" pitchFamily="34" charset="0"/>
                <a:cs typeface="Arial" panose="020B0604020202020204" pitchFamily="34" charset="0"/>
              </a:rPr>
              <a:t> projects in our pipeline yielding </a:t>
            </a:r>
            <a:r>
              <a:rPr lang="en-ZA" sz="1800" dirty="0">
                <a:latin typeface="Arial" panose="020B0604020202020204" pitchFamily="34" charset="0"/>
                <a:cs typeface="Arial" panose="020B0604020202020204" pitchFamily="34" charset="0"/>
              </a:rPr>
              <a:t>26395</a:t>
            </a:r>
            <a:r>
              <a:rPr lang="en-ZA" sz="1800" b="0" dirty="0">
                <a:latin typeface="Arial" panose="020B0604020202020204" pitchFamily="34" charset="0"/>
                <a:cs typeface="Arial" panose="020B0604020202020204" pitchFamily="34" charset="0"/>
              </a:rPr>
              <a:t> units. Split between 26 project applications by SHI and 44 projects by ODA’s.</a:t>
            </a:r>
          </a:p>
          <a:p>
            <a:pPr algn="just"/>
            <a:endParaRPr lang="en-ZA" sz="1800" b="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ZA" sz="1800" b="0" dirty="0">
                <a:latin typeface="Arial" panose="020B0604020202020204" pitchFamily="34" charset="0"/>
                <a:cs typeface="Arial" panose="020B0604020202020204" pitchFamily="34" charset="0"/>
              </a:rPr>
              <a:t>Of the 70 Projects in the pipeline, 11 Projects are ready for external assessments and discussions at Project Accreditation Committee.</a:t>
            </a:r>
          </a:p>
        </p:txBody>
      </p:sp>
      <p:sp>
        <p:nvSpPr>
          <p:cNvPr id="19" name="Title 1">
            <a:extLst>
              <a:ext uri="{FF2B5EF4-FFF2-40B4-BE49-F238E27FC236}">
                <a16:creationId xmlns:a16="http://schemas.microsoft.com/office/drawing/2014/main" xmlns="" id="{9D2D2CE4-D606-49EB-AB8C-04D6EBCCCF20}"/>
              </a:ext>
            </a:extLst>
          </p:cNvPr>
          <p:cNvSpPr txBox="1">
            <a:spLocks/>
          </p:cNvSpPr>
          <p:nvPr/>
        </p:nvSpPr>
        <p:spPr>
          <a:xfrm>
            <a:off x="233756" y="3285052"/>
            <a:ext cx="10621681" cy="1027661"/>
          </a:xfrm>
          <a:prstGeom prst="rect">
            <a:avLst/>
          </a:prstGeom>
        </p:spPr>
        <p:txBody>
          <a:bodyPr vert="horz" lIns="121920" tIns="60960" rIns="121920" bIns="60960" rtlCol="0" anchor="ctr">
            <a:noAutofit/>
          </a:bodyPr>
          <a:lstStyle>
            <a:lvl1pPr algn="l" defTabSz="457200" rtl="0" eaLnBrk="1" latinLnBrk="0" hangingPunct="1">
              <a:spcBef>
                <a:spcPct val="0"/>
              </a:spcBef>
              <a:buNone/>
              <a:defRPr sz="2600" b="1" kern="1200">
                <a:solidFill>
                  <a:schemeClr val="tx1"/>
                </a:solidFill>
                <a:latin typeface="Helvetica"/>
                <a:ea typeface="+mj-ea"/>
                <a:cs typeface="Helvetica"/>
              </a:defRPr>
            </a:lvl1pPr>
          </a:lstStyle>
          <a:p>
            <a:pPr algn="just"/>
            <a:endParaRPr lang="en-ZA" sz="2400" b="0" dirty="0">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xmlns="" id="{A6906B4F-CC2C-4868-A2CB-AED6E2828917}"/>
              </a:ext>
            </a:extLst>
          </p:cNvPr>
          <p:cNvPicPr>
            <a:picLocks noChangeAspect="1"/>
          </p:cNvPicPr>
          <p:nvPr/>
        </p:nvPicPr>
        <p:blipFill rotWithShape="1">
          <a:blip r:embed="rId3">
            <a:extLst>
              <a:ext uri="{28A0092B-C50C-407E-A947-70E740481C1C}">
                <a14:useLocalDpi xmlns:a14="http://schemas.microsoft.com/office/drawing/2010/main" val="0"/>
              </a:ext>
            </a:extLst>
          </a:blip>
          <a:srcRect t="20454"/>
          <a:stretch/>
        </p:blipFill>
        <p:spPr>
          <a:xfrm>
            <a:off x="6388367" y="2291334"/>
            <a:ext cx="5569877" cy="2976569"/>
          </a:xfrm>
          <a:prstGeom prst="rect">
            <a:avLst/>
          </a:prstGeom>
        </p:spPr>
      </p:pic>
      <p:sp>
        <p:nvSpPr>
          <p:cNvPr id="2" name="Title 1">
            <a:extLst>
              <a:ext uri="{FF2B5EF4-FFF2-40B4-BE49-F238E27FC236}">
                <a16:creationId xmlns:a16="http://schemas.microsoft.com/office/drawing/2014/main" xmlns="" id="{A72ED71F-2DD6-4A00-AE39-FD645A1330FA}"/>
              </a:ext>
            </a:extLst>
          </p:cNvPr>
          <p:cNvSpPr txBox="1">
            <a:spLocks/>
          </p:cNvSpPr>
          <p:nvPr/>
        </p:nvSpPr>
        <p:spPr>
          <a:xfrm>
            <a:off x="1490097" y="0"/>
            <a:ext cx="4946072" cy="581890"/>
          </a:xfrm>
          <a:prstGeom prst="rect">
            <a:avLst/>
          </a:prstGeom>
          <a:solidFill>
            <a:schemeClr val="tx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Arial" panose="020B0604020202020204" pitchFamily="34" charset="0"/>
                <a:cs typeface="Arial" panose="020B0604020202020204" pitchFamily="34" charset="0"/>
              </a:rPr>
              <a:t>NEF Property Webinar</a:t>
            </a:r>
            <a:endParaRPr lang="en-ZA"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0634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201BA0-7807-4F21-9041-A217088EF2AC}"/>
              </a:ext>
            </a:extLst>
          </p:cNvPr>
          <p:cNvSpPr>
            <a:spLocks noGrp="1"/>
          </p:cNvSpPr>
          <p:nvPr>
            <p:ph type="title"/>
          </p:nvPr>
        </p:nvSpPr>
        <p:spPr>
          <a:xfrm>
            <a:off x="1614790" y="1001949"/>
            <a:ext cx="9739009" cy="823676"/>
          </a:xfrm>
        </p:spPr>
        <p:txBody>
          <a:bodyPr>
            <a:normAutofit fontScale="90000"/>
          </a:bodyPr>
          <a:lstStyle/>
          <a:p>
            <a:r>
              <a:rPr lang="en-US" sz="2800" b="1" dirty="0">
                <a:latin typeface="Arial" panose="020B0604020202020204" pitchFamily="34" charset="0"/>
                <a:cs typeface="Arial" panose="020B0604020202020204" pitchFamily="34" charset="0"/>
              </a:rPr>
              <a:t>Project pipeline (not yet accredited)</a:t>
            </a:r>
            <a:br>
              <a:rPr lang="en-US" sz="2800" b="1" dirty="0">
                <a:latin typeface="Arial" panose="020B0604020202020204" pitchFamily="34" charset="0"/>
                <a:cs typeface="Arial" panose="020B0604020202020204" pitchFamily="34" charset="0"/>
              </a:rPr>
            </a:br>
            <a:endParaRPr lang="en-ZA" sz="280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xmlns="" id="{F5B411A3-7DA9-454E-B048-23C31F40830C}"/>
              </a:ext>
            </a:extLst>
          </p:cNvPr>
          <p:cNvSpPr txBox="1">
            <a:spLocks/>
          </p:cNvSpPr>
          <p:nvPr/>
        </p:nvSpPr>
        <p:spPr>
          <a:xfrm>
            <a:off x="233756" y="3285052"/>
            <a:ext cx="10621681" cy="1027661"/>
          </a:xfrm>
          <a:prstGeom prst="rect">
            <a:avLst/>
          </a:prstGeom>
        </p:spPr>
        <p:txBody>
          <a:bodyPr vert="horz" lIns="121920" tIns="60960" rIns="121920" bIns="60960" rtlCol="0" anchor="ctr">
            <a:noAutofit/>
          </a:bodyPr>
          <a:lstStyle>
            <a:lvl1pPr algn="l" defTabSz="457200" rtl="0" eaLnBrk="1" latinLnBrk="0" hangingPunct="1">
              <a:spcBef>
                <a:spcPct val="0"/>
              </a:spcBef>
              <a:buNone/>
              <a:defRPr sz="2600" b="1" kern="1200">
                <a:solidFill>
                  <a:schemeClr val="tx1"/>
                </a:solidFill>
                <a:latin typeface="Helvetica"/>
                <a:ea typeface="+mj-ea"/>
                <a:cs typeface="Helvetica"/>
              </a:defRPr>
            </a:lvl1pPr>
          </a:lstStyle>
          <a:p>
            <a:pPr algn="just"/>
            <a:endParaRPr lang="en-ZA" sz="2400" b="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xmlns="" id="{4DEEF862-9E0F-48B6-A730-86FAD6CBEAF1}"/>
              </a:ext>
            </a:extLst>
          </p:cNvPr>
          <p:cNvSpPr txBox="1">
            <a:spLocks/>
          </p:cNvSpPr>
          <p:nvPr/>
        </p:nvSpPr>
        <p:spPr>
          <a:xfrm>
            <a:off x="9456290" y="3323608"/>
            <a:ext cx="2299933" cy="8854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1600" dirty="0">
                <a:latin typeface="Arial" panose="020B0604020202020204" pitchFamily="34" charset="0"/>
                <a:cs typeface="Arial" panose="020B0604020202020204" pitchFamily="34" charset="0"/>
              </a:rPr>
              <a:t>The Gauteng province has the largest number of units in our pipeline followed by KwaZulu Natal. With Western Cape with the least projects registered on to the pipeline.</a:t>
            </a:r>
          </a:p>
        </p:txBody>
      </p:sp>
      <p:graphicFrame>
        <p:nvGraphicFramePr>
          <p:cNvPr id="5" name="Chart 4">
            <a:extLst>
              <a:ext uri="{FF2B5EF4-FFF2-40B4-BE49-F238E27FC236}">
                <a16:creationId xmlns:a16="http://schemas.microsoft.com/office/drawing/2014/main" xmlns="" id="{FB09B6E6-349F-4722-9444-38B71C83F5A8}"/>
              </a:ext>
            </a:extLst>
          </p:cNvPr>
          <p:cNvGraphicFramePr>
            <a:graphicFrameLocks/>
          </p:cNvGraphicFramePr>
          <p:nvPr/>
        </p:nvGraphicFramePr>
        <p:xfrm>
          <a:off x="374889" y="1822313"/>
          <a:ext cx="8678976" cy="4373688"/>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a:extLst>
              <a:ext uri="{FF2B5EF4-FFF2-40B4-BE49-F238E27FC236}">
                <a16:creationId xmlns:a16="http://schemas.microsoft.com/office/drawing/2014/main" xmlns="" id="{F6096827-67BA-4DFC-9C75-CC4CECA64118}"/>
              </a:ext>
            </a:extLst>
          </p:cNvPr>
          <p:cNvSpPr txBox="1">
            <a:spLocks/>
          </p:cNvSpPr>
          <p:nvPr/>
        </p:nvSpPr>
        <p:spPr>
          <a:xfrm>
            <a:off x="1490097" y="0"/>
            <a:ext cx="4946072" cy="581890"/>
          </a:xfrm>
          <a:prstGeom prst="rect">
            <a:avLst/>
          </a:prstGeom>
          <a:solidFill>
            <a:schemeClr val="tx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Arial" panose="020B0604020202020204" pitchFamily="34" charset="0"/>
                <a:cs typeface="Arial" panose="020B0604020202020204" pitchFamily="34" charset="0"/>
              </a:rPr>
              <a:t>NEF Property Webinar</a:t>
            </a:r>
            <a:endParaRPr lang="en-ZA"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5045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0FC18F-6E0F-4D40-8754-B5C275C64066}"/>
              </a:ext>
            </a:extLst>
          </p:cNvPr>
          <p:cNvSpPr>
            <a:spLocks noGrp="1"/>
          </p:cNvSpPr>
          <p:nvPr>
            <p:ph type="title"/>
          </p:nvPr>
        </p:nvSpPr>
        <p:spPr>
          <a:xfrm>
            <a:off x="1614790" y="1001949"/>
            <a:ext cx="9739009" cy="823676"/>
          </a:xfrm>
        </p:spPr>
        <p:txBody>
          <a:bodyPr>
            <a:normAutofit fontScale="90000"/>
          </a:bodyPr>
          <a:lstStyle/>
          <a:p>
            <a:r>
              <a:rPr lang="en-US" sz="2800" b="1" dirty="0">
                <a:latin typeface="Arial" panose="020B0604020202020204" pitchFamily="34" charset="0"/>
                <a:cs typeface="Arial" panose="020B0604020202020204" pitchFamily="34" charset="0"/>
              </a:rPr>
              <a:t>Project pipeline (not yet accredited) - Municipalities</a:t>
            </a:r>
            <a:br>
              <a:rPr lang="en-US" sz="2800" b="1" dirty="0">
                <a:latin typeface="Arial" panose="020B0604020202020204" pitchFamily="34" charset="0"/>
                <a:cs typeface="Arial" panose="020B0604020202020204" pitchFamily="34" charset="0"/>
              </a:rPr>
            </a:br>
            <a:endParaRPr lang="en-ZA" sz="280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xmlns="" id="{BFCCADB7-2078-45C2-B373-847A98DABAA9}"/>
              </a:ext>
            </a:extLst>
          </p:cNvPr>
          <p:cNvSpPr txBox="1">
            <a:spLocks/>
          </p:cNvSpPr>
          <p:nvPr/>
        </p:nvSpPr>
        <p:spPr>
          <a:xfrm>
            <a:off x="233756" y="3285052"/>
            <a:ext cx="10621681" cy="1027661"/>
          </a:xfrm>
          <a:prstGeom prst="rect">
            <a:avLst/>
          </a:prstGeom>
        </p:spPr>
        <p:txBody>
          <a:bodyPr vert="horz" lIns="121920" tIns="60960" rIns="121920" bIns="60960" rtlCol="0" anchor="ctr">
            <a:noAutofit/>
          </a:bodyPr>
          <a:lstStyle>
            <a:lvl1pPr algn="l" defTabSz="457200" rtl="0" eaLnBrk="1" latinLnBrk="0" hangingPunct="1">
              <a:spcBef>
                <a:spcPct val="0"/>
              </a:spcBef>
              <a:buNone/>
              <a:defRPr sz="2600" b="1" kern="1200">
                <a:solidFill>
                  <a:schemeClr val="tx1"/>
                </a:solidFill>
                <a:latin typeface="Helvetica"/>
                <a:ea typeface="+mj-ea"/>
                <a:cs typeface="Helvetica"/>
              </a:defRPr>
            </a:lvl1pPr>
          </a:lstStyle>
          <a:p>
            <a:pPr algn="just"/>
            <a:endParaRPr lang="en-ZA" sz="2400" b="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xmlns="" id="{00BC1232-11C0-43B1-B5EF-8EF3CFDC694C}"/>
              </a:ext>
            </a:extLst>
          </p:cNvPr>
          <p:cNvSpPr txBox="1">
            <a:spLocks/>
          </p:cNvSpPr>
          <p:nvPr/>
        </p:nvSpPr>
        <p:spPr>
          <a:xfrm>
            <a:off x="999231" y="1546484"/>
            <a:ext cx="10911416" cy="45140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1600" dirty="0">
                <a:latin typeface="Arial" panose="020B0604020202020204" pitchFamily="34" charset="0"/>
                <a:cs typeface="Arial" panose="020B0604020202020204" pitchFamily="34" charset="0"/>
              </a:rPr>
              <a:t>The project distribution amongst the metros and municipalities with </a:t>
            </a:r>
            <a:r>
              <a:rPr lang="en-ZA" sz="1600" dirty="0" err="1">
                <a:latin typeface="Arial" panose="020B0604020202020204" pitchFamily="34" charset="0"/>
                <a:cs typeface="Arial" panose="020B0604020202020204" pitchFamily="34" charset="0"/>
              </a:rPr>
              <a:t>Gautng</a:t>
            </a:r>
            <a:r>
              <a:rPr lang="en-ZA" sz="1600" dirty="0">
                <a:latin typeface="Arial" panose="020B0604020202020204" pitchFamily="34" charset="0"/>
                <a:cs typeface="Arial" panose="020B0604020202020204" pitchFamily="34" charset="0"/>
              </a:rPr>
              <a:t> leading, as it stands, there are currently no projects registered in our pipeline for the Limpopo and the Northern cape provinces. </a:t>
            </a:r>
          </a:p>
        </p:txBody>
      </p:sp>
      <p:graphicFrame>
        <p:nvGraphicFramePr>
          <p:cNvPr id="5" name="Chart 4">
            <a:extLst>
              <a:ext uri="{FF2B5EF4-FFF2-40B4-BE49-F238E27FC236}">
                <a16:creationId xmlns:a16="http://schemas.microsoft.com/office/drawing/2014/main" xmlns="" id="{CDFF5859-69AA-47A9-8060-5DD54118E34F}"/>
              </a:ext>
            </a:extLst>
          </p:cNvPr>
          <p:cNvGraphicFramePr>
            <a:graphicFrameLocks/>
          </p:cNvGraphicFramePr>
          <p:nvPr/>
        </p:nvGraphicFramePr>
        <p:xfrm>
          <a:off x="999231" y="1890227"/>
          <a:ext cx="10608083" cy="4967773"/>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a:extLst>
              <a:ext uri="{FF2B5EF4-FFF2-40B4-BE49-F238E27FC236}">
                <a16:creationId xmlns:a16="http://schemas.microsoft.com/office/drawing/2014/main" xmlns="" id="{AE47E23C-8AC6-42A8-90D3-34DBFF310C69}"/>
              </a:ext>
            </a:extLst>
          </p:cNvPr>
          <p:cNvSpPr txBox="1">
            <a:spLocks/>
          </p:cNvSpPr>
          <p:nvPr/>
        </p:nvSpPr>
        <p:spPr>
          <a:xfrm>
            <a:off x="1490097" y="0"/>
            <a:ext cx="4946072" cy="581890"/>
          </a:xfrm>
          <a:prstGeom prst="rect">
            <a:avLst/>
          </a:prstGeom>
          <a:solidFill>
            <a:schemeClr val="tx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Arial" panose="020B0604020202020204" pitchFamily="34" charset="0"/>
                <a:cs typeface="Arial" panose="020B0604020202020204" pitchFamily="34" charset="0"/>
              </a:rPr>
              <a:t>NEF Property Webinar</a:t>
            </a:r>
            <a:endParaRPr lang="en-ZA"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4532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12E744D7-6C80-4344-B940-429927CAFC34}"/>
              </a:ext>
            </a:extLst>
          </p:cNvPr>
          <p:cNvSpPr>
            <a:spLocks noGrp="1"/>
          </p:cNvSpPr>
          <p:nvPr>
            <p:ph type="title"/>
          </p:nvPr>
        </p:nvSpPr>
        <p:spPr>
          <a:xfrm>
            <a:off x="1490097" y="1223624"/>
            <a:ext cx="9739009" cy="823676"/>
          </a:xfrm>
        </p:spPr>
        <p:txBody>
          <a:bodyPr>
            <a:normAutofit fontScale="90000"/>
          </a:bodyPr>
          <a:lstStyle/>
          <a:p>
            <a:r>
              <a:rPr lang="en-US" sz="2800" b="1" dirty="0">
                <a:latin typeface="Arial" panose="020B0604020202020204" pitchFamily="34" charset="0"/>
                <a:cs typeface="Arial" panose="020B0604020202020204" pitchFamily="34" charset="0"/>
              </a:rPr>
              <a:t>Agenda</a:t>
            </a:r>
            <a:br>
              <a:rPr lang="en-US" sz="2800" b="1" dirty="0">
                <a:latin typeface="Arial" panose="020B0604020202020204" pitchFamily="34" charset="0"/>
                <a:cs typeface="Arial" panose="020B0604020202020204" pitchFamily="34" charset="0"/>
              </a:rPr>
            </a:br>
            <a:endParaRPr lang="en-ZA" sz="2800" dirty="0">
              <a:latin typeface="Arial" panose="020B0604020202020204" pitchFamily="34" charset="0"/>
              <a:cs typeface="Arial" panose="020B0604020202020204" pitchFamily="34" charset="0"/>
            </a:endParaRPr>
          </a:p>
        </p:txBody>
      </p:sp>
      <p:sp>
        <p:nvSpPr>
          <p:cNvPr id="7" name="Text Placeholder 13">
            <a:extLst>
              <a:ext uri="{FF2B5EF4-FFF2-40B4-BE49-F238E27FC236}">
                <a16:creationId xmlns:a16="http://schemas.microsoft.com/office/drawing/2014/main" xmlns="" id="{BBDD5306-08FB-46BB-B127-5E31C25D9402}"/>
              </a:ext>
            </a:extLst>
          </p:cNvPr>
          <p:cNvSpPr txBox="1">
            <a:spLocks/>
          </p:cNvSpPr>
          <p:nvPr/>
        </p:nvSpPr>
        <p:spPr>
          <a:xfrm>
            <a:off x="1546025" y="2047300"/>
            <a:ext cx="4521928" cy="469900"/>
          </a:xfrm>
          <a:prstGeom prst="rect">
            <a:avLst/>
          </a:prstGeom>
          <a:solidFill>
            <a:schemeClr val="accent1">
              <a:lumMod val="20000"/>
              <a:lumOff val="80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SHRA mandate</a:t>
            </a:r>
          </a:p>
        </p:txBody>
      </p:sp>
      <p:sp>
        <p:nvSpPr>
          <p:cNvPr id="8" name="Text Placeholder 14">
            <a:extLst>
              <a:ext uri="{FF2B5EF4-FFF2-40B4-BE49-F238E27FC236}">
                <a16:creationId xmlns:a16="http://schemas.microsoft.com/office/drawing/2014/main" xmlns="" id="{F10E1146-5971-4E50-925D-135603519847}"/>
              </a:ext>
            </a:extLst>
          </p:cNvPr>
          <p:cNvSpPr txBox="1">
            <a:spLocks/>
          </p:cNvSpPr>
          <p:nvPr/>
        </p:nvSpPr>
        <p:spPr>
          <a:xfrm>
            <a:off x="1546025" y="2529900"/>
            <a:ext cx="4521928" cy="469900"/>
          </a:xfrm>
          <a:prstGeom prst="rect">
            <a:avLst/>
          </a:prstGeom>
          <a:solidFill>
            <a:schemeClr val="accent1">
              <a:lumMod val="20000"/>
              <a:lumOff val="8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Social housing</a:t>
            </a:r>
          </a:p>
        </p:txBody>
      </p:sp>
      <p:sp>
        <p:nvSpPr>
          <p:cNvPr id="9" name="Text Placeholder 13">
            <a:extLst>
              <a:ext uri="{FF2B5EF4-FFF2-40B4-BE49-F238E27FC236}">
                <a16:creationId xmlns:a16="http://schemas.microsoft.com/office/drawing/2014/main" xmlns="" id="{A5740E16-517C-4873-A630-B0D86C3C4348}"/>
              </a:ext>
            </a:extLst>
          </p:cNvPr>
          <p:cNvSpPr txBox="1">
            <a:spLocks/>
          </p:cNvSpPr>
          <p:nvPr/>
        </p:nvSpPr>
        <p:spPr>
          <a:xfrm>
            <a:off x="1546025" y="3038872"/>
            <a:ext cx="4521928" cy="469900"/>
          </a:xfrm>
          <a:prstGeom prst="rect">
            <a:avLst/>
          </a:prstGeom>
          <a:solidFill>
            <a:schemeClr val="accent1">
              <a:lumMod val="20000"/>
              <a:lumOff val="80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Economic climate</a:t>
            </a:r>
          </a:p>
        </p:txBody>
      </p:sp>
      <p:sp>
        <p:nvSpPr>
          <p:cNvPr id="10" name="Text Placeholder 14">
            <a:extLst>
              <a:ext uri="{FF2B5EF4-FFF2-40B4-BE49-F238E27FC236}">
                <a16:creationId xmlns:a16="http://schemas.microsoft.com/office/drawing/2014/main" xmlns="" id="{F9F85670-BA8F-4803-AC02-CA989B1624D5}"/>
              </a:ext>
            </a:extLst>
          </p:cNvPr>
          <p:cNvSpPr txBox="1">
            <a:spLocks/>
          </p:cNvSpPr>
          <p:nvPr/>
        </p:nvSpPr>
        <p:spPr>
          <a:xfrm>
            <a:off x="1546025" y="3534302"/>
            <a:ext cx="4521928" cy="469900"/>
          </a:xfrm>
          <a:prstGeom prst="rect">
            <a:avLst/>
          </a:prstGeom>
          <a:solidFill>
            <a:schemeClr val="accent1">
              <a:lumMod val="20000"/>
              <a:lumOff val="8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Infrastructure investment</a:t>
            </a:r>
          </a:p>
        </p:txBody>
      </p:sp>
      <p:sp>
        <p:nvSpPr>
          <p:cNvPr id="11" name="Text Placeholder 13">
            <a:extLst>
              <a:ext uri="{FF2B5EF4-FFF2-40B4-BE49-F238E27FC236}">
                <a16:creationId xmlns:a16="http://schemas.microsoft.com/office/drawing/2014/main" xmlns="" id="{BF978464-AF60-4D60-A5EC-FAE494157941}"/>
              </a:ext>
            </a:extLst>
          </p:cNvPr>
          <p:cNvSpPr txBox="1">
            <a:spLocks/>
          </p:cNvSpPr>
          <p:nvPr/>
        </p:nvSpPr>
        <p:spPr>
          <a:xfrm>
            <a:off x="1546025" y="4029732"/>
            <a:ext cx="4521928" cy="469900"/>
          </a:xfrm>
          <a:prstGeom prst="rect">
            <a:avLst/>
          </a:prstGeom>
          <a:solidFill>
            <a:schemeClr val="accent1">
              <a:lumMod val="20000"/>
              <a:lumOff val="80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SHRA project pipeline (not yet accredited)</a:t>
            </a:r>
          </a:p>
        </p:txBody>
      </p:sp>
      <p:sp>
        <p:nvSpPr>
          <p:cNvPr id="12" name="Text Placeholder 14">
            <a:extLst>
              <a:ext uri="{FF2B5EF4-FFF2-40B4-BE49-F238E27FC236}">
                <a16:creationId xmlns:a16="http://schemas.microsoft.com/office/drawing/2014/main" xmlns="" id="{92161D13-E0E1-4F4A-87A6-CC4122340189}"/>
              </a:ext>
            </a:extLst>
          </p:cNvPr>
          <p:cNvSpPr txBox="1">
            <a:spLocks/>
          </p:cNvSpPr>
          <p:nvPr/>
        </p:nvSpPr>
        <p:spPr>
          <a:xfrm>
            <a:off x="1546025" y="4528668"/>
            <a:ext cx="4521928" cy="469900"/>
          </a:xfrm>
          <a:prstGeom prst="rect">
            <a:avLst/>
          </a:prstGeom>
          <a:solidFill>
            <a:schemeClr val="accent2"/>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SHRA initiatives: Response to expression of interest</a:t>
            </a:r>
          </a:p>
        </p:txBody>
      </p:sp>
      <p:sp>
        <p:nvSpPr>
          <p:cNvPr id="13" name="Text Placeholder 13">
            <a:extLst>
              <a:ext uri="{FF2B5EF4-FFF2-40B4-BE49-F238E27FC236}">
                <a16:creationId xmlns:a16="http://schemas.microsoft.com/office/drawing/2014/main" xmlns="" id="{82FAB4CE-F195-450B-BFE8-E57416D42B08}"/>
              </a:ext>
            </a:extLst>
          </p:cNvPr>
          <p:cNvSpPr txBox="1">
            <a:spLocks/>
          </p:cNvSpPr>
          <p:nvPr/>
        </p:nvSpPr>
        <p:spPr>
          <a:xfrm>
            <a:off x="1546025" y="5027604"/>
            <a:ext cx="4521928" cy="469900"/>
          </a:xfrm>
          <a:prstGeom prst="rect">
            <a:avLst/>
          </a:prstGeom>
          <a:solidFill>
            <a:schemeClr val="accent1">
              <a:lumMod val="20000"/>
              <a:lumOff val="80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SHRA initiatives: SIDDSA pitch – 19 projects</a:t>
            </a:r>
          </a:p>
        </p:txBody>
      </p:sp>
      <p:sp>
        <p:nvSpPr>
          <p:cNvPr id="14" name="Text Placeholder 14">
            <a:extLst>
              <a:ext uri="{FF2B5EF4-FFF2-40B4-BE49-F238E27FC236}">
                <a16:creationId xmlns:a16="http://schemas.microsoft.com/office/drawing/2014/main" xmlns="" id="{80AD3764-5656-40B2-86AE-F43CC79F489C}"/>
              </a:ext>
            </a:extLst>
          </p:cNvPr>
          <p:cNvSpPr txBox="1">
            <a:spLocks/>
          </p:cNvSpPr>
          <p:nvPr/>
        </p:nvSpPr>
        <p:spPr>
          <a:xfrm>
            <a:off x="1546025" y="5525324"/>
            <a:ext cx="4521928" cy="469900"/>
          </a:xfrm>
          <a:prstGeom prst="rect">
            <a:avLst/>
          </a:prstGeom>
          <a:solidFill>
            <a:schemeClr val="accent1">
              <a:lumMod val="20000"/>
              <a:lumOff val="8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Projects with debt requirement</a:t>
            </a:r>
          </a:p>
        </p:txBody>
      </p:sp>
      <p:pic>
        <p:nvPicPr>
          <p:cNvPr id="15" name="Picture 14">
            <a:extLst>
              <a:ext uri="{FF2B5EF4-FFF2-40B4-BE49-F238E27FC236}">
                <a16:creationId xmlns:a16="http://schemas.microsoft.com/office/drawing/2014/main" xmlns="" id="{5DC103D7-1CAB-471C-A9D8-E61ED51966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8458" y="2362363"/>
            <a:ext cx="4918975" cy="3283677"/>
          </a:xfrm>
          <a:prstGeom prst="rect">
            <a:avLst/>
          </a:prstGeom>
          <a:ln w="127000" cap="sq">
            <a:solidFill>
              <a:schemeClr val="accent3"/>
            </a:solidFill>
            <a:miter lim="800000"/>
          </a:ln>
          <a:effectLst>
            <a:outerShdw blurRad="57150" dist="50800" dir="2700000" algn="tl" rotWithShape="0">
              <a:srgbClr val="000000">
                <a:alpha val="40000"/>
              </a:srgbClr>
            </a:outerShdw>
          </a:effectLst>
        </p:spPr>
      </p:pic>
      <p:sp>
        <p:nvSpPr>
          <p:cNvPr id="2" name="Title 1">
            <a:extLst>
              <a:ext uri="{FF2B5EF4-FFF2-40B4-BE49-F238E27FC236}">
                <a16:creationId xmlns:a16="http://schemas.microsoft.com/office/drawing/2014/main" xmlns="" id="{193500EE-8BC1-49D9-94BC-9684659564E4}"/>
              </a:ext>
            </a:extLst>
          </p:cNvPr>
          <p:cNvSpPr txBox="1">
            <a:spLocks/>
          </p:cNvSpPr>
          <p:nvPr/>
        </p:nvSpPr>
        <p:spPr>
          <a:xfrm>
            <a:off x="1490097" y="0"/>
            <a:ext cx="4946072" cy="581890"/>
          </a:xfrm>
          <a:prstGeom prst="rect">
            <a:avLst/>
          </a:prstGeom>
          <a:solidFill>
            <a:schemeClr val="tx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Arial" panose="020B0604020202020204" pitchFamily="34" charset="0"/>
                <a:cs typeface="Arial" panose="020B0604020202020204" pitchFamily="34" charset="0"/>
              </a:rPr>
              <a:t>NEF Property Webinar</a:t>
            </a:r>
            <a:endParaRPr lang="en-ZA"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2975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12E744D7-6C80-4344-B940-429927CAFC34}"/>
              </a:ext>
            </a:extLst>
          </p:cNvPr>
          <p:cNvSpPr>
            <a:spLocks noGrp="1"/>
          </p:cNvSpPr>
          <p:nvPr>
            <p:ph type="title"/>
          </p:nvPr>
        </p:nvSpPr>
        <p:spPr>
          <a:xfrm>
            <a:off x="1517806" y="967584"/>
            <a:ext cx="9739009" cy="823676"/>
          </a:xfrm>
        </p:spPr>
        <p:txBody>
          <a:bodyPr>
            <a:normAutofit fontScale="90000"/>
          </a:bodyPr>
          <a:lstStyle/>
          <a:p>
            <a:r>
              <a:rPr lang="en-US" sz="2800" b="1" dirty="0">
                <a:latin typeface="Arial" panose="020B0604020202020204" pitchFamily="34" charset="0"/>
                <a:cs typeface="Arial" panose="020B0604020202020204" pitchFamily="34" charset="0"/>
              </a:rPr>
              <a:t>Responses to Expression of Interest</a:t>
            </a:r>
            <a:br>
              <a:rPr lang="en-US" sz="2800" b="1" dirty="0">
                <a:latin typeface="Arial" panose="020B0604020202020204" pitchFamily="34" charset="0"/>
                <a:cs typeface="Arial" panose="020B0604020202020204" pitchFamily="34" charset="0"/>
              </a:rPr>
            </a:br>
            <a:endParaRPr lang="en-ZA" sz="28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xmlns="" id="{0825C087-03F7-4ECB-9292-DDF686A6A538}"/>
              </a:ext>
            </a:extLst>
          </p:cNvPr>
          <p:cNvSpPr/>
          <p:nvPr/>
        </p:nvSpPr>
        <p:spPr>
          <a:xfrm>
            <a:off x="369401" y="2668241"/>
            <a:ext cx="5726599" cy="2027010"/>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panose="020B0604020202020204" pitchFamily="34" charset="0"/>
              <a:buChar char="•"/>
            </a:pPr>
            <a:r>
              <a:rPr lang="en-ZA" sz="2133" dirty="0">
                <a:solidFill>
                  <a:schemeClr val="tx1"/>
                </a:solidFill>
                <a:latin typeface="Helvetica" pitchFamily="2" charset="0"/>
              </a:rPr>
              <a:t>In Quarter 1, the SHRA advertised an expression of interest;</a:t>
            </a:r>
          </a:p>
          <a:p>
            <a:pPr marL="342900" indent="-342900">
              <a:buFont typeface="Arial" panose="020B0604020202020204" pitchFamily="34" charset="0"/>
              <a:buChar char="•"/>
            </a:pPr>
            <a:r>
              <a:rPr lang="en-ZA" sz="2133" dirty="0">
                <a:solidFill>
                  <a:schemeClr val="tx1"/>
                </a:solidFill>
                <a:latin typeface="Helvetica" pitchFamily="2" charset="0"/>
              </a:rPr>
              <a:t>64 responses </a:t>
            </a:r>
            <a:r>
              <a:rPr lang="en-ZA" sz="2133" dirty="0">
                <a:solidFill>
                  <a:schemeClr val="tx1"/>
                </a:solidFill>
                <a:latin typeface="Arial" panose="020B0604020202020204" pitchFamily="34" charset="0"/>
                <a:cs typeface="Arial" panose="020B0604020202020204" pitchFamily="34" charset="0"/>
              </a:rPr>
              <a:t>to</a:t>
            </a:r>
            <a:r>
              <a:rPr lang="en-ZA" sz="2133" dirty="0">
                <a:solidFill>
                  <a:schemeClr val="tx1"/>
                </a:solidFill>
                <a:latin typeface="Helvetica" pitchFamily="2" charset="0"/>
              </a:rPr>
              <a:t> the expression of interest have been received and currently being processed.</a:t>
            </a:r>
          </a:p>
        </p:txBody>
      </p:sp>
      <p:graphicFrame>
        <p:nvGraphicFramePr>
          <p:cNvPr id="3" name="Table 2">
            <a:extLst>
              <a:ext uri="{FF2B5EF4-FFF2-40B4-BE49-F238E27FC236}">
                <a16:creationId xmlns:a16="http://schemas.microsoft.com/office/drawing/2014/main" xmlns="" id="{2DD88932-5B12-4298-8FC1-57B94BD3AAF2}"/>
              </a:ext>
            </a:extLst>
          </p:cNvPr>
          <p:cNvGraphicFramePr>
            <a:graphicFrameLocks noGrp="1"/>
          </p:cNvGraphicFramePr>
          <p:nvPr>
            <p:extLst>
              <p:ext uri="{D42A27DB-BD31-4B8C-83A1-F6EECF244321}">
                <p14:modId xmlns:p14="http://schemas.microsoft.com/office/powerpoint/2010/main" val="210237904"/>
              </p:ext>
            </p:extLst>
          </p:nvPr>
        </p:nvGraphicFramePr>
        <p:xfrm>
          <a:off x="6616484" y="2067364"/>
          <a:ext cx="4492443" cy="3823052"/>
        </p:xfrm>
        <a:graphic>
          <a:graphicData uri="http://schemas.openxmlformats.org/drawingml/2006/table">
            <a:tbl>
              <a:tblPr firstRow="1" firstCol="1" bandRow="1">
                <a:tableStyleId>{5C22544A-7EE6-4342-B048-85BDC9FD1C3A}</a:tableStyleId>
              </a:tblPr>
              <a:tblGrid>
                <a:gridCol w="1497481">
                  <a:extLst>
                    <a:ext uri="{9D8B030D-6E8A-4147-A177-3AD203B41FA5}">
                      <a16:colId xmlns:a16="http://schemas.microsoft.com/office/drawing/2014/main" xmlns="" val="738991382"/>
                    </a:ext>
                  </a:extLst>
                </a:gridCol>
                <a:gridCol w="1497481">
                  <a:extLst>
                    <a:ext uri="{9D8B030D-6E8A-4147-A177-3AD203B41FA5}">
                      <a16:colId xmlns:a16="http://schemas.microsoft.com/office/drawing/2014/main" xmlns="" val="966341341"/>
                    </a:ext>
                  </a:extLst>
                </a:gridCol>
                <a:gridCol w="1497481">
                  <a:extLst>
                    <a:ext uri="{9D8B030D-6E8A-4147-A177-3AD203B41FA5}">
                      <a16:colId xmlns:a16="http://schemas.microsoft.com/office/drawing/2014/main" xmlns="" val="552834828"/>
                    </a:ext>
                  </a:extLst>
                </a:gridCol>
              </a:tblGrid>
              <a:tr h="346464">
                <a:tc>
                  <a:txBody>
                    <a:bodyPr/>
                    <a:lstStyle/>
                    <a:p>
                      <a:pPr>
                        <a:spcAft>
                          <a:spcPts val="0"/>
                        </a:spcAft>
                      </a:pPr>
                      <a:r>
                        <a:rPr lang="en-ZA" sz="1800" dirty="0">
                          <a:effectLst/>
                          <a:latin typeface="Arial" panose="020B0604020202020204" pitchFamily="34" charset="0"/>
                          <a:cs typeface="Arial" panose="020B0604020202020204" pitchFamily="34" charset="0"/>
                        </a:rPr>
                        <a:t>Province</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108855" marR="108855" marT="0" marB="0" anchor="b"/>
                </a:tc>
                <a:tc>
                  <a:txBody>
                    <a:bodyPr/>
                    <a:lstStyle/>
                    <a:p>
                      <a:pPr algn="r">
                        <a:spcAft>
                          <a:spcPts val="0"/>
                        </a:spcAft>
                      </a:pPr>
                      <a:r>
                        <a:rPr lang="en-ZA" sz="1800" dirty="0">
                          <a:effectLst/>
                          <a:latin typeface="Arial" panose="020B0604020202020204" pitchFamily="34" charset="0"/>
                          <a:cs typeface="Arial" panose="020B0604020202020204" pitchFamily="34" charset="0"/>
                        </a:rPr>
                        <a:t>No.</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108855" marR="108855" marT="0" marB="0" anchor="b"/>
                </a:tc>
                <a:tc>
                  <a:txBody>
                    <a:bodyPr/>
                    <a:lstStyle/>
                    <a:p>
                      <a:pPr algn="r">
                        <a:spcAft>
                          <a:spcPts val="0"/>
                        </a:spcAft>
                      </a:pPr>
                      <a:r>
                        <a:rPr lang="en-ZA" sz="1800" dirty="0">
                          <a:effectLst/>
                          <a:latin typeface="Arial" panose="020B0604020202020204" pitchFamily="34" charset="0"/>
                          <a:cs typeface="Arial" panose="020B0604020202020204" pitchFamily="34" charset="0"/>
                        </a:rPr>
                        <a:t>%</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108855" marR="108855" marT="0" marB="0" anchor="b"/>
                </a:tc>
                <a:extLst>
                  <a:ext uri="{0D108BD9-81ED-4DB2-BD59-A6C34878D82A}">
                    <a16:rowId xmlns:a16="http://schemas.microsoft.com/office/drawing/2014/main" xmlns="" val="3837005771"/>
                  </a:ext>
                </a:extLst>
              </a:tr>
              <a:tr h="346464">
                <a:tc>
                  <a:txBody>
                    <a:bodyPr/>
                    <a:lstStyle/>
                    <a:p>
                      <a:pPr>
                        <a:spcAft>
                          <a:spcPts val="0"/>
                        </a:spcAft>
                      </a:pPr>
                      <a:r>
                        <a:rPr lang="en-ZA" sz="1800" dirty="0">
                          <a:effectLst/>
                          <a:latin typeface="Arial" panose="020B0604020202020204" pitchFamily="34" charset="0"/>
                          <a:cs typeface="Arial" panose="020B0604020202020204" pitchFamily="34" charset="0"/>
                        </a:rPr>
                        <a:t>GP</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108855" marR="108855" marT="0" marB="0" anchor="b"/>
                </a:tc>
                <a:tc>
                  <a:txBody>
                    <a:bodyPr/>
                    <a:lstStyle/>
                    <a:p>
                      <a:pPr algn="r">
                        <a:spcAft>
                          <a:spcPts val="0"/>
                        </a:spcAft>
                      </a:pPr>
                      <a:r>
                        <a:rPr lang="en-ZA" sz="1800" dirty="0">
                          <a:effectLst/>
                          <a:latin typeface="Arial" panose="020B0604020202020204" pitchFamily="34" charset="0"/>
                          <a:cs typeface="Arial" panose="020B0604020202020204" pitchFamily="34" charset="0"/>
                        </a:rPr>
                        <a:t>25</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108855" marR="108855" marT="0" marB="0" anchor="b"/>
                </a:tc>
                <a:tc>
                  <a:txBody>
                    <a:bodyPr/>
                    <a:lstStyle/>
                    <a:p>
                      <a:pPr algn="r">
                        <a:spcAft>
                          <a:spcPts val="0"/>
                        </a:spcAft>
                      </a:pPr>
                      <a:r>
                        <a:rPr lang="en-ZA" sz="1800" dirty="0">
                          <a:effectLst/>
                          <a:latin typeface="Arial" panose="020B0604020202020204" pitchFamily="34" charset="0"/>
                          <a:cs typeface="Arial" panose="020B0604020202020204" pitchFamily="34" charset="0"/>
                        </a:rPr>
                        <a:t>39%</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108855" marR="108855" marT="0" marB="0" anchor="b"/>
                </a:tc>
                <a:extLst>
                  <a:ext uri="{0D108BD9-81ED-4DB2-BD59-A6C34878D82A}">
                    <a16:rowId xmlns:a16="http://schemas.microsoft.com/office/drawing/2014/main" xmlns="" val="4074246611"/>
                  </a:ext>
                </a:extLst>
              </a:tr>
              <a:tr h="346464">
                <a:tc>
                  <a:txBody>
                    <a:bodyPr/>
                    <a:lstStyle/>
                    <a:p>
                      <a:pPr>
                        <a:spcAft>
                          <a:spcPts val="0"/>
                        </a:spcAft>
                      </a:pPr>
                      <a:r>
                        <a:rPr lang="en-ZA" sz="1800" dirty="0">
                          <a:effectLst/>
                          <a:latin typeface="Arial" panose="020B0604020202020204" pitchFamily="34" charset="0"/>
                          <a:cs typeface="Arial" panose="020B0604020202020204" pitchFamily="34" charset="0"/>
                        </a:rPr>
                        <a:t>KZN</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108855" marR="108855" marT="0" marB="0" anchor="b"/>
                </a:tc>
                <a:tc>
                  <a:txBody>
                    <a:bodyPr/>
                    <a:lstStyle/>
                    <a:p>
                      <a:pPr algn="r">
                        <a:spcAft>
                          <a:spcPts val="0"/>
                        </a:spcAft>
                      </a:pPr>
                      <a:r>
                        <a:rPr lang="en-ZA" sz="1800">
                          <a:effectLst/>
                          <a:latin typeface="Arial" panose="020B0604020202020204" pitchFamily="34" charset="0"/>
                          <a:cs typeface="Arial" panose="020B0604020202020204" pitchFamily="34" charset="0"/>
                        </a:rPr>
                        <a:t>11</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108855" marR="108855" marT="0" marB="0" anchor="b"/>
                </a:tc>
                <a:tc>
                  <a:txBody>
                    <a:bodyPr/>
                    <a:lstStyle/>
                    <a:p>
                      <a:pPr algn="r">
                        <a:spcAft>
                          <a:spcPts val="0"/>
                        </a:spcAft>
                      </a:pPr>
                      <a:r>
                        <a:rPr lang="en-ZA" sz="1800">
                          <a:effectLst/>
                          <a:latin typeface="Arial" panose="020B0604020202020204" pitchFamily="34" charset="0"/>
                          <a:cs typeface="Arial" panose="020B0604020202020204" pitchFamily="34" charset="0"/>
                        </a:rPr>
                        <a:t>17%</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108855" marR="108855" marT="0" marB="0" anchor="b"/>
                </a:tc>
                <a:extLst>
                  <a:ext uri="{0D108BD9-81ED-4DB2-BD59-A6C34878D82A}">
                    <a16:rowId xmlns:a16="http://schemas.microsoft.com/office/drawing/2014/main" xmlns="" val="4046440703"/>
                  </a:ext>
                </a:extLst>
              </a:tr>
              <a:tr h="346464">
                <a:tc>
                  <a:txBody>
                    <a:bodyPr/>
                    <a:lstStyle/>
                    <a:p>
                      <a:pPr>
                        <a:spcAft>
                          <a:spcPts val="0"/>
                        </a:spcAft>
                      </a:pPr>
                      <a:r>
                        <a:rPr lang="en-ZA" sz="1800">
                          <a:effectLst/>
                          <a:latin typeface="Arial" panose="020B0604020202020204" pitchFamily="34" charset="0"/>
                          <a:cs typeface="Arial" panose="020B0604020202020204" pitchFamily="34" charset="0"/>
                        </a:rPr>
                        <a:t>MP</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108855" marR="108855" marT="0" marB="0" anchor="b"/>
                </a:tc>
                <a:tc>
                  <a:txBody>
                    <a:bodyPr/>
                    <a:lstStyle/>
                    <a:p>
                      <a:pPr algn="r">
                        <a:spcAft>
                          <a:spcPts val="0"/>
                        </a:spcAft>
                      </a:pPr>
                      <a:r>
                        <a:rPr lang="en-ZA" sz="1800" dirty="0">
                          <a:effectLst/>
                          <a:latin typeface="Arial" panose="020B0604020202020204" pitchFamily="34" charset="0"/>
                          <a:cs typeface="Arial" panose="020B0604020202020204" pitchFamily="34" charset="0"/>
                        </a:rPr>
                        <a:t>10</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108855" marR="108855" marT="0" marB="0" anchor="b"/>
                </a:tc>
                <a:tc>
                  <a:txBody>
                    <a:bodyPr/>
                    <a:lstStyle/>
                    <a:p>
                      <a:pPr algn="r">
                        <a:spcAft>
                          <a:spcPts val="0"/>
                        </a:spcAft>
                      </a:pPr>
                      <a:r>
                        <a:rPr lang="en-ZA" sz="1800" dirty="0">
                          <a:effectLst/>
                          <a:latin typeface="Arial" panose="020B0604020202020204" pitchFamily="34" charset="0"/>
                          <a:cs typeface="Arial" panose="020B0604020202020204" pitchFamily="34" charset="0"/>
                        </a:rPr>
                        <a:t>16%</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108855" marR="108855" marT="0" marB="0" anchor="b"/>
                </a:tc>
                <a:extLst>
                  <a:ext uri="{0D108BD9-81ED-4DB2-BD59-A6C34878D82A}">
                    <a16:rowId xmlns:a16="http://schemas.microsoft.com/office/drawing/2014/main" xmlns="" val="478419311"/>
                  </a:ext>
                </a:extLst>
              </a:tr>
              <a:tr h="346464">
                <a:tc>
                  <a:txBody>
                    <a:bodyPr/>
                    <a:lstStyle/>
                    <a:p>
                      <a:pPr>
                        <a:spcAft>
                          <a:spcPts val="0"/>
                        </a:spcAft>
                      </a:pPr>
                      <a:r>
                        <a:rPr lang="en-ZA" sz="1800">
                          <a:effectLst/>
                          <a:latin typeface="Arial" panose="020B0604020202020204" pitchFamily="34" charset="0"/>
                          <a:cs typeface="Arial" panose="020B0604020202020204" pitchFamily="34" charset="0"/>
                        </a:rPr>
                        <a:t>WC</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108855" marR="108855" marT="0" marB="0" anchor="b"/>
                </a:tc>
                <a:tc>
                  <a:txBody>
                    <a:bodyPr/>
                    <a:lstStyle/>
                    <a:p>
                      <a:pPr algn="r">
                        <a:spcAft>
                          <a:spcPts val="0"/>
                        </a:spcAft>
                      </a:pPr>
                      <a:r>
                        <a:rPr lang="en-ZA" sz="1800" dirty="0">
                          <a:effectLst/>
                          <a:latin typeface="Arial" panose="020B0604020202020204" pitchFamily="34" charset="0"/>
                          <a:cs typeface="Arial" panose="020B0604020202020204" pitchFamily="34" charset="0"/>
                        </a:rPr>
                        <a:t>1</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108855" marR="108855" marT="0" marB="0" anchor="b"/>
                </a:tc>
                <a:tc>
                  <a:txBody>
                    <a:bodyPr/>
                    <a:lstStyle/>
                    <a:p>
                      <a:pPr algn="r">
                        <a:spcAft>
                          <a:spcPts val="0"/>
                        </a:spcAft>
                      </a:pPr>
                      <a:r>
                        <a:rPr lang="en-ZA" sz="1800" dirty="0">
                          <a:effectLst/>
                          <a:latin typeface="Arial" panose="020B0604020202020204" pitchFamily="34" charset="0"/>
                          <a:cs typeface="Arial" panose="020B0604020202020204" pitchFamily="34" charset="0"/>
                        </a:rPr>
                        <a:t>2%</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108855" marR="108855" marT="0" marB="0" anchor="b"/>
                </a:tc>
                <a:extLst>
                  <a:ext uri="{0D108BD9-81ED-4DB2-BD59-A6C34878D82A}">
                    <a16:rowId xmlns:a16="http://schemas.microsoft.com/office/drawing/2014/main" xmlns="" val="334229408"/>
                  </a:ext>
                </a:extLst>
              </a:tr>
              <a:tr h="346464">
                <a:tc>
                  <a:txBody>
                    <a:bodyPr/>
                    <a:lstStyle/>
                    <a:p>
                      <a:pPr>
                        <a:spcAft>
                          <a:spcPts val="0"/>
                        </a:spcAft>
                      </a:pPr>
                      <a:r>
                        <a:rPr lang="en-ZA" sz="1800">
                          <a:effectLst/>
                          <a:latin typeface="Arial" panose="020B0604020202020204" pitchFamily="34" charset="0"/>
                          <a:cs typeface="Arial" panose="020B0604020202020204" pitchFamily="34" charset="0"/>
                        </a:rPr>
                        <a:t>EC</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108855" marR="108855" marT="0" marB="0" anchor="b"/>
                </a:tc>
                <a:tc>
                  <a:txBody>
                    <a:bodyPr/>
                    <a:lstStyle/>
                    <a:p>
                      <a:pPr algn="r">
                        <a:spcAft>
                          <a:spcPts val="0"/>
                        </a:spcAft>
                      </a:pPr>
                      <a:r>
                        <a:rPr lang="en-ZA" sz="1800">
                          <a:effectLst/>
                          <a:latin typeface="Arial" panose="020B0604020202020204" pitchFamily="34" charset="0"/>
                          <a:cs typeface="Arial" panose="020B0604020202020204" pitchFamily="34" charset="0"/>
                        </a:rPr>
                        <a:t>7</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108855" marR="108855" marT="0" marB="0" anchor="b"/>
                </a:tc>
                <a:tc>
                  <a:txBody>
                    <a:bodyPr/>
                    <a:lstStyle/>
                    <a:p>
                      <a:pPr algn="r">
                        <a:spcAft>
                          <a:spcPts val="0"/>
                        </a:spcAft>
                      </a:pPr>
                      <a:r>
                        <a:rPr lang="en-ZA" sz="1800" dirty="0">
                          <a:effectLst/>
                          <a:latin typeface="Arial" panose="020B0604020202020204" pitchFamily="34" charset="0"/>
                          <a:cs typeface="Arial" panose="020B0604020202020204" pitchFamily="34" charset="0"/>
                        </a:rPr>
                        <a:t>11%</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108855" marR="108855" marT="0" marB="0" anchor="b"/>
                </a:tc>
                <a:extLst>
                  <a:ext uri="{0D108BD9-81ED-4DB2-BD59-A6C34878D82A}">
                    <a16:rowId xmlns:a16="http://schemas.microsoft.com/office/drawing/2014/main" xmlns="" val="1107296173"/>
                  </a:ext>
                </a:extLst>
              </a:tr>
              <a:tr h="346464">
                <a:tc>
                  <a:txBody>
                    <a:bodyPr/>
                    <a:lstStyle/>
                    <a:p>
                      <a:pPr>
                        <a:spcAft>
                          <a:spcPts val="0"/>
                        </a:spcAft>
                      </a:pPr>
                      <a:r>
                        <a:rPr lang="en-ZA" sz="1800">
                          <a:effectLst/>
                          <a:latin typeface="Arial" panose="020B0604020202020204" pitchFamily="34" charset="0"/>
                          <a:cs typeface="Arial" panose="020B0604020202020204" pitchFamily="34" charset="0"/>
                        </a:rPr>
                        <a:t>LIMP</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108855" marR="108855" marT="0" marB="0" anchor="b"/>
                </a:tc>
                <a:tc>
                  <a:txBody>
                    <a:bodyPr/>
                    <a:lstStyle/>
                    <a:p>
                      <a:pPr algn="r">
                        <a:spcAft>
                          <a:spcPts val="0"/>
                        </a:spcAft>
                      </a:pPr>
                      <a:r>
                        <a:rPr lang="en-ZA" sz="1800">
                          <a:effectLst/>
                          <a:latin typeface="Arial" panose="020B0604020202020204" pitchFamily="34" charset="0"/>
                          <a:cs typeface="Arial" panose="020B0604020202020204" pitchFamily="34" charset="0"/>
                        </a:rPr>
                        <a:t>2</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108855" marR="108855" marT="0" marB="0" anchor="b"/>
                </a:tc>
                <a:tc>
                  <a:txBody>
                    <a:bodyPr/>
                    <a:lstStyle/>
                    <a:p>
                      <a:pPr algn="r">
                        <a:spcAft>
                          <a:spcPts val="0"/>
                        </a:spcAft>
                      </a:pPr>
                      <a:r>
                        <a:rPr lang="en-ZA" sz="1800" dirty="0">
                          <a:effectLst/>
                          <a:latin typeface="Arial" panose="020B0604020202020204" pitchFamily="34" charset="0"/>
                          <a:cs typeface="Arial" panose="020B0604020202020204" pitchFamily="34" charset="0"/>
                        </a:rPr>
                        <a:t>3%</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108855" marR="108855" marT="0" marB="0" anchor="b"/>
                </a:tc>
                <a:extLst>
                  <a:ext uri="{0D108BD9-81ED-4DB2-BD59-A6C34878D82A}">
                    <a16:rowId xmlns:a16="http://schemas.microsoft.com/office/drawing/2014/main" xmlns="" val="1478708202"/>
                  </a:ext>
                </a:extLst>
              </a:tr>
              <a:tr h="346464">
                <a:tc>
                  <a:txBody>
                    <a:bodyPr/>
                    <a:lstStyle/>
                    <a:p>
                      <a:pPr>
                        <a:spcAft>
                          <a:spcPts val="0"/>
                        </a:spcAft>
                      </a:pPr>
                      <a:r>
                        <a:rPr lang="en-ZA" sz="1800">
                          <a:effectLst/>
                          <a:latin typeface="Arial" panose="020B0604020202020204" pitchFamily="34" charset="0"/>
                          <a:cs typeface="Arial" panose="020B0604020202020204" pitchFamily="34" charset="0"/>
                        </a:rPr>
                        <a:t>NW</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108855" marR="108855" marT="0" marB="0" anchor="b"/>
                </a:tc>
                <a:tc>
                  <a:txBody>
                    <a:bodyPr/>
                    <a:lstStyle/>
                    <a:p>
                      <a:pPr algn="r">
                        <a:spcAft>
                          <a:spcPts val="0"/>
                        </a:spcAft>
                      </a:pPr>
                      <a:r>
                        <a:rPr lang="en-ZA" sz="1800">
                          <a:effectLst/>
                          <a:latin typeface="Arial" panose="020B0604020202020204" pitchFamily="34" charset="0"/>
                          <a:cs typeface="Arial" panose="020B0604020202020204" pitchFamily="34" charset="0"/>
                        </a:rPr>
                        <a:t>5</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108855" marR="108855" marT="0" marB="0" anchor="b"/>
                </a:tc>
                <a:tc>
                  <a:txBody>
                    <a:bodyPr/>
                    <a:lstStyle/>
                    <a:p>
                      <a:pPr algn="r">
                        <a:spcAft>
                          <a:spcPts val="0"/>
                        </a:spcAft>
                      </a:pPr>
                      <a:r>
                        <a:rPr lang="en-ZA" sz="1800" dirty="0">
                          <a:effectLst/>
                          <a:latin typeface="Arial" panose="020B0604020202020204" pitchFamily="34" charset="0"/>
                          <a:cs typeface="Arial" panose="020B0604020202020204" pitchFamily="34" charset="0"/>
                        </a:rPr>
                        <a:t>8%</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108855" marR="108855" marT="0" marB="0" anchor="b"/>
                </a:tc>
                <a:extLst>
                  <a:ext uri="{0D108BD9-81ED-4DB2-BD59-A6C34878D82A}">
                    <a16:rowId xmlns:a16="http://schemas.microsoft.com/office/drawing/2014/main" xmlns="" val="240698320"/>
                  </a:ext>
                </a:extLst>
              </a:tr>
              <a:tr h="346464">
                <a:tc>
                  <a:txBody>
                    <a:bodyPr/>
                    <a:lstStyle/>
                    <a:p>
                      <a:pPr>
                        <a:spcAft>
                          <a:spcPts val="0"/>
                        </a:spcAft>
                      </a:pPr>
                      <a:r>
                        <a:rPr lang="en-ZA" sz="1800">
                          <a:effectLst/>
                          <a:latin typeface="Arial" panose="020B0604020202020204" pitchFamily="34" charset="0"/>
                          <a:cs typeface="Arial" panose="020B0604020202020204" pitchFamily="34" charset="0"/>
                        </a:rPr>
                        <a:t>FS</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108855" marR="108855" marT="0" marB="0" anchor="b"/>
                </a:tc>
                <a:tc>
                  <a:txBody>
                    <a:bodyPr/>
                    <a:lstStyle/>
                    <a:p>
                      <a:pPr algn="r">
                        <a:spcAft>
                          <a:spcPts val="0"/>
                        </a:spcAft>
                      </a:pPr>
                      <a:r>
                        <a:rPr lang="en-ZA" sz="1800">
                          <a:effectLst/>
                          <a:latin typeface="Arial" panose="020B0604020202020204" pitchFamily="34" charset="0"/>
                          <a:cs typeface="Arial" panose="020B0604020202020204" pitchFamily="34" charset="0"/>
                        </a:rPr>
                        <a:t>3</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108855" marR="108855" marT="0" marB="0" anchor="b"/>
                </a:tc>
                <a:tc>
                  <a:txBody>
                    <a:bodyPr/>
                    <a:lstStyle/>
                    <a:p>
                      <a:pPr algn="r">
                        <a:spcAft>
                          <a:spcPts val="0"/>
                        </a:spcAft>
                      </a:pPr>
                      <a:r>
                        <a:rPr lang="en-ZA" sz="1800" dirty="0">
                          <a:effectLst/>
                          <a:latin typeface="Arial" panose="020B0604020202020204" pitchFamily="34" charset="0"/>
                          <a:cs typeface="Arial" panose="020B0604020202020204" pitchFamily="34" charset="0"/>
                        </a:rPr>
                        <a:t>5%</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108855" marR="108855" marT="0" marB="0" anchor="b"/>
                </a:tc>
                <a:extLst>
                  <a:ext uri="{0D108BD9-81ED-4DB2-BD59-A6C34878D82A}">
                    <a16:rowId xmlns:a16="http://schemas.microsoft.com/office/drawing/2014/main" xmlns="" val="3682533156"/>
                  </a:ext>
                </a:extLst>
              </a:tr>
              <a:tr h="346464">
                <a:tc>
                  <a:txBody>
                    <a:bodyPr/>
                    <a:lstStyle/>
                    <a:p>
                      <a:pPr>
                        <a:spcAft>
                          <a:spcPts val="0"/>
                        </a:spcAft>
                      </a:pPr>
                      <a:r>
                        <a:rPr lang="en-ZA" sz="1800">
                          <a:effectLst/>
                          <a:latin typeface="Arial" panose="020B0604020202020204" pitchFamily="34" charset="0"/>
                          <a:cs typeface="Arial" panose="020B0604020202020204" pitchFamily="34" charset="0"/>
                        </a:rPr>
                        <a:t>NC</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108855" marR="108855" marT="0" marB="0" anchor="b"/>
                </a:tc>
                <a:tc>
                  <a:txBody>
                    <a:bodyPr/>
                    <a:lstStyle/>
                    <a:p>
                      <a:pPr algn="r">
                        <a:spcAft>
                          <a:spcPts val="0"/>
                        </a:spcAft>
                      </a:pPr>
                      <a:r>
                        <a:rPr lang="en-ZA" sz="1800">
                          <a:effectLst/>
                          <a:latin typeface="Arial" panose="020B0604020202020204" pitchFamily="34" charset="0"/>
                          <a:cs typeface="Arial" panose="020B0604020202020204" pitchFamily="34" charset="0"/>
                        </a:rPr>
                        <a:t>0</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108855" marR="108855" marT="0" marB="0" anchor="b"/>
                </a:tc>
                <a:tc>
                  <a:txBody>
                    <a:bodyPr/>
                    <a:lstStyle/>
                    <a:p>
                      <a:pPr algn="r">
                        <a:spcAft>
                          <a:spcPts val="0"/>
                        </a:spcAft>
                      </a:pPr>
                      <a:r>
                        <a:rPr lang="en-ZA" sz="1800" dirty="0">
                          <a:effectLst/>
                          <a:latin typeface="Arial" panose="020B0604020202020204" pitchFamily="34" charset="0"/>
                          <a:cs typeface="Arial" panose="020B0604020202020204" pitchFamily="34" charset="0"/>
                        </a:rPr>
                        <a:t>0%</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108855" marR="108855" marT="0" marB="0" anchor="b"/>
                </a:tc>
                <a:extLst>
                  <a:ext uri="{0D108BD9-81ED-4DB2-BD59-A6C34878D82A}">
                    <a16:rowId xmlns:a16="http://schemas.microsoft.com/office/drawing/2014/main" xmlns="" val="1806868532"/>
                  </a:ext>
                </a:extLst>
              </a:tr>
              <a:tr h="358412">
                <a:tc>
                  <a:txBody>
                    <a:bodyPr/>
                    <a:lstStyle/>
                    <a:p>
                      <a:pPr>
                        <a:spcAft>
                          <a:spcPts val="0"/>
                        </a:spcAft>
                      </a:pPr>
                      <a:r>
                        <a:rPr lang="en-ZA" sz="1800" dirty="0">
                          <a:effectLst/>
                          <a:latin typeface="Arial" panose="020B0604020202020204" pitchFamily="34" charset="0"/>
                          <a:cs typeface="Arial" panose="020B0604020202020204" pitchFamily="34" charset="0"/>
                        </a:rPr>
                        <a:t> </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108855" marR="108855" marT="0" marB="0" anchor="b"/>
                </a:tc>
                <a:tc>
                  <a:txBody>
                    <a:bodyPr/>
                    <a:lstStyle/>
                    <a:p>
                      <a:pPr algn="r">
                        <a:spcAft>
                          <a:spcPts val="0"/>
                        </a:spcAft>
                      </a:pPr>
                      <a:r>
                        <a:rPr lang="en-ZA" sz="1800">
                          <a:effectLst/>
                          <a:latin typeface="Arial" panose="020B0604020202020204" pitchFamily="34" charset="0"/>
                          <a:cs typeface="Arial" panose="020B0604020202020204" pitchFamily="34" charset="0"/>
                        </a:rPr>
                        <a:t>64</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108855" marR="108855" marT="0" marB="0" anchor="b"/>
                </a:tc>
                <a:tc>
                  <a:txBody>
                    <a:bodyPr/>
                    <a:lstStyle/>
                    <a:p>
                      <a:pPr>
                        <a:spcAft>
                          <a:spcPts val="0"/>
                        </a:spcAft>
                      </a:pPr>
                      <a:r>
                        <a:rPr lang="en-ZA" sz="1800" dirty="0">
                          <a:effectLst/>
                          <a:latin typeface="Arial" panose="020B0604020202020204" pitchFamily="34" charset="0"/>
                          <a:cs typeface="Arial" panose="020B0604020202020204" pitchFamily="34" charset="0"/>
                        </a:rPr>
                        <a:t> </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108855" marR="108855" marT="0" marB="0" anchor="b"/>
                </a:tc>
                <a:extLst>
                  <a:ext uri="{0D108BD9-81ED-4DB2-BD59-A6C34878D82A}">
                    <a16:rowId xmlns:a16="http://schemas.microsoft.com/office/drawing/2014/main" xmlns="" val="4219931405"/>
                  </a:ext>
                </a:extLst>
              </a:tr>
            </a:tbl>
          </a:graphicData>
        </a:graphic>
      </p:graphicFrame>
      <p:sp>
        <p:nvSpPr>
          <p:cNvPr id="4" name="TextBox 3">
            <a:extLst>
              <a:ext uri="{FF2B5EF4-FFF2-40B4-BE49-F238E27FC236}">
                <a16:creationId xmlns:a16="http://schemas.microsoft.com/office/drawing/2014/main" xmlns="" id="{1C2F0E74-16B7-4FE0-88BA-5FC501DE13DF}"/>
              </a:ext>
            </a:extLst>
          </p:cNvPr>
          <p:cNvSpPr txBox="1"/>
          <p:nvPr/>
        </p:nvSpPr>
        <p:spPr>
          <a:xfrm>
            <a:off x="6935799" y="1697210"/>
            <a:ext cx="4711700" cy="318100"/>
          </a:xfrm>
          <a:prstGeom prst="rect">
            <a:avLst/>
          </a:prstGeom>
          <a:noFill/>
        </p:spPr>
        <p:txBody>
          <a:bodyPr wrap="square" rtlCol="0">
            <a:spAutoFit/>
          </a:bodyPr>
          <a:lstStyle/>
          <a:p>
            <a:r>
              <a:rPr lang="en-ZA" sz="1467" b="1" dirty="0">
                <a:latin typeface="Arial" panose="020B0604020202020204" pitchFamily="34" charset="0"/>
                <a:cs typeface="Arial" panose="020B0604020202020204" pitchFamily="34" charset="0"/>
              </a:rPr>
              <a:t>EXPRESSION</a:t>
            </a:r>
            <a:r>
              <a:rPr lang="en-ZA" sz="1467" b="1" dirty="0">
                <a:latin typeface="Helvetica" pitchFamily="2" charset="0"/>
              </a:rPr>
              <a:t> OF </a:t>
            </a:r>
            <a:r>
              <a:rPr lang="en-ZA" sz="1467" b="1" dirty="0">
                <a:latin typeface="Arial" panose="020B0604020202020204" pitchFamily="34" charset="0"/>
                <a:cs typeface="Arial" panose="020B0604020202020204" pitchFamily="34" charset="0"/>
              </a:rPr>
              <a:t>INTEREST</a:t>
            </a:r>
            <a:r>
              <a:rPr lang="en-ZA" sz="1467" b="1" dirty="0">
                <a:latin typeface="Helvetica" pitchFamily="2" charset="0"/>
              </a:rPr>
              <a:t> RESPONSES</a:t>
            </a:r>
          </a:p>
        </p:txBody>
      </p:sp>
      <p:sp>
        <p:nvSpPr>
          <p:cNvPr id="5" name="Title 1">
            <a:extLst>
              <a:ext uri="{FF2B5EF4-FFF2-40B4-BE49-F238E27FC236}">
                <a16:creationId xmlns:a16="http://schemas.microsoft.com/office/drawing/2014/main" xmlns="" id="{544BF614-DEFB-4E02-95A0-5C1603D008D7}"/>
              </a:ext>
            </a:extLst>
          </p:cNvPr>
          <p:cNvSpPr txBox="1">
            <a:spLocks/>
          </p:cNvSpPr>
          <p:nvPr/>
        </p:nvSpPr>
        <p:spPr>
          <a:xfrm>
            <a:off x="1490097" y="0"/>
            <a:ext cx="4946072" cy="581890"/>
          </a:xfrm>
          <a:prstGeom prst="rect">
            <a:avLst/>
          </a:prstGeom>
          <a:solidFill>
            <a:schemeClr val="tx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Arial" panose="020B0604020202020204" pitchFamily="34" charset="0"/>
                <a:cs typeface="Arial" panose="020B0604020202020204" pitchFamily="34" charset="0"/>
              </a:rPr>
              <a:t>NEF Property Webinar</a:t>
            </a:r>
            <a:endParaRPr lang="en-ZA"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7865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12E744D7-6C80-4344-B940-429927CAFC34}"/>
              </a:ext>
            </a:extLst>
          </p:cNvPr>
          <p:cNvSpPr>
            <a:spLocks noGrp="1"/>
          </p:cNvSpPr>
          <p:nvPr>
            <p:ph type="title"/>
          </p:nvPr>
        </p:nvSpPr>
        <p:spPr>
          <a:xfrm>
            <a:off x="1490097" y="1223624"/>
            <a:ext cx="9739009" cy="823676"/>
          </a:xfrm>
        </p:spPr>
        <p:txBody>
          <a:bodyPr>
            <a:normAutofit fontScale="90000"/>
          </a:bodyPr>
          <a:lstStyle/>
          <a:p>
            <a:r>
              <a:rPr lang="en-US" sz="2800" b="1" dirty="0">
                <a:latin typeface="Arial" panose="020B0604020202020204" pitchFamily="34" charset="0"/>
                <a:cs typeface="Arial" panose="020B0604020202020204" pitchFamily="34" charset="0"/>
              </a:rPr>
              <a:t>Agenda</a:t>
            </a:r>
            <a:br>
              <a:rPr lang="en-US" sz="2800" b="1" dirty="0">
                <a:latin typeface="Arial" panose="020B0604020202020204" pitchFamily="34" charset="0"/>
                <a:cs typeface="Arial" panose="020B0604020202020204" pitchFamily="34" charset="0"/>
              </a:rPr>
            </a:br>
            <a:endParaRPr lang="en-ZA" sz="2800" dirty="0">
              <a:latin typeface="Arial" panose="020B0604020202020204" pitchFamily="34" charset="0"/>
              <a:cs typeface="Arial" panose="020B0604020202020204" pitchFamily="34" charset="0"/>
            </a:endParaRPr>
          </a:p>
        </p:txBody>
      </p:sp>
      <p:sp>
        <p:nvSpPr>
          <p:cNvPr id="7" name="Text Placeholder 13">
            <a:extLst>
              <a:ext uri="{FF2B5EF4-FFF2-40B4-BE49-F238E27FC236}">
                <a16:creationId xmlns:a16="http://schemas.microsoft.com/office/drawing/2014/main" xmlns="" id="{BBDD5306-08FB-46BB-B127-5E31C25D9402}"/>
              </a:ext>
            </a:extLst>
          </p:cNvPr>
          <p:cNvSpPr txBox="1">
            <a:spLocks/>
          </p:cNvSpPr>
          <p:nvPr/>
        </p:nvSpPr>
        <p:spPr>
          <a:xfrm>
            <a:off x="1546025" y="2047300"/>
            <a:ext cx="4521928" cy="469900"/>
          </a:xfrm>
          <a:prstGeom prst="rect">
            <a:avLst/>
          </a:prstGeom>
          <a:solidFill>
            <a:schemeClr val="accent1">
              <a:lumMod val="20000"/>
              <a:lumOff val="80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SHRA mandate</a:t>
            </a:r>
          </a:p>
        </p:txBody>
      </p:sp>
      <p:sp>
        <p:nvSpPr>
          <p:cNvPr id="8" name="Text Placeholder 14">
            <a:extLst>
              <a:ext uri="{FF2B5EF4-FFF2-40B4-BE49-F238E27FC236}">
                <a16:creationId xmlns:a16="http://schemas.microsoft.com/office/drawing/2014/main" xmlns="" id="{F10E1146-5971-4E50-925D-135603519847}"/>
              </a:ext>
            </a:extLst>
          </p:cNvPr>
          <p:cNvSpPr txBox="1">
            <a:spLocks/>
          </p:cNvSpPr>
          <p:nvPr/>
        </p:nvSpPr>
        <p:spPr>
          <a:xfrm>
            <a:off x="1546025" y="2529900"/>
            <a:ext cx="4521928" cy="469900"/>
          </a:xfrm>
          <a:prstGeom prst="rect">
            <a:avLst/>
          </a:prstGeom>
          <a:solidFill>
            <a:schemeClr val="accent1">
              <a:lumMod val="20000"/>
              <a:lumOff val="8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Social housing</a:t>
            </a:r>
          </a:p>
        </p:txBody>
      </p:sp>
      <p:sp>
        <p:nvSpPr>
          <p:cNvPr id="9" name="Text Placeholder 13">
            <a:extLst>
              <a:ext uri="{FF2B5EF4-FFF2-40B4-BE49-F238E27FC236}">
                <a16:creationId xmlns:a16="http://schemas.microsoft.com/office/drawing/2014/main" xmlns="" id="{A5740E16-517C-4873-A630-B0D86C3C4348}"/>
              </a:ext>
            </a:extLst>
          </p:cNvPr>
          <p:cNvSpPr txBox="1">
            <a:spLocks/>
          </p:cNvSpPr>
          <p:nvPr/>
        </p:nvSpPr>
        <p:spPr>
          <a:xfrm>
            <a:off x="1546025" y="3038872"/>
            <a:ext cx="4521928" cy="469900"/>
          </a:xfrm>
          <a:prstGeom prst="rect">
            <a:avLst/>
          </a:prstGeom>
          <a:solidFill>
            <a:schemeClr val="accent1">
              <a:lumMod val="20000"/>
              <a:lumOff val="80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Economic climate</a:t>
            </a:r>
          </a:p>
        </p:txBody>
      </p:sp>
      <p:sp>
        <p:nvSpPr>
          <p:cNvPr id="10" name="Text Placeholder 14">
            <a:extLst>
              <a:ext uri="{FF2B5EF4-FFF2-40B4-BE49-F238E27FC236}">
                <a16:creationId xmlns:a16="http://schemas.microsoft.com/office/drawing/2014/main" xmlns="" id="{F9F85670-BA8F-4803-AC02-CA989B1624D5}"/>
              </a:ext>
            </a:extLst>
          </p:cNvPr>
          <p:cNvSpPr txBox="1">
            <a:spLocks/>
          </p:cNvSpPr>
          <p:nvPr/>
        </p:nvSpPr>
        <p:spPr>
          <a:xfrm>
            <a:off x="1546025" y="3534302"/>
            <a:ext cx="4521928" cy="469900"/>
          </a:xfrm>
          <a:prstGeom prst="rect">
            <a:avLst/>
          </a:prstGeom>
          <a:solidFill>
            <a:schemeClr val="accent1">
              <a:lumMod val="20000"/>
              <a:lumOff val="8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Infrastructure investment</a:t>
            </a:r>
          </a:p>
        </p:txBody>
      </p:sp>
      <p:sp>
        <p:nvSpPr>
          <p:cNvPr id="11" name="Text Placeholder 13">
            <a:extLst>
              <a:ext uri="{FF2B5EF4-FFF2-40B4-BE49-F238E27FC236}">
                <a16:creationId xmlns:a16="http://schemas.microsoft.com/office/drawing/2014/main" xmlns="" id="{BF978464-AF60-4D60-A5EC-FAE494157941}"/>
              </a:ext>
            </a:extLst>
          </p:cNvPr>
          <p:cNvSpPr txBox="1">
            <a:spLocks/>
          </p:cNvSpPr>
          <p:nvPr/>
        </p:nvSpPr>
        <p:spPr>
          <a:xfrm>
            <a:off x="1546025" y="4029732"/>
            <a:ext cx="4521928" cy="469900"/>
          </a:xfrm>
          <a:prstGeom prst="rect">
            <a:avLst/>
          </a:prstGeom>
          <a:solidFill>
            <a:schemeClr val="accent1">
              <a:lumMod val="20000"/>
              <a:lumOff val="80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SHRA project pipeline (not yet accredited)</a:t>
            </a:r>
          </a:p>
        </p:txBody>
      </p:sp>
      <p:sp>
        <p:nvSpPr>
          <p:cNvPr id="12" name="Text Placeholder 14">
            <a:extLst>
              <a:ext uri="{FF2B5EF4-FFF2-40B4-BE49-F238E27FC236}">
                <a16:creationId xmlns:a16="http://schemas.microsoft.com/office/drawing/2014/main" xmlns="" id="{92161D13-E0E1-4F4A-87A6-CC4122340189}"/>
              </a:ext>
            </a:extLst>
          </p:cNvPr>
          <p:cNvSpPr txBox="1">
            <a:spLocks/>
          </p:cNvSpPr>
          <p:nvPr/>
        </p:nvSpPr>
        <p:spPr>
          <a:xfrm>
            <a:off x="1546025" y="4528668"/>
            <a:ext cx="4521928" cy="469900"/>
          </a:xfrm>
          <a:prstGeom prst="rect">
            <a:avLst/>
          </a:prstGeom>
          <a:solidFill>
            <a:schemeClr val="accent1">
              <a:lumMod val="20000"/>
              <a:lumOff val="8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SHRA initiatives: Response to expression of interest</a:t>
            </a:r>
          </a:p>
        </p:txBody>
      </p:sp>
      <p:sp>
        <p:nvSpPr>
          <p:cNvPr id="13" name="Text Placeholder 13">
            <a:extLst>
              <a:ext uri="{FF2B5EF4-FFF2-40B4-BE49-F238E27FC236}">
                <a16:creationId xmlns:a16="http://schemas.microsoft.com/office/drawing/2014/main" xmlns="" id="{82FAB4CE-F195-450B-BFE8-E57416D42B08}"/>
              </a:ext>
            </a:extLst>
          </p:cNvPr>
          <p:cNvSpPr txBox="1">
            <a:spLocks/>
          </p:cNvSpPr>
          <p:nvPr/>
        </p:nvSpPr>
        <p:spPr>
          <a:xfrm>
            <a:off x="1546025" y="5027604"/>
            <a:ext cx="4521928" cy="469900"/>
          </a:xfrm>
          <a:prstGeom prst="rect">
            <a:avLst/>
          </a:prstGeom>
          <a:solidFill>
            <a:schemeClr val="accent2"/>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SHRA initiatives: SIDDSA pitch – 19 projects</a:t>
            </a:r>
          </a:p>
        </p:txBody>
      </p:sp>
      <p:sp>
        <p:nvSpPr>
          <p:cNvPr id="14" name="Text Placeholder 14">
            <a:extLst>
              <a:ext uri="{FF2B5EF4-FFF2-40B4-BE49-F238E27FC236}">
                <a16:creationId xmlns:a16="http://schemas.microsoft.com/office/drawing/2014/main" xmlns="" id="{80AD3764-5656-40B2-86AE-F43CC79F489C}"/>
              </a:ext>
            </a:extLst>
          </p:cNvPr>
          <p:cNvSpPr txBox="1">
            <a:spLocks/>
          </p:cNvSpPr>
          <p:nvPr/>
        </p:nvSpPr>
        <p:spPr>
          <a:xfrm>
            <a:off x="1546025" y="5525324"/>
            <a:ext cx="4521928" cy="469900"/>
          </a:xfrm>
          <a:prstGeom prst="rect">
            <a:avLst/>
          </a:prstGeom>
          <a:solidFill>
            <a:schemeClr val="accent1">
              <a:lumMod val="20000"/>
              <a:lumOff val="8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Projects with debt requirement</a:t>
            </a:r>
          </a:p>
        </p:txBody>
      </p:sp>
      <p:pic>
        <p:nvPicPr>
          <p:cNvPr id="15" name="Picture 14">
            <a:extLst>
              <a:ext uri="{FF2B5EF4-FFF2-40B4-BE49-F238E27FC236}">
                <a16:creationId xmlns:a16="http://schemas.microsoft.com/office/drawing/2014/main" xmlns="" id="{5DC103D7-1CAB-471C-A9D8-E61ED51966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8458" y="2362363"/>
            <a:ext cx="4918975" cy="3283677"/>
          </a:xfrm>
          <a:prstGeom prst="rect">
            <a:avLst/>
          </a:prstGeom>
          <a:ln w="127000" cap="sq">
            <a:solidFill>
              <a:schemeClr val="accent3"/>
            </a:solidFill>
            <a:miter lim="800000"/>
          </a:ln>
          <a:effectLst>
            <a:outerShdw blurRad="57150" dist="50800" dir="2700000" algn="tl" rotWithShape="0">
              <a:srgbClr val="000000">
                <a:alpha val="40000"/>
              </a:srgbClr>
            </a:outerShdw>
          </a:effectLst>
        </p:spPr>
      </p:pic>
      <p:sp>
        <p:nvSpPr>
          <p:cNvPr id="2" name="Title 1">
            <a:extLst>
              <a:ext uri="{FF2B5EF4-FFF2-40B4-BE49-F238E27FC236}">
                <a16:creationId xmlns:a16="http://schemas.microsoft.com/office/drawing/2014/main" xmlns="" id="{3D72499D-0995-430E-840A-B431A384A539}"/>
              </a:ext>
            </a:extLst>
          </p:cNvPr>
          <p:cNvSpPr txBox="1">
            <a:spLocks/>
          </p:cNvSpPr>
          <p:nvPr/>
        </p:nvSpPr>
        <p:spPr>
          <a:xfrm>
            <a:off x="1490097" y="0"/>
            <a:ext cx="4946072" cy="581890"/>
          </a:xfrm>
          <a:prstGeom prst="rect">
            <a:avLst/>
          </a:prstGeom>
          <a:solidFill>
            <a:schemeClr val="tx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Arial" panose="020B0604020202020204" pitchFamily="34" charset="0"/>
                <a:cs typeface="Arial" panose="020B0604020202020204" pitchFamily="34" charset="0"/>
              </a:rPr>
              <a:t>NEF Property Webinar</a:t>
            </a:r>
            <a:endParaRPr lang="en-ZA"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9123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12E744D7-6C80-4344-B940-429927CAFC34}"/>
              </a:ext>
            </a:extLst>
          </p:cNvPr>
          <p:cNvSpPr>
            <a:spLocks noGrp="1"/>
          </p:cNvSpPr>
          <p:nvPr>
            <p:ph type="title"/>
          </p:nvPr>
        </p:nvSpPr>
        <p:spPr>
          <a:xfrm>
            <a:off x="1608476" y="950894"/>
            <a:ext cx="9739009" cy="823676"/>
          </a:xfrm>
        </p:spPr>
        <p:txBody>
          <a:bodyPr>
            <a:normAutofit fontScale="90000"/>
          </a:bodyPr>
          <a:lstStyle/>
          <a:p>
            <a:r>
              <a:rPr lang="en-US" sz="2800" b="1" dirty="0">
                <a:latin typeface="Arial" panose="020B0604020202020204" pitchFamily="34" charset="0"/>
                <a:cs typeface="Arial" panose="020B0604020202020204" pitchFamily="34" charset="0"/>
              </a:rPr>
              <a:t>SIDDSA presentation: Sector overview in graphs</a:t>
            </a:r>
            <a:br>
              <a:rPr lang="en-US" sz="2800" b="1" dirty="0">
                <a:latin typeface="Arial" panose="020B0604020202020204" pitchFamily="34" charset="0"/>
                <a:cs typeface="Arial" panose="020B0604020202020204" pitchFamily="34" charset="0"/>
              </a:rPr>
            </a:br>
            <a:endParaRPr lang="en-ZA" sz="2800" dirty="0">
              <a:latin typeface="Arial" panose="020B0604020202020204" pitchFamily="34" charset="0"/>
              <a:cs typeface="Arial" panose="020B0604020202020204" pitchFamily="34" charset="0"/>
            </a:endParaRPr>
          </a:p>
        </p:txBody>
      </p:sp>
      <p:grpSp>
        <p:nvGrpSpPr>
          <p:cNvPr id="44" name="Group 43">
            <a:extLst>
              <a:ext uri="{FF2B5EF4-FFF2-40B4-BE49-F238E27FC236}">
                <a16:creationId xmlns:a16="http://schemas.microsoft.com/office/drawing/2014/main" xmlns="" id="{38A4EE11-60EF-4132-AE58-38FBCC62BE58}"/>
              </a:ext>
            </a:extLst>
          </p:cNvPr>
          <p:cNvGrpSpPr/>
          <p:nvPr/>
        </p:nvGrpSpPr>
        <p:grpSpPr>
          <a:xfrm>
            <a:off x="6214197" y="4106866"/>
            <a:ext cx="5527424" cy="756000"/>
            <a:chOff x="6664576" y="4214616"/>
            <a:chExt cx="5527424" cy="756000"/>
          </a:xfrm>
        </p:grpSpPr>
        <p:sp>
          <p:nvSpPr>
            <p:cNvPr id="45" name="Rectangle 44">
              <a:extLst>
                <a:ext uri="{FF2B5EF4-FFF2-40B4-BE49-F238E27FC236}">
                  <a16:creationId xmlns:a16="http://schemas.microsoft.com/office/drawing/2014/main" xmlns="" id="{5D706E1D-980F-48F6-B481-091F39C3E562}"/>
                </a:ext>
              </a:extLst>
            </p:cNvPr>
            <p:cNvSpPr/>
            <p:nvPr/>
          </p:nvSpPr>
          <p:spPr>
            <a:xfrm>
              <a:off x="7070313" y="4214616"/>
              <a:ext cx="5121687" cy="752771"/>
            </a:xfrm>
            <a:prstGeom prst="rect">
              <a:avLst/>
            </a:prstGeom>
            <a:solidFill>
              <a:schemeClr val="bg1">
                <a:lumMod val="95000"/>
              </a:schemeClr>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609585">
                <a:defRPr/>
              </a:pPr>
              <a:endParaRPr lang="en-ZA" sz="1400" kern="0" dirty="0">
                <a:latin typeface="Arial" panose="020B0604020202020204" pitchFamily="34" charset="0"/>
                <a:cs typeface="Arial" panose="020B0604020202020204" pitchFamily="34" charset="0"/>
              </a:endParaRPr>
            </a:p>
          </p:txBody>
        </p:sp>
        <p:sp>
          <p:nvSpPr>
            <p:cNvPr id="46" name="Oval 45">
              <a:extLst>
                <a:ext uri="{FF2B5EF4-FFF2-40B4-BE49-F238E27FC236}">
                  <a16:creationId xmlns:a16="http://schemas.microsoft.com/office/drawing/2014/main" xmlns="" id="{1B5F5CA1-0642-476A-883F-151CF4AB77DB}"/>
                </a:ext>
              </a:extLst>
            </p:cNvPr>
            <p:cNvSpPr>
              <a:spLocks noChangeAspect="1"/>
            </p:cNvSpPr>
            <p:nvPr/>
          </p:nvSpPr>
          <p:spPr>
            <a:xfrm>
              <a:off x="6664576" y="4214616"/>
              <a:ext cx="741214" cy="756000"/>
            </a:xfrm>
            <a:prstGeom prst="ellipse">
              <a:avLst/>
            </a:prstGeom>
            <a:solidFill>
              <a:srgbClr val="064C7B"/>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609585">
                <a:defRPr/>
              </a:pPr>
              <a:endParaRPr lang="en-ZA" sz="1400" kern="0" dirty="0">
                <a:solidFill>
                  <a:srgbClr val="FFFFFF"/>
                </a:solidFill>
                <a:latin typeface="Arial" panose="020B0604020202020204" pitchFamily="34" charset="0"/>
                <a:cs typeface="Arial" panose="020B0604020202020204" pitchFamily="34" charset="0"/>
              </a:endParaRPr>
            </a:p>
          </p:txBody>
        </p:sp>
      </p:grpSp>
      <p:grpSp>
        <p:nvGrpSpPr>
          <p:cNvPr id="47" name="Group 46">
            <a:extLst>
              <a:ext uri="{FF2B5EF4-FFF2-40B4-BE49-F238E27FC236}">
                <a16:creationId xmlns:a16="http://schemas.microsoft.com/office/drawing/2014/main" xmlns="" id="{FAC0B680-DAD7-4EBE-AF24-294C10C3B7C6}"/>
              </a:ext>
            </a:extLst>
          </p:cNvPr>
          <p:cNvGrpSpPr/>
          <p:nvPr/>
        </p:nvGrpSpPr>
        <p:grpSpPr>
          <a:xfrm>
            <a:off x="6729713" y="5053436"/>
            <a:ext cx="5011908" cy="762458"/>
            <a:chOff x="7180092" y="5250962"/>
            <a:chExt cx="5011908" cy="762458"/>
          </a:xfrm>
        </p:grpSpPr>
        <p:sp>
          <p:nvSpPr>
            <p:cNvPr id="48" name="Rectangle 47">
              <a:extLst>
                <a:ext uri="{FF2B5EF4-FFF2-40B4-BE49-F238E27FC236}">
                  <a16:creationId xmlns:a16="http://schemas.microsoft.com/office/drawing/2014/main" xmlns="" id="{0C0C9716-78C4-4F3D-962A-AB026FA26CA8}"/>
                </a:ext>
              </a:extLst>
            </p:cNvPr>
            <p:cNvSpPr/>
            <p:nvPr/>
          </p:nvSpPr>
          <p:spPr>
            <a:xfrm>
              <a:off x="7524525" y="5250962"/>
              <a:ext cx="4667475" cy="752771"/>
            </a:xfrm>
            <a:prstGeom prst="rect">
              <a:avLst/>
            </a:prstGeom>
            <a:solidFill>
              <a:schemeClr val="bg1">
                <a:lumMod val="95000"/>
              </a:schemeClr>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609585">
                <a:defRPr/>
              </a:pPr>
              <a:endParaRPr lang="en-ZA" sz="1400" kern="0" dirty="0">
                <a:latin typeface="Arial" panose="020B0604020202020204" pitchFamily="34" charset="0"/>
                <a:cs typeface="Arial" panose="020B0604020202020204" pitchFamily="34" charset="0"/>
              </a:endParaRPr>
            </a:p>
          </p:txBody>
        </p:sp>
        <p:sp>
          <p:nvSpPr>
            <p:cNvPr id="49" name="Oval 48">
              <a:extLst>
                <a:ext uri="{FF2B5EF4-FFF2-40B4-BE49-F238E27FC236}">
                  <a16:creationId xmlns:a16="http://schemas.microsoft.com/office/drawing/2014/main" xmlns="" id="{F661DCC4-2D85-454B-9770-B6289F784176}"/>
                </a:ext>
              </a:extLst>
            </p:cNvPr>
            <p:cNvSpPr>
              <a:spLocks noChangeAspect="1"/>
            </p:cNvSpPr>
            <p:nvPr/>
          </p:nvSpPr>
          <p:spPr>
            <a:xfrm>
              <a:off x="7180092" y="5257420"/>
              <a:ext cx="741214" cy="756000"/>
            </a:xfrm>
            <a:prstGeom prst="ellipse">
              <a:avLst/>
            </a:prstGeom>
            <a:solidFill>
              <a:srgbClr val="064C7B"/>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609585">
                <a:defRPr/>
              </a:pPr>
              <a:endParaRPr lang="en-ZA" sz="1400" kern="0" dirty="0">
                <a:solidFill>
                  <a:srgbClr val="FFFFFF"/>
                </a:solidFill>
                <a:latin typeface="Arial" panose="020B0604020202020204" pitchFamily="34" charset="0"/>
                <a:cs typeface="Arial" panose="020B0604020202020204" pitchFamily="34" charset="0"/>
              </a:endParaRPr>
            </a:p>
          </p:txBody>
        </p:sp>
      </p:grpSp>
      <p:sp>
        <p:nvSpPr>
          <p:cNvPr id="50" name="Rectangle 49">
            <a:extLst>
              <a:ext uri="{FF2B5EF4-FFF2-40B4-BE49-F238E27FC236}">
                <a16:creationId xmlns:a16="http://schemas.microsoft.com/office/drawing/2014/main" xmlns="" id="{4974A148-4A3D-4F5A-8657-55906DC772AE}"/>
              </a:ext>
            </a:extLst>
          </p:cNvPr>
          <p:cNvSpPr/>
          <p:nvPr/>
        </p:nvSpPr>
        <p:spPr>
          <a:xfrm>
            <a:off x="7689810" y="6009693"/>
            <a:ext cx="4051811" cy="752771"/>
          </a:xfrm>
          <a:prstGeom prst="rect">
            <a:avLst/>
          </a:prstGeom>
          <a:solidFill>
            <a:schemeClr val="bg1">
              <a:lumMod val="95000"/>
            </a:schemeClr>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609585">
              <a:defRPr/>
            </a:pPr>
            <a:endParaRPr lang="en-ZA" sz="1400" kern="0" dirty="0">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xmlns="" id="{FB71A9A4-48E5-469D-A431-4E76DA357C01}"/>
              </a:ext>
            </a:extLst>
          </p:cNvPr>
          <p:cNvSpPr>
            <a:spLocks noChangeAspect="1"/>
          </p:cNvSpPr>
          <p:nvPr/>
        </p:nvSpPr>
        <p:spPr>
          <a:xfrm>
            <a:off x="7319203" y="6000006"/>
            <a:ext cx="741214" cy="756000"/>
          </a:xfrm>
          <a:prstGeom prst="ellipse">
            <a:avLst/>
          </a:prstGeom>
          <a:solidFill>
            <a:srgbClr val="064C7B"/>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609585">
              <a:defRPr/>
            </a:pPr>
            <a:endParaRPr lang="en-ZA" sz="1400" kern="0" dirty="0">
              <a:solidFill>
                <a:srgbClr val="FFFFFF"/>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xmlns="" id="{AA35B0BE-DCBC-4245-90AF-72FD8EBCFDAE}"/>
              </a:ext>
            </a:extLst>
          </p:cNvPr>
          <p:cNvSpPr txBox="1"/>
          <p:nvPr/>
        </p:nvSpPr>
        <p:spPr>
          <a:xfrm>
            <a:off x="7005249" y="4309685"/>
            <a:ext cx="4495193" cy="1169551"/>
          </a:xfrm>
          <a:prstGeom prst="rect">
            <a:avLst/>
          </a:prstGeom>
          <a:noFill/>
        </p:spPr>
        <p:txBody>
          <a:bodyPr wrap="square" rtlCol="0">
            <a:spAutoFit/>
          </a:bodyPr>
          <a:lstStyle/>
          <a:p>
            <a:pPr defTabSz="609585"/>
            <a:r>
              <a:rPr lang="en-US" sz="1400" b="1" dirty="0">
                <a:latin typeface="Arial" panose="020B0604020202020204" pitchFamily="34" charset="0"/>
                <a:cs typeface="Arial" panose="020B0604020202020204" pitchFamily="34" charset="0"/>
              </a:rPr>
              <a:t>12 Projects </a:t>
            </a:r>
            <a:r>
              <a:rPr lang="en-US" sz="1400" dirty="0">
                <a:latin typeface="Arial" panose="020B0604020202020204" pitchFamily="34" charset="0"/>
                <a:cs typeface="Arial" panose="020B0604020202020204" pitchFamily="34" charset="0"/>
              </a:rPr>
              <a:t>submitted are at Planning Phase</a:t>
            </a:r>
          </a:p>
          <a:p>
            <a:pPr defTabSz="609585"/>
            <a:r>
              <a:rPr lang="en-US" sz="1400" b="1" dirty="0">
                <a:latin typeface="Arial" panose="020B0604020202020204" pitchFamily="34" charset="0"/>
                <a:cs typeface="Arial" panose="020B0604020202020204" pitchFamily="34" charset="0"/>
              </a:rPr>
              <a:t>9 Projects </a:t>
            </a:r>
            <a:r>
              <a:rPr lang="en-US" sz="1400" dirty="0">
                <a:latin typeface="Arial" panose="020B0604020202020204" pitchFamily="34" charset="0"/>
                <a:cs typeface="Arial" panose="020B0604020202020204" pitchFamily="34" charset="0"/>
              </a:rPr>
              <a:t>submitted are at Feasibility Phase</a:t>
            </a:r>
          </a:p>
          <a:p>
            <a:pPr defTabSz="609585"/>
            <a:endParaRPr lang="en-US" sz="1400" dirty="0">
              <a:latin typeface="Arial" panose="020B0604020202020204" pitchFamily="34" charset="0"/>
              <a:cs typeface="Arial" panose="020B0604020202020204" pitchFamily="34" charset="0"/>
            </a:endParaRPr>
          </a:p>
          <a:p>
            <a:pPr defTabSz="609585"/>
            <a:endParaRPr lang="en-US" sz="1400" dirty="0">
              <a:latin typeface="Arial" panose="020B0604020202020204" pitchFamily="34" charset="0"/>
              <a:cs typeface="Arial" panose="020B0604020202020204" pitchFamily="34" charset="0"/>
            </a:endParaRPr>
          </a:p>
          <a:p>
            <a:pPr defTabSz="609585"/>
            <a:r>
              <a:rPr lang="en-US" sz="1400" dirty="0">
                <a:latin typeface="Arial" panose="020B0604020202020204" pitchFamily="34" charset="0"/>
                <a:cs typeface="Arial" panose="020B0604020202020204" pitchFamily="34" charset="0"/>
              </a:rPr>
              <a:t> </a:t>
            </a:r>
            <a:endParaRPr lang="en-ZA" sz="1400" dirty="0">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xmlns="" id="{478BB7F8-C955-4F8E-8518-7CEC884E3248}"/>
              </a:ext>
            </a:extLst>
          </p:cNvPr>
          <p:cNvSpPr txBox="1"/>
          <p:nvPr/>
        </p:nvSpPr>
        <p:spPr>
          <a:xfrm>
            <a:off x="7468118" y="5209802"/>
            <a:ext cx="4495193" cy="523220"/>
          </a:xfrm>
          <a:prstGeom prst="rect">
            <a:avLst/>
          </a:prstGeom>
          <a:noFill/>
        </p:spPr>
        <p:txBody>
          <a:bodyPr wrap="square" rtlCol="0">
            <a:spAutoFit/>
          </a:bodyPr>
          <a:lstStyle/>
          <a:p>
            <a:pPr defTabSz="609585"/>
            <a:r>
              <a:rPr lang="en-US" sz="1400" dirty="0">
                <a:latin typeface="Arial" panose="020B0604020202020204" pitchFamily="34" charset="0"/>
                <a:cs typeface="Arial" panose="020B0604020202020204" pitchFamily="34" charset="0"/>
              </a:rPr>
              <a:t>Projected investment value inclusive of equity and debt funding </a:t>
            </a:r>
            <a:r>
              <a:rPr lang="en-US" sz="1400" b="1" dirty="0">
                <a:latin typeface="Arial" panose="020B0604020202020204" pitchFamily="34" charset="0"/>
                <a:cs typeface="Arial" panose="020B0604020202020204" pitchFamily="34" charset="0"/>
              </a:rPr>
              <a:t>R</a:t>
            </a:r>
            <a:r>
              <a:rPr lang="en-ZA" sz="1400" b="1" dirty="0">
                <a:latin typeface="Arial" panose="020B0604020202020204" pitchFamily="34" charset="0"/>
                <a:cs typeface="Arial" panose="020B0604020202020204" pitchFamily="34" charset="0"/>
              </a:rPr>
              <a:t>3 869 079 577</a:t>
            </a:r>
          </a:p>
        </p:txBody>
      </p:sp>
      <mc:AlternateContent xmlns:mc="http://schemas.openxmlformats.org/markup-compatibility/2006">
        <mc:Choice xmlns:cx1="http://schemas.microsoft.com/office/drawing/2015/9/8/chartex" xmlns="" Requires="cx1">
          <p:graphicFrame>
            <p:nvGraphicFramePr>
              <p:cNvPr id="54" name="Chart 53">
                <a:extLst>
                  <a:ext uri="{FF2B5EF4-FFF2-40B4-BE49-F238E27FC236}">
                    <a16:creationId xmlns:a16="http://schemas.microsoft.com/office/drawing/2014/main" id="{D18E37A3-EC7C-4E1A-B0A6-2B6B9A0CDF5A}"/>
                  </a:ext>
                </a:extLst>
              </p:cNvPr>
              <p:cNvGraphicFramePr/>
              <p:nvPr/>
            </p:nvGraphicFramePr>
            <p:xfrm>
              <a:off x="6664576" y="1389279"/>
              <a:ext cx="4680000" cy="2520000"/>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54" name="Chart 53">
                <a:extLst>
                  <a:ext uri="{FF2B5EF4-FFF2-40B4-BE49-F238E27FC236}">
                    <a16:creationId xmlns:a16="http://schemas.microsoft.com/office/drawing/2014/main" xmlns="" xmlns:cx1="http://schemas.microsoft.com/office/drawing/2015/9/8/chartex" id="{D18E37A3-EC7C-4E1A-B0A6-2B6B9A0CDF5A}"/>
                  </a:ext>
                </a:extLst>
              </p:cNvPr>
              <p:cNvPicPr>
                <a:picLocks noGrp="1" noRot="1" noChangeAspect="1" noMove="1" noResize="1" noEditPoints="1" noAdjustHandles="1" noChangeArrowheads="1" noChangeShapeType="1"/>
              </p:cNvPicPr>
              <p:nvPr/>
            </p:nvPicPr>
            <p:blipFill>
              <a:blip r:embed="rId4"/>
              <a:stretch>
                <a:fillRect/>
              </a:stretch>
            </p:blipFill>
            <p:spPr>
              <a:xfrm>
                <a:off x="6664576" y="1389279"/>
                <a:ext cx="4680000" cy="2520000"/>
              </a:xfrm>
              <a:prstGeom prst="rect">
                <a:avLst/>
              </a:prstGeom>
            </p:spPr>
          </p:pic>
        </mc:Fallback>
      </mc:AlternateContent>
      <mc:AlternateContent xmlns:mc="http://schemas.openxmlformats.org/markup-compatibility/2006">
        <mc:Choice xmlns:cx1="http://schemas.microsoft.com/office/drawing/2015/9/8/chartex" xmlns="" Requires="cx1">
          <p:graphicFrame>
            <p:nvGraphicFramePr>
              <p:cNvPr id="55" name="Chart 54">
                <a:extLst>
                  <a:ext uri="{FF2B5EF4-FFF2-40B4-BE49-F238E27FC236}">
                    <a16:creationId xmlns:a16="http://schemas.microsoft.com/office/drawing/2014/main" id="{42F730F3-F01D-462C-933B-E05AC8B3BF73}"/>
                  </a:ext>
                </a:extLst>
              </p:cNvPr>
              <p:cNvGraphicFramePr/>
              <p:nvPr/>
            </p:nvGraphicFramePr>
            <p:xfrm>
              <a:off x="518721" y="1384275"/>
              <a:ext cx="4680000" cy="2520000"/>
            </p:xfrm>
            <a:graphic>
              <a:graphicData uri="http://schemas.microsoft.com/office/drawing/2014/chartex">
                <cx:chart xmlns:cx="http://schemas.microsoft.com/office/drawing/2014/chartex" xmlns:r="http://schemas.openxmlformats.org/officeDocument/2006/relationships" r:id="rId5"/>
              </a:graphicData>
            </a:graphic>
          </p:graphicFrame>
        </mc:Choice>
        <mc:Fallback>
          <p:pic>
            <p:nvPicPr>
              <p:cNvPr id="55" name="Chart 54">
                <a:extLst>
                  <a:ext uri="{FF2B5EF4-FFF2-40B4-BE49-F238E27FC236}">
                    <a16:creationId xmlns:a16="http://schemas.microsoft.com/office/drawing/2014/main" xmlns="" xmlns:cx1="http://schemas.microsoft.com/office/drawing/2015/9/8/chartex" id="{42F730F3-F01D-462C-933B-E05AC8B3BF73}"/>
                  </a:ext>
                </a:extLst>
              </p:cNvPr>
              <p:cNvPicPr>
                <a:picLocks noGrp="1" noRot="1" noChangeAspect="1" noMove="1" noResize="1" noEditPoints="1" noAdjustHandles="1" noChangeArrowheads="1" noChangeShapeType="1"/>
              </p:cNvPicPr>
              <p:nvPr/>
            </p:nvPicPr>
            <p:blipFill>
              <a:blip r:embed="rId6"/>
              <a:stretch>
                <a:fillRect/>
              </a:stretch>
            </p:blipFill>
            <p:spPr>
              <a:xfrm>
                <a:off x="518721" y="1384275"/>
                <a:ext cx="4680000" cy="2520000"/>
              </a:xfrm>
              <a:prstGeom prst="rect">
                <a:avLst/>
              </a:prstGeom>
            </p:spPr>
          </p:pic>
        </mc:Fallback>
      </mc:AlternateContent>
      <p:graphicFrame>
        <p:nvGraphicFramePr>
          <p:cNvPr id="56" name="Chart 55">
            <a:extLst>
              <a:ext uri="{FF2B5EF4-FFF2-40B4-BE49-F238E27FC236}">
                <a16:creationId xmlns:a16="http://schemas.microsoft.com/office/drawing/2014/main" xmlns="" id="{1A869E29-6BFF-463E-89BB-FB38772ECA4A}"/>
              </a:ext>
            </a:extLst>
          </p:cNvPr>
          <p:cNvGraphicFramePr>
            <a:graphicFrameLocks/>
          </p:cNvGraphicFramePr>
          <p:nvPr/>
        </p:nvGraphicFramePr>
        <p:xfrm>
          <a:off x="519627" y="4202402"/>
          <a:ext cx="4680000" cy="2520000"/>
        </p:xfrm>
        <a:graphic>
          <a:graphicData uri="http://schemas.openxmlformats.org/drawingml/2006/chart">
            <c:chart xmlns:c="http://schemas.openxmlformats.org/drawingml/2006/chart" xmlns:r="http://schemas.openxmlformats.org/officeDocument/2006/relationships" r:id="rId7"/>
          </a:graphicData>
        </a:graphic>
      </p:graphicFrame>
      <p:sp>
        <p:nvSpPr>
          <p:cNvPr id="57" name="TextBox 56">
            <a:extLst>
              <a:ext uri="{FF2B5EF4-FFF2-40B4-BE49-F238E27FC236}">
                <a16:creationId xmlns:a16="http://schemas.microsoft.com/office/drawing/2014/main" xmlns="" id="{1A269A9A-A322-4EED-9433-53B6978EC2F8}"/>
              </a:ext>
            </a:extLst>
          </p:cNvPr>
          <p:cNvSpPr txBox="1"/>
          <p:nvPr/>
        </p:nvSpPr>
        <p:spPr>
          <a:xfrm>
            <a:off x="8060417" y="6224117"/>
            <a:ext cx="4495193" cy="307777"/>
          </a:xfrm>
          <a:prstGeom prst="rect">
            <a:avLst/>
          </a:prstGeom>
          <a:noFill/>
        </p:spPr>
        <p:txBody>
          <a:bodyPr wrap="square" rtlCol="0">
            <a:spAutoFit/>
          </a:bodyPr>
          <a:lstStyle/>
          <a:p>
            <a:pPr defTabSz="609585"/>
            <a:r>
              <a:rPr lang="en-US" sz="1400" dirty="0">
                <a:latin typeface="Arial" panose="020B0604020202020204" pitchFamily="34" charset="0"/>
                <a:cs typeface="Arial" panose="020B0604020202020204" pitchFamily="34" charset="0"/>
              </a:rPr>
              <a:t>Projected employment opportunities 32131</a:t>
            </a:r>
            <a:endParaRPr lang="en-ZA" sz="1400" b="1"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xmlns="" id="{72E044A0-A6D3-42FA-A090-4A9279314FDB}"/>
              </a:ext>
            </a:extLst>
          </p:cNvPr>
          <p:cNvSpPr txBox="1">
            <a:spLocks/>
          </p:cNvSpPr>
          <p:nvPr/>
        </p:nvSpPr>
        <p:spPr>
          <a:xfrm>
            <a:off x="1490097" y="0"/>
            <a:ext cx="4946072" cy="581890"/>
          </a:xfrm>
          <a:prstGeom prst="rect">
            <a:avLst/>
          </a:prstGeom>
          <a:solidFill>
            <a:schemeClr val="tx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Arial" panose="020B0604020202020204" pitchFamily="34" charset="0"/>
                <a:cs typeface="Arial" panose="020B0604020202020204" pitchFamily="34" charset="0"/>
              </a:rPr>
              <a:t>NEF Property Webinar</a:t>
            </a:r>
            <a:endParaRPr lang="en-ZA"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0871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12E744D7-6C80-4344-B940-429927CAFC34}"/>
              </a:ext>
            </a:extLst>
          </p:cNvPr>
          <p:cNvSpPr>
            <a:spLocks noGrp="1"/>
          </p:cNvSpPr>
          <p:nvPr>
            <p:ph type="title"/>
          </p:nvPr>
        </p:nvSpPr>
        <p:spPr>
          <a:xfrm>
            <a:off x="1490097" y="1223624"/>
            <a:ext cx="9739009" cy="823676"/>
          </a:xfrm>
        </p:spPr>
        <p:txBody>
          <a:bodyPr>
            <a:normAutofit fontScale="90000"/>
          </a:bodyPr>
          <a:lstStyle/>
          <a:p>
            <a:r>
              <a:rPr lang="en-US" sz="2800" b="1" dirty="0">
                <a:latin typeface="Arial" panose="020B0604020202020204" pitchFamily="34" charset="0"/>
                <a:cs typeface="Arial" panose="020B0604020202020204" pitchFamily="34" charset="0"/>
              </a:rPr>
              <a:t>Agenda</a:t>
            </a:r>
            <a:br>
              <a:rPr lang="en-US" sz="2800" b="1" dirty="0">
                <a:latin typeface="Arial" panose="020B0604020202020204" pitchFamily="34" charset="0"/>
                <a:cs typeface="Arial" panose="020B0604020202020204" pitchFamily="34" charset="0"/>
              </a:rPr>
            </a:br>
            <a:endParaRPr lang="en-ZA" sz="2800" dirty="0">
              <a:latin typeface="Arial" panose="020B0604020202020204" pitchFamily="34" charset="0"/>
              <a:cs typeface="Arial" panose="020B0604020202020204" pitchFamily="34" charset="0"/>
            </a:endParaRPr>
          </a:p>
        </p:txBody>
      </p:sp>
      <p:sp>
        <p:nvSpPr>
          <p:cNvPr id="7" name="Text Placeholder 13">
            <a:extLst>
              <a:ext uri="{FF2B5EF4-FFF2-40B4-BE49-F238E27FC236}">
                <a16:creationId xmlns:a16="http://schemas.microsoft.com/office/drawing/2014/main" xmlns="" id="{BBDD5306-08FB-46BB-B127-5E31C25D9402}"/>
              </a:ext>
            </a:extLst>
          </p:cNvPr>
          <p:cNvSpPr txBox="1">
            <a:spLocks/>
          </p:cNvSpPr>
          <p:nvPr/>
        </p:nvSpPr>
        <p:spPr>
          <a:xfrm>
            <a:off x="1546025" y="2047300"/>
            <a:ext cx="4521928" cy="469900"/>
          </a:xfrm>
          <a:prstGeom prst="rect">
            <a:avLst/>
          </a:prstGeom>
          <a:solidFill>
            <a:schemeClr val="accent2"/>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SHRA mandate</a:t>
            </a:r>
          </a:p>
        </p:txBody>
      </p:sp>
      <p:sp>
        <p:nvSpPr>
          <p:cNvPr id="8" name="Text Placeholder 14">
            <a:extLst>
              <a:ext uri="{FF2B5EF4-FFF2-40B4-BE49-F238E27FC236}">
                <a16:creationId xmlns:a16="http://schemas.microsoft.com/office/drawing/2014/main" xmlns="" id="{F10E1146-5971-4E50-925D-135603519847}"/>
              </a:ext>
            </a:extLst>
          </p:cNvPr>
          <p:cNvSpPr txBox="1">
            <a:spLocks/>
          </p:cNvSpPr>
          <p:nvPr/>
        </p:nvSpPr>
        <p:spPr>
          <a:xfrm>
            <a:off x="1546025" y="2529900"/>
            <a:ext cx="4521928" cy="469900"/>
          </a:xfrm>
          <a:prstGeom prst="rect">
            <a:avLst/>
          </a:prstGeom>
          <a:solidFill>
            <a:schemeClr val="accent1">
              <a:lumMod val="20000"/>
              <a:lumOff val="8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Social housing</a:t>
            </a:r>
          </a:p>
        </p:txBody>
      </p:sp>
      <p:sp>
        <p:nvSpPr>
          <p:cNvPr id="9" name="Text Placeholder 13">
            <a:extLst>
              <a:ext uri="{FF2B5EF4-FFF2-40B4-BE49-F238E27FC236}">
                <a16:creationId xmlns:a16="http://schemas.microsoft.com/office/drawing/2014/main" xmlns="" id="{A5740E16-517C-4873-A630-B0D86C3C4348}"/>
              </a:ext>
            </a:extLst>
          </p:cNvPr>
          <p:cNvSpPr txBox="1">
            <a:spLocks/>
          </p:cNvSpPr>
          <p:nvPr/>
        </p:nvSpPr>
        <p:spPr>
          <a:xfrm>
            <a:off x="1546025" y="3038872"/>
            <a:ext cx="4521928" cy="469900"/>
          </a:xfrm>
          <a:prstGeom prst="rect">
            <a:avLst/>
          </a:prstGeom>
          <a:solidFill>
            <a:schemeClr val="accent1">
              <a:lumMod val="20000"/>
              <a:lumOff val="80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Economic climate</a:t>
            </a:r>
          </a:p>
        </p:txBody>
      </p:sp>
      <p:sp>
        <p:nvSpPr>
          <p:cNvPr id="10" name="Text Placeholder 14">
            <a:extLst>
              <a:ext uri="{FF2B5EF4-FFF2-40B4-BE49-F238E27FC236}">
                <a16:creationId xmlns:a16="http://schemas.microsoft.com/office/drawing/2014/main" xmlns="" id="{F9F85670-BA8F-4803-AC02-CA989B1624D5}"/>
              </a:ext>
            </a:extLst>
          </p:cNvPr>
          <p:cNvSpPr txBox="1">
            <a:spLocks/>
          </p:cNvSpPr>
          <p:nvPr/>
        </p:nvSpPr>
        <p:spPr>
          <a:xfrm>
            <a:off x="1546025" y="3534302"/>
            <a:ext cx="4521928" cy="469900"/>
          </a:xfrm>
          <a:prstGeom prst="rect">
            <a:avLst/>
          </a:prstGeom>
          <a:solidFill>
            <a:schemeClr val="accent1">
              <a:lumMod val="20000"/>
              <a:lumOff val="8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Infrastructure investment</a:t>
            </a:r>
          </a:p>
        </p:txBody>
      </p:sp>
      <p:sp>
        <p:nvSpPr>
          <p:cNvPr id="11" name="Text Placeholder 13">
            <a:extLst>
              <a:ext uri="{FF2B5EF4-FFF2-40B4-BE49-F238E27FC236}">
                <a16:creationId xmlns:a16="http://schemas.microsoft.com/office/drawing/2014/main" xmlns="" id="{BF978464-AF60-4D60-A5EC-FAE494157941}"/>
              </a:ext>
            </a:extLst>
          </p:cNvPr>
          <p:cNvSpPr txBox="1">
            <a:spLocks/>
          </p:cNvSpPr>
          <p:nvPr/>
        </p:nvSpPr>
        <p:spPr>
          <a:xfrm>
            <a:off x="1546025" y="4029732"/>
            <a:ext cx="4521928" cy="469900"/>
          </a:xfrm>
          <a:prstGeom prst="rect">
            <a:avLst/>
          </a:prstGeom>
          <a:solidFill>
            <a:schemeClr val="accent1">
              <a:lumMod val="20000"/>
              <a:lumOff val="80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SHRA project pipeline (not yet accredited)</a:t>
            </a:r>
          </a:p>
        </p:txBody>
      </p:sp>
      <p:sp>
        <p:nvSpPr>
          <p:cNvPr id="12" name="Text Placeholder 14">
            <a:extLst>
              <a:ext uri="{FF2B5EF4-FFF2-40B4-BE49-F238E27FC236}">
                <a16:creationId xmlns:a16="http://schemas.microsoft.com/office/drawing/2014/main" xmlns="" id="{92161D13-E0E1-4F4A-87A6-CC4122340189}"/>
              </a:ext>
            </a:extLst>
          </p:cNvPr>
          <p:cNvSpPr txBox="1">
            <a:spLocks/>
          </p:cNvSpPr>
          <p:nvPr/>
        </p:nvSpPr>
        <p:spPr>
          <a:xfrm>
            <a:off x="1546025" y="4528668"/>
            <a:ext cx="4521928" cy="469900"/>
          </a:xfrm>
          <a:prstGeom prst="rect">
            <a:avLst/>
          </a:prstGeom>
          <a:solidFill>
            <a:schemeClr val="accent1">
              <a:lumMod val="20000"/>
              <a:lumOff val="8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SHRA initiatives: Response to expression of interest</a:t>
            </a:r>
          </a:p>
        </p:txBody>
      </p:sp>
      <p:sp>
        <p:nvSpPr>
          <p:cNvPr id="13" name="Text Placeholder 13">
            <a:extLst>
              <a:ext uri="{FF2B5EF4-FFF2-40B4-BE49-F238E27FC236}">
                <a16:creationId xmlns:a16="http://schemas.microsoft.com/office/drawing/2014/main" xmlns="" id="{82FAB4CE-F195-450B-BFE8-E57416D42B08}"/>
              </a:ext>
            </a:extLst>
          </p:cNvPr>
          <p:cNvSpPr txBox="1">
            <a:spLocks/>
          </p:cNvSpPr>
          <p:nvPr/>
        </p:nvSpPr>
        <p:spPr>
          <a:xfrm>
            <a:off x="1546025" y="5027604"/>
            <a:ext cx="4521928" cy="469900"/>
          </a:xfrm>
          <a:prstGeom prst="rect">
            <a:avLst/>
          </a:prstGeom>
          <a:solidFill>
            <a:schemeClr val="accent1">
              <a:lumMod val="20000"/>
              <a:lumOff val="80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SHRA initiatives: SIDDSA pitch – 19 projects</a:t>
            </a:r>
          </a:p>
        </p:txBody>
      </p:sp>
      <p:sp>
        <p:nvSpPr>
          <p:cNvPr id="14" name="Text Placeholder 14">
            <a:extLst>
              <a:ext uri="{FF2B5EF4-FFF2-40B4-BE49-F238E27FC236}">
                <a16:creationId xmlns:a16="http://schemas.microsoft.com/office/drawing/2014/main" xmlns="" id="{80AD3764-5656-40B2-86AE-F43CC79F489C}"/>
              </a:ext>
            </a:extLst>
          </p:cNvPr>
          <p:cNvSpPr txBox="1">
            <a:spLocks/>
          </p:cNvSpPr>
          <p:nvPr/>
        </p:nvSpPr>
        <p:spPr>
          <a:xfrm>
            <a:off x="1546025" y="5525324"/>
            <a:ext cx="4521928" cy="469900"/>
          </a:xfrm>
          <a:prstGeom prst="rect">
            <a:avLst/>
          </a:prstGeom>
          <a:solidFill>
            <a:schemeClr val="accent1">
              <a:lumMod val="20000"/>
              <a:lumOff val="8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Projects with debt requirement</a:t>
            </a:r>
          </a:p>
        </p:txBody>
      </p:sp>
      <p:pic>
        <p:nvPicPr>
          <p:cNvPr id="15" name="Picture 14">
            <a:extLst>
              <a:ext uri="{FF2B5EF4-FFF2-40B4-BE49-F238E27FC236}">
                <a16:creationId xmlns:a16="http://schemas.microsoft.com/office/drawing/2014/main" xmlns="" id="{5DC103D7-1CAB-471C-A9D8-E61ED51966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8458" y="2362363"/>
            <a:ext cx="4918975" cy="3283677"/>
          </a:xfrm>
          <a:prstGeom prst="rect">
            <a:avLst/>
          </a:prstGeom>
          <a:ln w="127000" cap="sq">
            <a:solidFill>
              <a:schemeClr val="accent3"/>
            </a:solidFill>
            <a:miter lim="800000"/>
          </a:ln>
          <a:effectLst>
            <a:outerShdw blurRad="57150" dist="50800" dir="2700000" algn="tl" rotWithShape="0">
              <a:srgbClr val="000000">
                <a:alpha val="40000"/>
              </a:srgbClr>
            </a:outerShdw>
          </a:effectLst>
        </p:spPr>
      </p:pic>
      <p:sp>
        <p:nvSpPr>
          <p:cNvPr id="16" name="Title 1">
            <a:extLst>
              <a:ext uri="{FF2B5EF4-FFF2-40B4-BE49-F238E27FC236}">
                <a16:creationId xmlns:a16="http://schemas.microsoft.com/office/drawing/2014/main" xmlns="" id="{5E1A9D81-A123-4435-9FF6-F9A39815DB51}"/>
              </a:ext>
            </a:extLst>
          </p:cNvPr>
          <p:cNvSpPr txBox="1">
            <a:spLocks/>
          </p:cNvSpPr>
          <p:nvPr/>
        </p:nvSpPr>
        <p:spPr>
          <a:xfrm>
            <a:off x="1490097" y="0"/>
            <a:ext cx="4946072" cy="581890"/>
          </a:xfrm>
          <a:prstGeom prst="rect">
            <a:avLst/>
          </a:prstGeom>
          <a:solidFill>
            <a:schemeClr val="tx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Arial" panose="020B0604020202020204" pitchFamily="34" charset="0"/>
                <a:cs typeface="Arial" panose="020B0604020202020204" pitchFamily="34" charset="0"/>
              </a:rPr>
              <a:t>NEF Property Webinar</a:t>
            </a:r>
            <a:endParaRPr lang="en-ZA"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9462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12E744D7-6C80-4344-B940-429927CAFC34}"/>
              </a:ext>
            </a:extLst>
          </p:cNvPr>
          <p:cNvSpPr>
            <a:spLocks noGrp="1"/>
          </p:cNvSpPr>
          <p:nvPr>
            <p:ph type="title"/>
          </p:nvPr>
        </p:nvSpPr>
        <p:spPr>
          <a:xfrm>
            <a:off x="1608476" y="1074747"/>
            <a:ext cx="9739009" cy="823676"/>
          </a:xfrm>
        </p:spPr>
        <p:txBody>
          <a:bodyPr>
            <a:normAutofit fontScale="90000"/>
          </a:bodyPr>
          <a:lstStyle/>
          <a:p>
            <a:r>
              <a:rPr lang="en-US" sz="2800" b="1" dirty="0">
                <a:latin typeface="Arial" panose="020B0604020202020204" pitchFamily="34" charset="0"/>
                <a:cs typeface="Arial" panose="020B0604020202020204" pitchFamily="34" charset="0"/>
              </a:rPr>
              <a:t>SIDDSA presentation: Investment opportunity</a:t>
            </a:r>
            <a:br>
              <a:rPr lang="en-US" sz="2800" b="1" dirty="0">
                <a:latin typeface="Arial" panose="020B0604020202020204" pitchFamily="34" charset="0"/>
                <a:cs typeface="Arial" panose="020B0604020202020204" pitchFamily="34" charset="0"/>
              </a:rPr>
            </a:br>
            <a:endParaRPr lang="en-ZA" sz="2800" dirty="0">
              <a:latin typeface="Arial" panose="020B0604020202020204" pitchFamily="34" charset="0"/>
              <a:cs typeface="Arial" panose="020B0604020202020204" pitchFamily="34" charset="0"/>
            </a:endParaRPr>
          </a:p>
        </p:txBody>
      </p:sp>
      <p:sp>
        <p:nvSpPr>
          <p:cNvPr id="16" name="Subtitle 2">
            <a:extLst>
              <a:ext uri="{FF2B5EF4-FFF2-40B4-BE49-F238E27FC236}">
                <a16:creationId xmlns:a16="http://schemas.microsoft.com/office/drawing/2014/main" xmlns="" id="{E45FD256-2CA3-4B30-92F1-B47453942035}"/>
              </a:ext>
            </a:extLst>
          </p:cNvPr>
          <p:cNvSpPr txBox="1">
            <a:spLocks/>
          </p:cNvSpPr>
          <p:nvPr/>
        </p:nvSpPr>
        <p:spPr>
          <a:xfrm>
            <a:off x="191063" y="2006578"/>
            <a:ext cx="4602609" cy="4436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005493"/>
                </a:solidFill>
                <a:latin typeface="Arial" panose="020B0604020202020204" pitchFamily="34" charset="0"/>
                <a:ea typeface="+mj-ea"/>
                <a:cs typeface="Arial" panose="020B0604020202020204" pitchFamily="34" charset="0"/>
              </a:rPr>
              <a:t>BANKABLE PROJECTS</a:t>
            </a:r>
          </a:p>
          <a:p>
            <a:pPr marL="0" indent="0">
              <a:buNone/>
            </a:pPr>
            <a:r>
              <a:rPr lang="en-US" sz="2000" b="1" dirty="0">
                <a:solidFill>
                  <a:srgbClr val="005493"/>
                </a:solidFill>
                <a:latin typeface="Arial" panose="020B0604020202020204" pitchFamily="34" charset="0"/>
                <a:ea typeface="+mj-ea"/>
                <a:cs typeface="Arial" panose="020B0604020202020204" pitchFamily="34" charset="0"/>
              </a:rPr>
              <a:t>(</a:t>
            </a:r>
            <a:r>
              <a:rPr lang="en-US" sz="2000" b="1" i="1" dirty="0">
                <a:solidFill>
                  <a:srgbClr val="005493"/>
                </a:solidFill>
                <a:latin typeface="Arial" panose="020B0604020202020204" pitchFamily="34" charset="0"/>
                <a:ea typeface="+mj-ea"/>
                <a:cs typeface="Arial" panose="020B0604020202020204" pitchFamily="34" charset="0"/>
              </a:rPr>
              <a:t>SHRA accredited projects</a:t>
            </a:r>
            <a:r>
              <a:rPr lang="en-US" sz="2000" b="1" dirty="0">
                <a:solidFill>
                  <a:srgbClr val="005493"/>
                </a:solidFill>
                <a:latin typeface="Arial" panose="020B0604020202020204" pitchFamily="34" charset="0"/>
                <a:ea typeface="+mj-ea"/>
                <a:cs typeface="Arial" panose="020B0604020202020204" pitchFamily="34" charset="0"/>
              </a:rPr>
              <a:t>)</a:t>
            </a:r>
          </a:p>
        </p:txBody>
      </p:sp>
      <p:graphicFrame>
        <p:nvGraphicFramePr>
          <p:cNvPr id="17" name="Table 16">
            <a:extLst>
              <a:ext uri="{FF2B5EF4-FFF2-40B4-BE49-F238E27FC236}">
                <a16:creationId xmlns:a16="http://schemas.microsoft.com/office/drawing/2014/main" xmlns="" id="{C52B7CC1-4F06-4EF4-81E0-E696FC7474C3}"/>
              </a:ext>
            </a:extLst>
          </p:cNvPr>
          <p:cNvGraphicFramePr>
            <a:graphicFrameLocks noGrp="1"/>
          </p:cNvGraphicFramePr>
          <p:nvPr>
            <p:extLst>
              <p:ext uri="{D42A27DB-BD31-4B8C-83A1-F6EECF244321}">
                <p14:modId xmlns:p14="http://schemas.microsoft.com/office/powerpoint/2010/main" val="845750253"/>
              </p:ext>
            </p:extLst>
          </p:nvPr>
        </p:nvGraphicFramePr>
        <p:xfrm>
          <a:off x="191063" y="2834072"/>
          <a:ext cx="4433201" cy="874328"/>
        </p:xfrm>
        <a:graphic>
          <a:graphicData uri="http://schemas.openxmlformats.org/drawingml/2006/table">
            <a:tbl>
              <a:tblPr/>
              <a:tblGrid>
                <a:gridCol w="2000107">
                  <a:extLst>
                    <a:ext uri="{9D8B030D-6E8A-4147-A177-3AD203B41FA5}">
                      <a16:colId xmlns:a16="http://schemas.microsoft.com/office/drawing/2014/main" xmlns="" val="20002"/>
                    </a:ext>
                  </a:extLst>
                </a:gridCol>
                <a:gridCol w="2433094">
                  <a:extLst>
                    <a:ext uri="{9D8B030D-6E8A-4147-A177-3AD203B41FA5}">
                      <a16:colId xmlns:a16="http://schemas.microsoft.com/office/drawing/2014/main" xmlns="" val="20004"/>
                    </a:ext>
                  </a:extLst>
                </a:gridCol>
              </a:tblGrid>
              <a:tr h="0">
                <a:tc>
                  <a:txBody>
                    <a:bodyPr/>
                    <a:lstStyle/>
                    <a:p>
                      <a:pPr marL="0" indent="0" algn="ctr" fontAlgn="ctr"/>
                      <a:r>
                        <a:rPr lang="en-ZA" sz="2000" b="1" i="0" u="none" strike="noStrike" dirty="0">
                          <a:solidFill>
                            <a:srgbClr val="FFFFFF"/>
                          </a:solidFill>
                          <a:latin typeface="Arial"/>
                        </a:rPr>
                        <a:t>EQUITY</a:t>
                      </a:r>
                    </a:p>
                  </a:txBody>
                  <a:tcPr marL="3243" marR="3243" marT="3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ZA" sz="2000" b="1" i="0" u="none" strike="noStrike" dirty="0">
                          <a:solidFill>
                            <a:srgbClr val="FFFFFF"/>
                          </a:solidFill>
                          <a:latin typeface="Arial"/>
                        </a:rPr>
                        <a:t>DEBT</a:t>
                      </a:r>
                    </a:p>
                  </a:txBody>
                  <a:tcPr marL="3243" marR="3243" marT="3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xmlns="" val="10000"/>
                  </a:ext>
                </a:extLst>
              </a:tr>
              <a:tr h="566285">
                <a:tc>
                  <a:txBody>
                    <a:bodyPr/>
                    <a:lstStyle/>
                    <a:p>
                      <a:pPr algn="ctr" fontAlgn="ctr"/>
                      <a:r>
                        <a:rPr lang="fr-FR" sz="2000" b="1" i="0" u="none" strike="noStrike" dirty="0">
                          <a:solidFill>
                            <a:srgbClr val="000000"/>
                          </a:solidFill>
                          <a:latin typeface="Arial"/>
                        </a:rPr>
                        <a:t>R93 537 386</a:t>
                      </a:r>
                    </a:p>
                  </a:txBody>
                  <a:tcPr marL="8313" marR="8313" marT="8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2000" b="1" i="0" u="none" strike="noStrike" kern="1200" dirty="0">
                          <a:solidFill>
                            <a:srgbClr val="000000"/>
                          </a:solidFill>
                          <a:latin typeface="Arial"/>
                          <a:ea typeface="+mn-ea"/>
                          <a:cs typeface="+mn-cs"/>
                        </a:rPr>
                        <a:t>R406 633 539</a:t>
                      </a:r>
                    </a:p>
                  </a:txBody>
                  <a:tcPr marL="8313" marR="8313" marT="8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bl>
          </a:graphicData>
        </a:graphic>
      </p:graphicFrame>
      <p:sp>
        <p:nvSpPr>
          <p:cNvPr id="18" name="Subtitle 2">
            <a:extLst>
              <a:ext uri="{FF2B5EF4-FFF2-40B4-BE49-F238E27FC236}">
                <a16:creationId xmlns:a16="http://schemas.microsoft.com/office/drawing/2014/main" xmlns="" id="{D978FA06-CFF0-4BBC-BA87-D9F6DA9CE62E}"/>
              </a:ext>
            </a:extLst>
          </p:cNvPr>
          <p:cNvSpPr txBox="1">
            <a:spLocks/>
          </p:cNvSpPr>
          <p:nvPr/>
        </p:nvSpPr>
        <p:spPr>
          <a:xfrm>
            <a:off x="191063" y="4444145"/>
            <a:ext cx="3555260" cy="39980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500" b="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dirty="0">
                <a:solidFill>
                  <a:srgbClr val="005493"/>
                </a:solidFill>
                <a:latin typeface="Arial" panose="020B0604020202020204" pitchFamily="34" charset="0"/>
                <a:ea typeface="+mj-ea"/>
                <a:cs typeface="Arial" panose="020B0604020202020204" pitchFamily="34" charset="0"/>
              </a:rPr>
              <a:t>PROJECT IN FEASIBILITY PHASE </a:t>
            </a:r>
          </a:p>
        </p:txBody>
      </p:sp>
      <p:graphicFrame>
        <p:nvGraphicFramePr>
          <p:cNvPr id="19" name="Table 18">
            <a:extLst>
              <a:ext uri="{FF2B5EF4-FFF2-40B4-BE49-F238E27FC236}">
                <a16:creationId xmlns:a16="http://schemas.microsoft.com/office/drawing/2014/main" xmlns="" id="{BFAB9B24-8A9D-4FF5-9051-52C8324B7DFA}"/>
              </a:ext>
            </a:extLst>
          </p:cNvPr>
          <p:cNvGraphicFramePr>
            <a:graphicFrameLocks noGrp="1"/>
          </p:cNvGraphicFramePr>
          <p:nvPr>
            <p:extLst>
              <p:ext uri="{D42A27DB-BD31-4B8C-83A1-F6EECF244321}">
                <p14:modId xmlns:p14="http://schemas.microsoft.com/office/powerpoint/2010/main" val="2030574282"/>
              </p:ext>
            </p:extLst>
          </p:nvPr>
        </p:nvGraphicFramePr>
        <p:xfrm>
          <a:off x="191063" y="5167978"/>
          <a:ext cx="4433201" cy="925956"/>
        </p:xfrm>
        <a:graphic>
          <a:graphicData uri="http://schemas.openxmlformats.org/drawingml/2006/table">
            <a:tbl>
              <a:tblPr/>
              <a:tblGrid>
                <a:gridCol w="2000107">
                  <a:extLst>
                    <a:ext uri="{9D8B030D-6E8A-4147-A177-3AD203B41FA5}">
                      <a16:colId xmlns:a16="http://schemas.microsoft.com/office/drawing/2014/main" xmlns="" val="20002"/>
                    </a:ext>
                  </a:extLst>
                </a:gridCol>
                <a:gridCol w="2433094">
                  <a:extLst>
                    <a:ext uri="{9D8B030D-6E8A-4147-A177-3AD203B41FA5}">
                      <a16:colId xmlns:a16="http://schemas.microsoft.com/office/drawing/2014/main" xmlns="" val="20004"/>
                    </a:ext>
                  </a:extLst>
                </a:gridCol>
              </a:tblGrid>
              <a:tr h="301832">
                <a:tc>
                  <a:txBody>
                    <a:bodyPr/>
                    <a:lstStyle/>
                    <a:p>
                      <a:pPr marL="0" indent="0" algn="ctr" fontAlgn="ctr"/>
                      <a:r>
                        <a:rPr lang="en-ZA" sz="2000" b="1" i="0" u="none" strike="noStrike" dirty="0">
                          <a:solidFill>
                            <a:srgbClr val="FFFFFF"/>
                          </a:solidFill>
                          <a:latin typeface="Arial"/>
                        </a:rPr>
                        <a:t>EQUITY</a:t>
                      </a:r>
                    </a:p>
                  </a:txBody>
                  <a:tcPr marL="3243" marR="3243" marT="3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ZA" sz="2000" b="1" i="0" u="none" strike="noStrike" dirty="0">
                          <a:solidFill>
                            <a:srgbClr val="FFFFFF"/>
                          </a:solidFill>
                          <a:latin typeface="Arial"/>
                        </a:rPr>
                        <a:t>DEBT</a:t>
                      </a:r>
                    </a:p>
                  </a:txBody>
                  <a:tcPr marL="3243" marR="3243" marT="3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xmlns="" val="10000"/>
                  </a:ext>
                </a:extLst>
              </a:tr>
              <a:tr h="566285">
                <a:tc>
                  <a:txBody>
                    <a:bodyPr/>
                    <a:lstStyle/>
                    <a:p>
                      <a:pPr algn="ctr" fontAlgn="ctr"/>
                      <a:r>
                        <a:rPr lang="fr-FR" sz="2000" b="1" i="0" u="none" strike="noStrike" dirty="0">
                          <a:solidFill>
                            <a:srgbClr val="000000"/>
                          </a:solidFill>
                          <a:latin typeface="Arial"/>
                        </a:rPr>
                        <a:t>R360 578 173</a:t>
                      </a:r>
                    </a:p>
                    <a:p>
                      <a:pPr algn="ctr" fontAlgn="ctr"/>
                      <a:endParaRPr lang="fr-FR" sz="2000" b="1" i="0" u="none" strike="noStrike" dirty="0">
                        <a:solidFill>
                          <a:srgbClr val="000000"/>
                        </a:solidFill>
                        <a:latin typeface="Arial"/>
                      </a:endParaRPr>
                    </a:p>
                  </a:txBody>
                  <a:tcPr marL="8313" marR="8313" marT="8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2000" b="1" i="0" u="none" strike="noStrike" kern="1200" dirty="0">
                          <a:solidFill>
                            <a:srgbClr val="000000"/>
                          </a:solidFill>
                          <a:latin typeface="Arial"/>
                          <a:ea typeface="+mn-ea"/>
                          <a:cs typeface="+mn-cs"/>
                        </a:rPr>
                        <a:t>R424 625 270</a:t>
                      </a:r>
                    </a:p>
                    <a:p>
                      <a:pPr algn="ctr" fontAlgn="ctr"/>
                      <a:endParaRPr lang="en-ZA" sz="2000" b="1" i="0" u="none" strike="noStrike" kern="1200" dirty="0">
                        <a:solidFill>
                          <a:srgbClr val="000000"/>
                        </a:solidFill>
                        <a:latin typeface="Arial"/>
                        <a:ea typeface="+mn-ea"/>
                        <a:cs typeface="+mn-cs"/>
                      </a:endParaRPr>
                    </a:p>
                  </a:txBody>
                  <a:tcPr marL="8313" marR="8313" marT="8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bl>
          </a:graphicData>
        </a:graphic>
      </p:graphicFrame>
      <p:pic>
        <p:nvPicPr>
          <p:cNvPr id="2" name="Picture 1">
            <a:extLst>
              <a:ext uri="{FF2B5EF4-FFF2-40B4-BE49-F238E27FC236}">
                <a16:creationId xmlns:a16="http://schemas.microsoft.com/office/drawing/2014/main" xmlns="" id="{1495B557-B4A6-4D58-B576-44ECD92D3CB0}"/>
              </a:ext>
            </a:extLst>
          </p:cNvPr>
          <p:cNvPicPr>
            <a:picLocks noChangeAspect="1"/>
          </p:cNvPicPr>
          <p:nvPr/>
        </p:nvPicPr>
        <p:blipFill rotWithShape="1">
          <a:blip r:embed="rId3"/>
          <a:srcRect l="11476" t="20592" r="26592" b="15943"/>
          <a:stretch/>
        </p:blipFill>
        <p:spPr>
          <a:xfrm>
            <a:off x="4847754" y="1960309"/>
            <a:ext cx="3411070" cy="19652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xmlns="" id="{796DEE1E-EE33-45EE-8F53-AC4A14E274E6}"/>
              </a:ext>
            </a:extLst>
          </p:cNvPr>
          <p:cNvPicPr>
            <a:picLocks noChangeAspect="1"/>
          </p:cNvPicPr>
          <p:nvPr/>
        </p:nvPicPr>
        <p:blipFill>
          <a:blip r:embed="rId4"/>
          <a:stretch>
            <a:fillRect/>
          </a:stretch>
        </p:blipFill>
        <p:spPr>
          <a:xfrm>
            <a:off x="4826069" y="4090569"/>
            <a:ext cx="3432755" cy="19216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xmlns="" id="{474D06E6-2496-4563-A267-0BEA4A4E68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65739" y="4071704"/>
            <a:ext cx="2881746" cy="18988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xmlns="" id="{2F6D6836-00C8-4827-A8DC-E244A9E0792B}"/>
              </a:ext>
            </a:extLst>
          </p:cNvPr>
          <p:cNvPicPr>
            <a:picLocks noChangeAspect="1"/>
          </p:cNvPicPr>
          <p:nvPr/>
        </p:nvPicPr>
        <p:blipFill rotWithShape="1">
          <a:blip r:embed="rId6"/>
          <a:srcRect b="7565"/>
          <a:stretch/>
        </p:blipFill>
        <p:spPr>
          <a:xfrm>
            <a:off x="8465739" y="1926368"/>
            <a:ext cx="2701637" cy="19991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itle 1">
            <a:extLst>
              <a:ext uri="{FF2B5EF4-FFF2-40B4-BE49-F238E27FC236}">
                <a16:creationId xmlns:a16="http://schemas.microsoft.com/office/drawing/2014/main" xmlns="" id="{4EBF8951-7E64-4C73-A0CF-4C656FCC2850}"/>
              </a:ext>
            </a:extLst>
          </p:cNvPr>
          <p:cNvSpPr txBox="1">
            <a:spLocks/>
          </p:cNvSpPr>
          <p:nvPr/>
        </p:nvSpPr>
        <p:spPr>
          <a:xfrm>
            <a:off x="1490097" y="0"/>
            <a:ext cx="4946072" cy="581890"/>
          </a:xfrm>
          <a:prstGeom prst="rect">
            <a:avLst/>
          </a:prstGeom>
          <a:solidFill>
            <a:schemeClr val="tx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Arial" panose="020B0604020202020204" pitchFamily="34" charset="0"/>
                <a:cs typeface="Arial" panose="020B0604020202020204" pitchFamily="34" charset="0"/>
              </a:rPr>
              <a:t>NEF Property Webinar</a:t>
            </a:r>
            <a:endParaRPr lang="en-ZA"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7546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12E744D7-6C80-4344-B940-429927CAFC34}"/>
              </a:ext>
            </a:extLst>
          </p:cNvPr>
          <p:cNvSpPr>
            <a:spLocks noGrp="1"/>
          </p:cNvSpPr>
          <p:nvPr>
            <p:ph type="title"/>
          </p:nvPr>
        </p:nvSpPr>
        <p:spPr>
          <a:xfrm>
            <a:off x="1490097" y="1223624"/>
            <a:ext cx="9739009" cy="823676"/>
          </a:xfrm>
        </p:spPr>
        <p:txBody>
          <a:bodyPr>
            <a:normAutofit fontScale="90000"/>
          </a:bodyPr>
          <a:lstStyle/>
          <a:p>
            <a:r>
              <a:rPr lang="en-US" sz="2800" b="1" dirty="0">
                <a:latin typeface="Arial" panose="020B0604020202020204" pitchFamily="34" charset="0"/>
                <a:cs typeface="Arial" panose="020B0604020202020204" pitchFamily="34" charset="0"/>
              </a:rPr>
              <a:t>Agenda</a:t>
            </a:r>
            <a:br>
              <a:rPr lang="en-US" sz="2800" b="1" dirty="0">
                <a:latin typeface="Arial" panose="020B0604020202020204" pitchFamily="34" charset="0"/>
                <a:cs typeface="Arial" panose="020B0604020202020204" pitchFamily="34" charset="0"/>
              </a:rPr>
            </a:br>
            <a:endParaRPr lang="en-ZA" sz="2800" dirty="0">
              <a:latin typeface="Arial" panose="020B0604020202020204" pitchFamily="34" charset="0"/>
              <a:cs typeface="Arial" panose="020B0604020202020204" pitchFamily="34" charset="0"/>
            </a:endParaRPr>
          </a:p>
        </p:txBody>
      </p:sp>
      <p:sp>
        <p:nvSpPr>
          <p:cNvPr id="7" name="Text Placeholder 13">
            <a:extLst>
              <a:ext uri="{FF2B5EF4-FFF2-40B4-BE49-F238E27FC236}">
                <a16:creationId xmlns:a16="http://schemas.microsoft.com/office/drawing/2014/main" xmlns="" id="{BBDD5306-08FB-46BB-B127-5E31C25D9402}"/>
              </a:ext>
            </a:extLst>
          </p:cNvPr>
          <p:cNvSpPr txBox="1">
            <a:spLocks/>
          </p:cNvSpPr>
          <p:nvPr/>
        </p:nvSpPr>
        <p:spPr>
          <a:xfrm>
            <a:off x="1546025" y="2047300"/>
            <a:ext cx="4521928" cy="469900"/>
          </a:xfrm>
          <a:prstGeom prst="rect">
            <a:avLst/>
          </a:prstGeom>
          <a:solidFill>
            <a:schemeClr val="accent1">
              <a:lumMod val="20000"/>
              <a:lumOff val="80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SHRA mandate</a:t>
            </a:r>
          </a:p>
        </p:txBody>
      </p:sp>
      <p:sp>
        <p:nvSpPr>
          <p:cNvPr id="8" name="Text Placeholder 14">
            <a:extLst>
              <a:ext uri="{FF2B5EF4-FFF2-40B4-BE49-F238E27FC236}">
                <a16:creationId xmlns:a16="http://schemas.microsoft.com/office/drawing/2014/main" xmlns="" id="{F10E1146-5971-4E50-925D-135603519847}"/>
              </a:ext>
            </a:extLst>
          </p:cNvPr>
          <p:cNvSpPr txBox="1">
            <a:spLocks/>
          </p:cNvSpPr>
          <p:nvPr/>
        </p:nvSpPr>
        <p:spPr>
          <a:xfrm>
            <a:off x="1546025" y="2529900"/>
            <a:ext cx="4521928" cy="469900"/>
          </a:xfrm>
          <a:prstGeom prst="rect">
            <a:avLst/>
          </a:prstGeom>
          <a:solidFill>
            <a:schemeClr val="accent1">
              <a:lumMod val="20000"/>
              <a:lumOff val="8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Social housing</a:t>
            </a:r>
          </a:p>
        </p:txBody>
      </p:sp>
      <p:sp>
        <p:nvSpPr>
          <p:cNvPr id="9" name="Text Placeholder 13">
            <a:extLst>
              <a:ext uri="{FF2B5EF4-FFF2-40B4-BE49-F238E27FC236}">
                <a16:creationId xmlns:a16="http://schemas.microsoft.com/office/drawing/2014/main" xmlns="" id="{A5740E16-517C-4873-A630-B0D86C3C4348}"/>
              </a:ext>
            </a:extLst>
          </p:cNvPr>
          <p:cNvSpPr txBox="1">
            <a:spLocks/>
          </p:cNvSpPr>
          <p:nvPr/>
        </p:nvSpPr>
        <p:spPr>
          <a:xfrm>
            <a:off x="1546025" y="3038872"/>
            <a:ext cx="4521928" cy="469900"/>
          </a:xfrm>
          <a:prstGeom prst="rect">
            <a:avLst/>
          </a:prstGeom>
          <a:solidFill>
            <a:schemeClr val="accent1">
              <a:lumMod val="20000"/>
              <a:lumOff val="80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Economic climate</a:t>
            </a:r>
          </a:p>
        </p:txBody>
      </p:sp>
      <p:sp>
        <p:nvSpPr>
          <p:cNvPr id="10" name="Text Placeholder 14">
            <a:extLst>
              <a:ext uri="{FF2B5EF4-FFF2-40B4-BE49-F238E27FC236}">
                <a16:creationId xmlns:a16="http://schemas.microsoft.com/office/drawing/2014/main" xmlns="" id="{F9F85670-BA8F-4803-AC02-CA989B1624D5}"/>
              </a:ext>
            </a:extLst>
          </p:cNvPr>
          <p:cNvSpPr txBox="1">
            <a:spLocks/>
          </p:cNvSpPr>
          <p:nvPr/>
        </p:nvSpPr>
        <p:spPr>
          <a:xfrm>
            <a:off x="1546025" y="3534302"/>
            <a:ext cx="4521928" cy="469900"/>
          </a:xfrm>
          <a:prstGeom prst="rect">
            <a:avLst/>
          </a:prstGeom>
          <a:solidFill>
            <a:schemeClr val="accent1">
              <a:lumMod val="20000"/>
              <a:lumOff val="8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Infrastructure investment</a:t>
            </a:r>
          </a:p>
        </p:txBody>
      </p:sp>
      <p:sp>
        <p:nvSpPr>
          <p:cNvPr id="11" name="Text Placeholder 13">
            <a:extLst>
              <a:ext uri="{FF2B5EF4-FFF2-40B4-BE49-F238E27FC236}">
                <a16:creationId xmlns:a16="http://schemas.microsoft.com/office/drawing/2014/main" xmlns="" id="{BF978464-AF60-4D60-A5EC-FAE494157941}"/>
              </a:ext>
            </a:extLst>
          </p:cNvPr>
          <p:cNvSpPr txBox="1">
            <a:spLocks/>
          </p:cNvSpPr>
          <p:nvPr/>
        </p:nvSpPr>
        <p:spPr>
          <a:xfrm>
            <a:off x="1546025" y="4029732"/>
            <a:ext cx="4521928" cy="469900"/>
          </a:xfrm>
          <a:prstGeom prst="rect">
            <a:avLst/>
          </a:prstGeom>
          <a:solidFill>
            <a:schemeClr val="accent1">
              <a:lumMod val="20000"/>
              <a:lumOff val="80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SHRA project pipeline (not yet accredited)</a:t>
            </a:r>
          </a:p>
        </p:txBody>
      </p:sp>
      <p:sp>
        <p:nvSpPr>
          <p:cNvPr id="12" name="Text Placeholder 14">
            <a:extLst>
              <a:ext uri="{FF2B5EF4-FFF2-40B4-BE49-F238E27FC236}">
                <a16:creationId xmlns:a16="http://schemas.microsoft.com/office/drawing/2014/main" xmlns="" id="{92161D13-E0E1-4F4A-87A6-CC4122340189}"/>
              </a:ext>
            </a:extLst>
          </p:cNvPr>
          <p:cNvSpPr txBox="1">
            <a:spLocks/>
          </p:cNvSpPr>
          <p:nvPr/>
        </p:nvSpPr>
        <p:spPr>
          <a:xfrm>
            <a:off x="1546025" y="4528668"/>
            <a:ext cx="4521928" cy="469900"/>
          </a:xfrm>
          <a:prstGeom prst="rect">
            <a:avLst/>
          </a:prstGeom>
          <a:solidFill>
            <a:schemeClr val="accent1">
              <a:lumMod val="20000"/>
              <a:lumOff val="8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SHRA initiatives: Response to expression of interest</a:t>
            </a:r>
          </a:p>
        </p:txBody>
      </p:sp>
      <p:sp>
        <p:nvSpPr>
          <p:cNvPr id="13" name="Text Placeholder 13">
            <a:extLst>
              <a:ext uri="{FF2B5EF4-FFF2-40B4-BE49-F238E27FC236}">
                <a16:creationId xmlns:a16="http://schemas.microsoft.com/office/drawing/2014/main" xmlns="" id="{82FAB4CE-F195-450B-BFE8-E57416D42B08}"/>
              </a:ext>
            </a:extLst>
          </p:cNvPr>
          <p:cNvSpPr txBox="1">
            <a:spLocks/>
          </p:cNvSpPr>
          <p:nvPr/>
        </p:nvSpPr>
        <p:spPr>
          <a:xfrm>
            <a:off x="1546025" y="5027604"/>
            <a:ext cx="4521928" cy="469900"/>
          </a:xfrm>
          <a:prstGeom prst="rect">
            <a:avLst/>
          </a:prstGeom>
          <a:solidFill>
            <a:schemeClr val="accent1">
              <a:lumMod val="20000"/>
              <a:lumOff val="80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SHRA initiatives: SIDDSA pitch – 19 projects</a:t>
            </a:r>
          </a:p>
        </p:txBody>
      </p:sp>
      <p:sp>
        <p:nvSpPr>
          <p:cNvPr id="14" name="Text Placeholder 14">
            <a:extLst>
              <a:ext uri="{FF2B5EF4-FFF2-40B4-BE49-F238E27FC236}">
                <a16:creationId xmlns:a16="http://schemas.microsoft.com/office/drawing/2014/main" xmlns="" id="{80AD3764-5656-40B2-86AE-F43CC79F489C}"/>
              </a:ext>
            </a:extLst>
          </p:cNvPr>
          <p:cNvSpPr txBox="1">
            <a:spLocks/>
          </p:cNvSpPr>
          <p:nvPr/>
        </p:nvSpPr>
        <p:spPr>
          <a:xfrm>
            <a:off x="1546025" y="5525324"/>
            <a:ext cx="4521928" cy="469900"/>
          </a:xfrm>
          <a:prstGeom prst="rect">
            <a:avLst/>
          </a:prstGeom>
          <a:solidFill>
            <a:schemeClr val="accent2"/>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Projects with debt requirement</a:t>
            </a:r>
          </a:p>
        </p:txBody>
      </p:sp>
      <p:pic>
        <p:nvPicPr>
          <p:cNvPr id="15" name="Picture 14">
            <a:extLst>
              <a:ext uri="{FF2B5EF4-FFF2-40B4-BE49-F238E27FC236}">
                <a16:creationId xmlns:a16="http://schemas.microsoft.com/office/drawing/2014/main" xmlns="" id="{5DC103D7-1CAB-471C-A9D8-E61ED51966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8458" y="2362363"/>
            <a:ext cx="4918975" cy="3283677"/>
          </a:xfrm>
          <a:prstGeom prst="rect">
            <a:avLst/>
          </a:prstGeom>
          <a:ln w="127000" cap="sq">
            <a:solidFill>
              <a:schemeClr val="accent3"/>
            </a:solidFill>
            <a:miter lim="800000"/>
          </a:ln>
          <a:effectLst>
            <a:outerShdw blurRad="57150" dist="50800" dir="2700000" algn="tl" rotWithShape="0">
              <a:srgbClr val="000000">
                <a:alpha val="40000"/>
              </a:srgbClr>
            </a:outerShdw>
          </a:effectLst>
        </p:spPr>
      </p:pic>
      <p:sp>
        <p:nvSpPr>
          <p:cNvPr id="2" name="Title 1">
            <a:extLst>
              <a:ext uri="{FF2B5EF4-FFF2-40B4-BE49-F238E27FC236}">
                <a16:creationId xmlns:a16="http://schemas.microsoft.com/office/drawing/2014/main" xmlns="" id="{1FD670FA-0AD2-4CBD-BBC8-9B1D5C5A4169}"/>
              </a:ext>
            </a:extLst>
          </p:cNvPr>
          <p:cNvSpPr txBox="1">
            <a:spLocks/>
          </p:cNvSpPr>
          <p:nvPr/>
        </p:nvSpPr>
        <p:spPr>
          <a:xfrm>
            <a:off x="1490097" y="0"/>
            <a:ext cx="4946072" cy="581890"/>
          </a:xfrm>
          <a:prstGeom prst="rect">
            <a:avLst/>
          </a:prstGeom>
          <a:solidFill>
            <a:schemeClr val="tx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Arial" panose="020B0604020202020204" pitchFamily="34" charset="0"/>
                <a:cs typeface="Arial" panose="020B0604020202020204" pitchFamily="34" charset="0"/>
              </a:rPr>
              <a:t>NEF Property Webinar</a:t>
            </a:r>
            <a:endParaRPr lang="en-ZA"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3517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AD8CBA-841D-430E-BE70-7F0B80CD7C7B}"/>
              </a:ext>
            </a:extLst>
          </p:cNvPr>
          <p:cNvSpPr>
            <a:spLocks noGrp="1"/>
          </p:cNvSpPr>
          <p:nvPr>
            <p:ph type="title"/>
          </p:nvPr>
        </p:nvSpPr>
        <p:spPr>
          <a:xfrm>
            <a:off x="1614790" y="1001949"/>
            <a:ext cx="9739009" cy="823676"/>
          </a:xfrm>
        </p:spPr>
        <p:txBody>
          <a:bodyPr>
            <a:normAutofit fontScale="90000"/>
          </a:bodyPr>
          <a:lstStyle/>
          <a:p>
            <a:r>
              <a:rPr lang="en-US" sz="2800" b="1" dirty="0">
                <a:latin typeface="Arial" panose="020B0604020202020204" pitchFamily="34" charset="0"/>
                <a:cs typeface="Arial" panose="020B0604020202020204" pitchFamily="34" charset="0"/>
              </a:rPr>
              <a:t>Project Development &amp; Funding:  SHIP Active Projects</a:t>
            </a:r>
            <a:br>
              <a:rPr lang="en-US" sz="2800" b="1"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Debt Requirements </a:t>
            </a:r>
            <a:endParaRPr lang="en-ZA" sz="2800" dirty="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xmlns="" id="{264F5D6F-C10C-4C4E-98D3-0BD7905F863D}"/>
              </a:ext>
            </a:extLst>
          </p:cNvPr>
          <p:cNvGraphicFramePr>
            <a:graphicFrameLocks noGrp="1"/>
          </p:cNvGraphicFramePr>
          <p:nvPr/>
        </p:nvGraphicFramePr>
        <p:xfrm>
          <a:off x="204716" y="1883391"/>
          <a:ext cx="11834886" cy="4034730"/>
        </p:xfrm>
        <a:graphic>
          <a:graphicData uri="http://schemas.openxmlformats.org/drawingml/2006/table">
            <a:tbl>
              <a:tblPr>
                <a:tableStyleId>{5C22544A-7EE6-4342-B048-85BDC9FD1C3A}</a:tableStyleId>
              </a:tblPr>
              <a:tblGrid>
                <a:gridCol w="777234">
                  <a:extLst>
                    <a:ext uri="{9D8B030D-6E8A-4147-A177-3AD203B41FA5}">
                      <a16:colId xmlns:a16="http://schemas.microsoft.com/office/drawing/2014/main" xmlns="" val="1524145698"/>
                    </a:ext>
                  </a:extLst>
                </a:gridCol>
                <a:gridCol w="995121">
                  <a:extLst>
                    <a:ext uri="{9D8B030D-6E8A-4147-A177-3AD203B41FA5}">
                      <a16:colId xmlns:a16="http://schemas.microsoft.com/office/drawing/2014/main" xmlns="" val="3656478200"/>
                    </a:ext>
                  </a:extLst>
                </a:gridCol>
                <a:gridCol w="2576407">
                  <a:extLst>
                    <a:ext uri="{9D8B030D-6E8A-4147-A177-3AD203B41FA5}">
                      <a16:colId xmlns:a16="http://schemas.microsoft.com/office/drawing/2014/main" xmlns="" val="3302996882"/>
                    </a:ext>
                  </a:extLst>
                </a:gridCol>
                <a:gridCol w="1554024">
                  <a:extLst>
                    <a:ext uri="{9D8B030D-6E8A-4147-A177-3AD203B41FA5}">
                      <a16:colId xmlns:a16="http://schemas.microsoft.com/office/drawing/2014/main" xmlns="" val="1624244137"/>
                    </a:ext>
                  </a:extLst>
                </a:gridCol>
                <a:gridCol w="749748">
                  <a:extLst>
                    <a:ext uri="{9D8B030D-6E8A-4147-A177-3AD203B41FA5}">
                      <a16:colId xmlns:a16="http://schemas.microsoft.com/office/drawing/2014/main" xmlns="" val="2986185281"/>
                    </a:ext>
                  </a:extLst>
                </a:gridCol>
                <a:gridCol w="1458602">
                  <a:extLst>
                    <a:ext uri="{9D8B030D-6E8A-4147-A177-3AD203B41FA5}">
                      <a16:colId xmlns:a16="http://schemas.microsoft.com/office/drawing/2014/main" xmlns="" val="1942131766"/>
                    </a:ext>
                  </a:extLst>
                </a:gridCol>
                <a:gridCol w="1967306">
                  <a:extLst>
                    <a:ext uri="{9D8B030D-6E8A-4147-A177-3AD203B41FA5}">
                      <a16:colId xmlns:a16="http://schemas.microsoft.com/office/drawing/2014/main" xmlns="" val="19081550"/>
                    </a:ext>
                  </a:extLst>
                </a:gridCol>
                <a:gridCol w="1756444">
                  <a:extLst>
                    <a:ext uri="{9D8B030D-6E8A-4147-A177-3AD203B41FA5}">
                      <a16:colId xmlns:a16="http://schemas.microsoft.com/office/drawing/2014/main" xmlns="" val="2326943475"/>
                    </a:ext>
                  </a:extLst>
                </a:gridCol>
              </a:tblGrid>
              <a:tr h="545910">
                <a:tc>
                  <a:txBody>
                    <a:bodyPr/>
                    <a:lstStyle/>
                    <a:p>
                      <a:pPr algn="l" fontAlgn="ctr"/>
                      <a:r>
                        <a:rPr lang="en-ZA" sz="1400" b="1" u="none" strike="noStrike" dirty="0">
                          <a:effectLst/>
                          <a:latin typeface="Arial" panose="020B0604020202020204" pitchFamily="34" charset="0"/>
                          <a:cs typeface="Arial" panose="020B0604020202020204" pitchFamily="34" charset="0"/>
                        </a:rPr>
                        <a:t>SHIP</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1">
                        <a:lumMod val="60000"/>
                        <a:lumOff val="40000"/>
                      </a:schemeClr>
                    </a:solidFill>
                  </a:tcPr>
                </a:tc>
                <a:tc>
                  <a:txBody>
                    <a:bodyPr/>
                    <a:lstStyle/>
                    <a:p>
                      <a:pPr algn="l" fontAlgn="ctr"/>
                      <a:r>
                        <a:rPr lang="en-ZA" sz="1400" b="1" u="none" strike="noStrike" dirty="0">
                          <a:effectLst/>
                          <a:latin typeface="Arial" panose="020B0604020202020204" pitchFamily="34" charset="0"/>
                          <a:cs typeface="Arial" panose="020B0604020202020204" pitchFamily="34" charset="0"/>
                        </a:rPr>
                        <a:t>PROVINCE</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1">
                        <a:lumMod val="60000"/>
                        <a:lumOff val="40000"/>
                      </a:schemeClr>
                    </a:solidFill>
                  </a:tcPr>
                </a:tc>
                <a:tc>
                  <a:txBody>
                    <a:bodyPr/>
                    <a:lstStyle/>
                    <a:p>
                      <a:pPr algn="l" fontAlgn="ctr"/>
                      <a:r>
                        <a:rPr lang="en-ZA" sz="1400" b="1" u="none" strike="noStrike" dirty="0">
                          <a:effectLst/>
                          <a:latin typeface="Arial" panose="020B0604020202020204" pitchFamily="34" charset="0"/>
                          <a:cs typeface="Arial" panose="020B0604020202020204" pitchFamily="34" charset="0"/>
                        </a:rPr>
                        <a:t>DELIVERY AGENT</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1">
                        <a:lumMod val="60000"/>
                        <a:lumOff val="40000"/>
                      </a:schemeClr>
                    </a:solidFill>
                  </a:tcPr>
                </a:tc>
                <a:tc>
                  <a:txBody>
                    <a:bodyPr/>
                    <a:lstStyle/>
                    <a:p>
                      <a:pPr algn="l" fontAlgn="ctr"/>
                      <a:r>
                        <a:rPr lang="en-ZA" sz="1400" b="1" u="none" strike="noStrike" dirty="0">
                          <a:effectLst/>
                          <a:latin typeface="Arial" panose="020B0604020202020204" pitchFamily="34" charset="0"/>
                          <a:cs typeface="Arial" panose="020B0604020202020204" pitchFamily="34" charset="0"/>
                        </a:rPr>
                        <a:t>PROJECT</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1">
                        <a:lumMod val="60000"/>
                        <a:lumOff val="40000"/>
                      </a:schemeClr>
                    </a:solidFill>
                  </a:tcPr>
                </a:tc>
                <a:tc>
                  <a:txBody>
                    <a:bodyPr/>
                    <a:lstStyle/>
                    <a:p>
                      <a:pPr algn="l" fontAlgn="ctr"/>
                      <a:r>
                        <a:rPr lang="en-ZA" sz="1400" b="1" u="none" strike="noStrike" dirty="0">
                          <a:effectLst/>
                          <a:latin typeface="Arial" panose="020B0604020202020204" pitchFamily="34" charset="0"/>
                          <a:cs typeface="Arial" panose="020B0604020202020204" pitchFamily="34" charset="0"/>
                        </a:rPr>
                        <a:t># UNITS</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1">
                        <a:lumMod val="60000"/>
                        <a:lumOff val="40000"/>
                      </a:schemeClr>
                    </a:solidFill>
                  </a:tcPr>
                </a:tc>
                <a:tc>
                  <a:txBody>
                    <a:bodyPr/>
                    <a:lstStyle/>
                    <a:p>
                      <a:pPr algn="l" fontAlgn="ctr"/>
                      <a:r>
                        <a:rPr lang="en-ZA" sz="1400" b="1" u="none" strike="noStrike" dirty="0">
                          <a:effectLst/>
                          <a:latin typeface="Arial" panose="020B0604020202020204" pitchFamily="34" charset="0"/>
                          <a:cs typeface="Arial" panose="020B0604020202020204" pitchFamily="34" charset="0"/>
                        </a:rPr>
                        <a:t>RCG\CCG VALUE</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1">
                        <a:lumMod val="60000"/>
                        <a:lumOff val="40000"/>
                      </a:schemeClr>
                    </a:solidFill>
                  </a:tcPr>
                </a:tc>
                <a:tc>
                  <a:txBody>
                    <a:bodyPr/>
                    <a:lstStyle/>
                    <a:p>
                      <a:pPr algn="l" fontAlgn="ctr"/>
                      <a:r>
                        <a:rPr lang="en-ZA" sz="1400" b="1" u="none" strike="noStrike" dirty="0">
                          <a:effectLst/>
                          <a:latin typeface="Arial" panose="020B0604020202020204" pitchFamily="34" charset="0"/>
                          <a:cs typeface="Arial" panose="020B0604020202020204" pitchFamily="34" charset="0"/>
                        </a:rPr>
                        <a:t>DEBT\EQUITY VALUE</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1">
                        <a:lumMod val="60000"/>
                        <a:lumOff val="40000"/>
                      </a:schemeClr>
                    </a:solidFill>
                  </a:tcPr>
                </a:tc>
                <a:tc>
                  <a:txBody>
                    <a:bodyPr/>
                    <a:lstStyle/>
                    <a:p>
                      <a:pPr algn="l" fontAlgn="ctr"/>
                      <a:r>
                        <a:rPr lang="en-ZA" sz="1400" b="1" u="none" strike="noStrike" dirty="0">
                          <a:effectLst/>
                          <a:latin typeface="Arial" panose="020B0604020202020204" pitchFamily="34" charset="0"/>
                          <a:cs typeface="Arial" panose="020B0604020202020204" pitchFamily="34" charset="0"/>
                        </a:rPr>
                        <a:t>DEBT FUNDER</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1">
                        <a:lumMod val="60000"/>
                        <a:lumOff val="40000"/>
                      </a:schemeClr>
                    </a:solidFill>
                  </a:tcPr>
                </a:tc>
                <a:extLst>
                  <a:ext uri="{0D108BD9-81ED-4DB2-BD59-A6C34878D82A}">
                    <a16:rowId xmlns:a16="http://schemas.microsoft.com/office/drawing/2014/main" xmlns="" val="829514054"/>
                  </a:ext>
                </a:extLst>
              </a:tr>
              <a:tr h="272955">
                <a:tc rowSpan="5">
                  <a:txBody>
                    <a:bodyPr/>
                    <a:lstStyle/>
                    <a:p>
                      <a:pPr algn="l" fontAlgn="ctr"/>
                      <a:r>
                        <a:rPr lang="en-ZA" sz="1400" u="none" strike="noStrike">
                          <a:effectLst/>
                          <a:latin typeface="Arial" panose="020B0604020202020204" pitchFamily="34" charset="0"/>
                          <a:cs typeface="Arial" panose="020B0604020202020204" pitchFamily="34" charset="0"/>
                        </a:rPr>
                        <a:t>SHIP 5A</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EC</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rtl="0" fontAlgn="ctr"/>
                      <a:r>
                        <a:rPr lang="en-ZA" sz="1400" u="none" strike="noStrike">
                          <a:effectLst/>
                          <a:latin typeface="Arial" panose="020B0604020202020204" pitchFamily="34" charset="0"/>
                          <a:cs typeface="Arial" panose="020B0604020202020204" pitchFamily="34" charset="0"/>
                        </a:rPr>
                        <a:t>Qhama</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rtl="0" fontAlgn="ctr"/>
                      <a:r>
                        <a:rPr lang="en-ZA" sz="1400" u="none" strike="noStrike">
                          <a:effectLst/>
                          <a:latin typeface="Arial" panose="020B0604020202020204" pitchFamily="34" charset="0"/>
                          <a:cs typeface="Arial" panose="020B0604020202020204" pitchFamily="34" charset="0"/>
                        </a:rPr>
                        <a:t>Steve Biko Munford</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rtl="0" fontAlgn="ctr"/>
                      <a:r>
                        <a:rPr lang="en-ZA" sz="1400" u="none" strike="noStrike">
                          <a:effectLst/>
                          <a:latin typeface="Arial" panose="020B0604020202020204" pitchFamily="34" charset="0"/>
                          <a:cs typeface="Arial" panose="020B0604020202020204" pitchFamily="34" charset="0"/>
                        </a:rPr>
                        <a:t>220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dirty="0">
                          <a:effectLst/>
                          <a:latin typeface="Arial" panose="020B0604020202020204" pitchFamily="34" charset="0"/>
                          <a:cs typeface="Arial" panose="020B0604020202020204" pitchFamily="34" charset="0"/>
                        </a:rPr>
                        <a:t>R27 635 300,00</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dirty="0">
                          <a:effectLst/>
                          <a:latin typeface="Arial" panose="020B0604020202020204" pitchFamily="34" charset="0"/>
                          <a:cs typeface="Arial" panose="020B0604020202020204" pitchFamily="34" charset="0"/>
                        </a:rPr>
                        <a:t>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dirty="0">
                          <a:effectLst/>
                          <a:latin typeface="Arial" panose="020B0604020202020204" pitchFamily="34" charset="0"/>
                          <a:cs typeface="Arial" panose="020B0604020202020204" pitchFamily="34" charset="0"/>
                        </a:rPr>
                        <a:t>ECDC</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4053595417"/>
                  </a:ext>
                </a:extLst>
              </a:tr>
              <a:tr h="272955">
                <a:tc vMerge="1">
                  <a:txBody>
                    <a:bodyPr/>
                    <a:lstStyle/>
                    <a:p>
                      <a:endParaRPr lang="en-ZA"/>
                    </a:p>
                  </a:txBody>
                  <a:tcPr/>
                </a:tc>
                <a:tc>
                  <a:txBody>
                    <a:bodyPr/>
                    <a:lstStyle/>
                    <a:p>
                      <a:pPr algn="l" fontAlgn="ctr"/>
                      <a:r>
                        <a:rPr lang="en-ZA" sz="1400" u="none" strike="noStrike">
                          <a:effectLst/>
                          <a:latin typeface="Arial" panose="020B0604020202020204" pitchFamily="34" charset="0"/>
                          <a:cs typeface="Arial" panose="020B0604020202020204" pitchFamily="34" charset="0"/>
                        </a:rPr>
                        <a:t>EC</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rtl="0" fontAlgn="ctr"/>
                      <a:r>
                        <a:rPr lang="en-ZA" sz="1400" u="none" strike="noStrike">
                          <a:effectLst/>
                          <a:latin typeface="Arial" panose="020B0604020202020204" pitchFamily="34" charset="0"/>
                          <a:cs typeface="Arial" panose="020B0604020202020204" pitchFamily="34" charset="0"/>
                        </a:rPr>
                        <a:t>Hlalanathi</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rtl="0" fontAlgn="ctr"/>
                      <a:r>
                        <a:rPr lang="en-ZA" sz="1400" u="none" strike="noStrike">
                          <a:effectLst/>
                          <a:latin typeface="Arial" panose="020B0604020202020204" pitchFamily="34" charset="0"/>
                          <a:cs typeface="Arial" panose="020B0604020202020204" pitchFamily="34" charset="0"/>
                        </a:rPr>
                        <a:t>Ocean View</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rtl="0" fontAlgn="ctr"/>
                      <a:r>
                        <a:rPr lang="en-ZA" sz="1400" u="none" strike="noStrike">
                          <a:effectLst/>
                          <a:latin typeface="Arial" panose="020B0604020202020204" pitchFamily="34" charset="0"/>
                          <a:cs typeface="Arial" panose="020B0604020202020204" pitchFamily="34" charset="0"/>
                        </a:rPr>
                        <a:t>603</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R75 745 845,00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en-ZA" sz="1400" u="none" strike="noStrike">
                          <a:effectLst/>
                          <a:latin typeface="Arial" panose="020B0604020202020204" pitchFamily="34" charset="0"/>
                          <a:cs typeface="Arial" panose="020B0604020202020204" pitchFamily="34" charset="0"/>
                        </a:rPr>
                        <a:t>No debt funding</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262127804"/>
                  </a:ext>
                </a:extLst>
              </a:tr>
              <a:tr h="272955">
                <a:tc vMerge="1">
                  <a:txBody>
                    <a:bodyPr/>
                    <a:lstStyle/>
                    <a:p>
                      <a:endParaRPr lang="en-ZA"/>
                    </a:p>
                  </a:txBody>
                  <a:tcPr/>
                </a:tc>
                <a:tc>
                  <a:txBody>
                    <a:bodyPr/>
                    <a:lstStyle/>
                    <a:p>
                      <a:pPr algn="l" fontAlgn="ctr"/>
                      <a:r>
                        <a:rPr lang="en-ZA" sz="1400" u="none" strike="noStrike">
                          <a:effectLst/>
                          <a:latin typeface="Arial" panose="020B0604020202020204" pitchFamily="34" charset="0"/>
                          <a:cs typeface="Arial" panose="020B0604020202020204" pitchFamily="34" charset="0"/>
                        </a:rPr>
                        <a:t>GAU</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rtl="0" fontAlgn="ctr"/>
                      <a:r>
                        <a:rPr lang="en-ZA" sz="1400" u="none" strike="noStrike">
                          <a:effectLst/>
                          <a:latin typeface="Arial" panose="020B0604020202020204" pitchFamily="34" charset="0"/>
                          <a:cs typeface="Arial" panose="020B0604020202020204" pitchFamily="34" charset="0"/>
                        </a:rPr>
                        <a:t>ISP (Instratin)</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rtl="0" fontAlgn="ctr"/>
                      <a:r>
                        <a:rPr lang="en-ZA" sz="1400" u="none" strike="noStrike">
                          <a:effectLst/>
                          <a:latin typeface="Arial" panose="020B0604020202020204" pitchFamily="34" charset="0"/>
                          <a:cs typeface="Arial" panose="020B0604020202020204" pitchFamily="34" charset="0"/>
                        </a:rPr>
                        <a:t>Devland Gardens</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rtl="0" fontAlgn="ctr"/>
                      <a:r>
                        <a:rPr lang="en-ZA" sz="1400" u="none" strike="noStrike">
                          <a:effectLst/>
                          <a:latin typeface="Arial" panose="020B0604020202020204" pitchFamily="34" charset="0"/>
                          <a:cs typeface="Arial" panose="020B0604020202020204" pitchFamily="34" charset="0"/>
                        </a:rPr>
                        <a:t>870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R113 829 725,00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R33 880 000,00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NEF</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3599781754"/>
                  </a:ext>
                </a:extLst>
              </a:tr>
              <a:tr h="0">
                <a:tc vMerge="1">
                  <a:txBody>
                    <a:bodyPr/>
                    <a:lstStyle/>
                    <a:p>
                      <a:endParaRPr lang="en-ZA"/>
                    </a:p>
                  </a:txBody>
                  <a:tcPr/>
                </a:tc>
                <a:tc>
                  <a:txBody>
                    <a:bodyPr/>
                    <a:lstStyle/>
                    <a:p>
                      <a:pPr algn="l" fontAlgn="ctr"/>
                      <a:r>
                        <a:rPr lang="en-ZA" sz="1400" u="none" strike="noStrike">
                          <a:effectLst/>
                          <a:latin typeface="Arial" panose="020B0604020202020204" pitchFamily="34" charset="0"/>
                          <a:cs typeface="Arial" panose="020B0604020202020204" pitchFamily="34" charset="0"/>
                        </a:rPr>
                        <a:t>WC</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rtl="0" fontAlgn="ctr"/>
                      <a:r>
                        <a:rPr lang="en-ZA" sz="1400" u="none" strike="noStrike">
                          <a:effectLst/>
                          <a:latin typeface="Arial" panose="020B0604020202020204" pitchFamily="34" charset="0"/>
                          <a:cs typeface="Arial" panose="020B0604020202020204" pitchFamily="34" charset="0"/>
                        </a:rPr>
                        <a:t>USR</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rtl="0" fontAlgn="ctr"/>
                      <a:r>
                        <a:rPr lang="en-ZA" sz="1400" u="none" strike="noStrike">
                          <a:effectLst/>
                          <a:latin typeface="Arial" panose="020B0604020202020204" pitchFamily="34" charset="0"/>
                          <a:cs typeface="Arial" panose="020B0604020202020204" pitchFamily="34" charset="0"/>
                        </a:rPr>
                        <a:t>The Block</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rtl="0" fontAlgn="ctr"/>
                      <a:r>
                        <a:rPr lang="en-ZA" sz="1400" u="none" strike="noStrike">
                          <a:effectLst/>
                          <a:latin typeface="Arial" panose="020B0604020202020204" pitchFamily="34" charset="0"/>
                          <a:cs typeface="Arial" panose="020B0604020202020204" pitchFamily="34" charset="0"/>
                        </a:rPr>
                        <a:t>512</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R52 255 840,00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NHFC</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4104738221"/>
                  </a:ext>
                </a:extLst>
              </a:tr>
              <a:tr h="272955">
                <a:tc vMerge="1">
                  <a:txBody>
                    <a:bodyPr/>
                    <a:lstStyle/>
                    <a:p>
                      <a:endParaRPr lang="en-ZA"/>
                    </a:p>
                  </a:txBody>
                  <a:tcPr/>
                </a:tc>
                <a:tc>
                  <a:txBody>
                    <a:bodyPr/>
                    <a:lstStyle/>
                    <a:p>
                      <a:pPr algn="l" fontAlgn="ctr"/>
                      <a:r>
                        <a:rPr lang="en-ZA" sz="1400" u="none" strike="noStrike">
                          <a:effectLst/>
                          <a:latin typeface="Arial" panose="020B0604020202020204" pitchFamily="34" charset="0"/>
                          <a:cs typeface="Arial" panose="020B0604020202020204" pitchFamily="34" charset="0"/>
                        </a:rPr>
                        <a:t>FS</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rtl="0" fontAlgn="ctr"/>
                      <a:r>
                        <a:rPr lang="en-ZA" sz="1400" u="none" strike="noStrike">
                          <a:effectLst/>
                          <a:latin typeface="Arial" panose="020B0604020202020204" pitchFamily="34" charset="0"/>
                          <a:cs typeface="Arial" panose="020B0604020202020204" pitchFamily="34" charset="0"/>
                        </a:rPr>
                        <a:t>Free State Housing Association</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rtl="0" fontAlgn="ctr"/>
                      <a:r>
                        <a:rPr lang="en-ZA" sz="1400" u="none" strike="noStrike">
                          <a:effectLst/>
                          <a:latin typeface="Arial" panose="020B0604020202020204" pitchFamily="34" charset="0"/>
                          <a:cs typeface="Arial" panose="020B0604020202020204" pitchFamily="34" charset="0"/>
                        </a:rPr>
                        <a:t>Brandwag Ph 3</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rtl="0" fontAlgn="ctr"/>
                      <a:r>
                        <a:rPr lang="en-ZA" sz="1400" u="none" strike="noStrike">
                          <a:effectLst/>
                          <a:latin typeface="Arial" panose="020B0604020202020204" pitchFamily="34" charset="0"/>
                          <a:cs typeface="Arial" panose="020B0604020202020204" pitchFamily="34" charset="0"/>
                        </a:rPr>
                        <a:t>154</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R19 344 710,00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NHFC</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3934769502"/>
                  </a:ext>
                </a:extLst>
              </a:tr>
              <a:tr h="272955">
                <a:tc>
                  <a:txBody>
                    <a:bodyPr/>
                    <a:lstStyle/>
                    <a:p>
                      <a:pPr algn="l" fontAlgn="ctr"/>
                      <a:r>
                        <a:rPr lang="en-ZA" sz="1400" u="none" strike="noStrike">
                          <a:effectLst/>
                          <a:latin typeface="Arial" panose="020B0604020202020204" pitchFamily="34" charset="0"/>
                          <a:cs typeface="Arial" panose="020B0604020202020204" pitchFamily="34" charset="0"/>
                        </a:rPr>
                        <a:t>SHIP 6A</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NW</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Gabonewe Housing Estate</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Gabonewe</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801</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R100 617 615,00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Wesizwe Mine</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678442515"/>
                  </a:ext>
                </a:extLst>
              </a:tr>
              <a:tr h="272955">
                <a:tc>
                  <a:txBody>
                    <a:bodyPr/>
                    <a:lstStyle/>
                    <a:p>
                      <a:pPr algn="l" fontAlgn="ctr"/>
                      <a:r>
                        <a:rPr lang="en-ZA" sz="1400" u="none" strike="noStrike">
                          <a:effectLst/>
                          <a:latin typeface="Arial" panose="020B0604020202020204" pitchFamily="34" charset="0"/>
                          <a:cs typeface="Arial" panose="020B0604020202020204" pitchFamily="34" charset="0"/>
                        </a:rPr>
                        <a:t>SHIP 7A</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EC</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OHHA</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Walmer Cosmo</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630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R97 650 000,00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NHFC</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213756755"/>
                  </a:ext>
                </a:extLst>
              </a:tr>
              <a:tr h="272955">
                <a:tc rowSpan="2">
                  <a:txBody>
                    <a:bodyPr/>
                    <a:lstStyle/>
                    <a:p>
                      <a:pPr algn="l" fontAlgn="ctr"/>
                      <a:r>
                        <a:rPr lang="en-ZA" sz="1400" u="none" strike="noStrike">
                          <a:effectLst/>
                          <a:latin typeface="Arial" panose="020B0604020202020204" pitchFamily="34" charset="0"/>
                          <a:cs typeface="Arial" panose="020B0604020202020204" pitchFamily="34" charset="0"/>
                        </a:rPr>
                        <a:t>SHIP 7C</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GAU</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Golden West</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Westornaria Borwa</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582</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en-ZA" sz="1400" u="none" strike="noStrike">
                          <a:effectLst/>
                          <a:latin typeface="Arial" panose="020B0604020202020204" pitchFamily="34" charset="0"/>
                          <a:cs typeface="Arial" panose="020B0604020202020204" pitchFamily="34" charset="0"/>
                        </a:rPr>
                        <a:t>R90 210 000,00</a:t>
                      </a:r>
                      <a:endParaRPr lang="en-ZA" sz="1400" b="0" i="0" u="none" strike="noStrike">
                        <a:solidFill>
                          <a:srgbClr val="FF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ctr"/>
                      <a:r>
                        <a:rPr lang="en-ZA" sz="1400" u="none" strike="noStrike">
                          <a:effectLst/>
                          <a:latin typeface="Arial" panose="020B0604020202020204" pitchFamily="34" charset="0"/>
                          <a:cs typeface="Arial" panose="020B0604020202020204" pitchFamily="34" charset="0"/>
                        </a:rPr>
                        <a:t>R71 912 926,00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NHFC</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2541344080"/>
                  </a:ext>
                </a:extLst>
              </a:tr>
              <a:tr h="272955">
                <a:tc vMerge="1">
                  <a:txBody>
                    <a:bodyPr/>
                    <a:lstStyle/>
                    <a:p>
                      <a:endParaRPr lang="en-ZA"/>
                    </a:p>
                  </a:txBody>
                  <a:tcPr/>
                </a:tc>
                <a:tc>
                  <a:txBody>
                    <a:bodyPr/>
                    <a:lstStyle/>
                    <a:p>
                      <a:pPr algn="l" fontAlgn="ctr"/>
                      <a:r>
                        <a:rPr lang="en-ZA" sz="1400" u="none" strike="noStrike">
                          <a:effectLst/>
                          <a:latin typeface="Arial" panose="020B0604020202020204" pitchFamily="34" charset="0"/>
                          <a:cs typeface="Arial" panose="020B0604020202020204" pitchFamily="34" charset="0"/>
                        </a:rPr>
                        <a:t>GAU</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HCT</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Townlands</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691</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en-ZA" sz="1400" u="none" strike="noStrike">
                          <a:effectLst/>
                          <a:latin typeface="Arial" panose="020B0604020202020204" pitchFamily="34" charset="0"/>
                          <a:cs typeface="Arial" panose="020B0604020202020204" pitchFamily="34" charset="0"/>
                        </a:rPr>
                        <a:t>R118 885 000,00</a:t>
                      </a:r>
                      <a:endParaRPr lang="en-ZA" sz="1400" b="0" i="0" u="none" strike="noStrike">
                        <a:solidFill>
                          <a:srgbClr val="FF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ctr"/>
                      <a:r>
                        <a:rPr lang="en-ZA" sz="1400" u="none" strike="noStrike">
                          <a:effectLst/>
                          <a:latin typeface="Arial" panose="020B0604020202020204" pitchFamily="34" charset="0"/>
                          <a:cs typeface="Arial" panose="020B0604020202020204" pitchFamily="34" charset="0"/>
                        </a:rPr>
                        <a:t>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en-ZA" sz="1400" u="none" strike="noStrike">
                          <a:effectLst/>
                          <a:latin typeface="Arial" panose="020B0604020202020204" pitchFamily="34" charset="0"/>
                          <a:cs typeface="Arial" panose="020B0604020202020204" pitchFamily="34" charset="0"/>
                        </a:rPr>
                        <a:t>N/a</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1484942313"/>
                  </a:ext>
                </a:extLst>
              </a:tr>
              <a:tr h="272955">
                <a:tc rowSpan="4">
                  <a:txBody>
                    <a:bodyPr/>
                    <a:lstStyle/>
                    <a:p>
                      <a:pPr algn="l" fontAlgn="ctr"/>
                      <a:r>
                        <a:rPr lang="en-ZA" sz="1400" u="none" strike="noStrike">
                          <a:effectLst/>
                          <a:latin typeface="Arial" panose="020B0604020202020204" pitchFamily="34" charset="0"/>
                          <a:cs typeface="Arial" panose="020B0604020202020204" pitchFamily="34" charset="0"/>
                        </a:rPr>
                        <a:t>SHIP 7D</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GAU</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Urbanscape</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301 Marshall</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42</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en-ZA" sz="1400" u="none" strike="noStrike">
                          <a:effectLst/>
                          <a:latin typeface="Arial" panose="020B0604020202020204" pitchFamily="34" charset="0"/>
                          <a:cs typeface="Arial" panose="020B0604020202020204" pitchFamily="34" charset="0"/>
                        </a:rPr>
                        <a:t>R6 510 000,00</a:t>
                      </a:r>
                      <a:endParaRPr lang="en-ZA" sz="1400" b="0" i="0" u="none" strike="noStrike">
                        <a:solidFill>
                          <a:srgbClr val="FF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ctr"/>
                      <a:r>
                        <a:rPr lang="en-ZA" sz="1400" u="none" strike="noStrike">
                          <a:effectLst/>
                          <a:latin typeface="Arial" panose="020B0604020202020204" pitchFamily="34" charset="0"/>
                          <a:cs typeface="Arial" panose="020B0604020202020204" pitchFamily="34" charset="0"/>
                        </a:rPr>
                        <a:t>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en-ZA" sz="1400" u="none" strike="noStrike">
                          <a:effectLst/>
                          <a:latin typeface="Arial" panose="020B0604020202020204" pitchFamily="34" charset="0"/>
                          <a:cs typeface="Arial" panose="020B0604020202020204" pitchFamily="34" charset="0"/>
                        </a:rPr>
                        <a:t>Investico Holding</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3299175540"/>
                  </a:ext>
                </a:extLst>
              </a:tr>
              <a:tr h="272955">
                <a:tc vMerge="1">
                  <a:txBody>
                    <a:bodyPr/>
                    <a:lstStyle/>
                    <a:p>
                      <a:endParaRPr lang="en-ZA"/>
                    </a:p>
                  </a:txBody>
                  <a:tcPr/>
                </a:tc>
                <a:tc>
                  <a:txBody>
                    <a:bodyPr/>
                    <a:lstStyle/>
                    <a:p>
                      <a:pPr algn="l" fontAlgn="ctr"/>
                      <a:r>
                        <a:rPr lang="en-ZA" sz="1400" u="none" strike="noStrike">
                          <a:effectLst/>
                          <a:latin typeface="Arial" panose="020B0604020202020204" pitchFamily="34" charset="0"/>
                          <a:cs typeface="Arial" panose="020B0604020202020204" pitchFamily="34" charset="0"/>
                        </a:rPr>
                        <a:t>GAU</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HCT</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Townlands</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509</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en-ZA" sz="1400" u="none" strike="noStrike">
                          <a:effectLst/>
                          <a:latin typeface="Arial" panose="020B0604020202020204" pitchFamily="34" charset="0"/>
                          <a:cs typeface="Arial" panose="020B0604020202020204" pitchFamily="34" charset="0"/>
                        </a:rPr>
                        <a:t>R78 895 000,00</a:t>
                      </a:r>
                      <a:endParaRPr lang="en-ZA" sz="1400" b="0" i="0" u="none" strike="noStrike">
                        <a:solidFill>
                          <a:srgbClr val="FF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ctr"/>
                      <a:r>
                        <a:rPr lang="en-ZA" sz="1400" u="none" strike="noStrike">
                          <a:effectLst/>
                          <a:latin typeface="Arial" panose="020B0604020202020204" pitchFamily="34" charset="0"/>
                          <a:cs typeface="Arial" panose="020B0604020202020204" pitchFamily="34" charset="0"/>
                        </a:rPr>
                        <a:t>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en-ZA" sz="1400" u="none" strike="noStrike">
                          <a:effectLst/>
                          <a:latin typeface="Arial" panose="020B0604020202020204" pitchFamily="34" charset="0"/>
                          <a:cs typeface="Arial" panose="020B0604020202020204" pitchFamily="34" charset="0"/>
                        </a:rPr>
                        <a:t>N/a</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3535793309"/>
                  </a:ext>
                </a:extLst>
              </a:tr>
              <a:tr h="272955">
                <a:tc vMerge="1">
                  <a:txBody>
                    <a:bodyPr/>
                    <a:lstStyle/>
                    <a:p>
                      <a:endParaRPr lang="en-ZA"/>
                    </a:p>
                  </a:txBody>
                  <a:tcPr/>
                </a:tc>
                <a:tc>
                  <a:txBody>
                    <a:bodyPr/>
                    <a:lstStyle/>
                    <a:p>
                      <a:pPr algn="l" fontAlgn="ctr"/>
                      <a:r>
                        <a:rPr lang="en-ZA" sz="1400" u="none" strike="noStrike">
                          <a:effectLst/>
                          <a:latin typeface="Arial" panose="020B0604020202020204" pitchFamily="34" charset="0"/>
                          <a:cs typeface="Arial" panose="020B0604020202020204" pitchFamily="34" charset="0"/>
                        </a:rPr>
                        <a:t>GAU</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Nomda</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Germiston</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262</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R31 155 000,00</a:t>
                      </a:r>
                      <a:endParaRPr lang="en-ZA" sz="1400" b="0" i="0" u="none" strike="noStrike">
                        <a:solidFill>
                          <a:srgbClr val="FF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R23 425 023.00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en-ZA" sz="1400" u="none" strike="noStrike">
                          <a:effectLst/>
                          <a:latin typeface="Arial" panose="020B0604020202020204" pitchFamily="34" charset="0"/>
                          <a:cs typeface="Arial" panose="020B0604020202020204" pitchFamily="34" charset="0"/>
                        </a:rPr>
                        <a:t>No debt funding</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3974107025"/>
                  </a:ext>
                </a:extLst>
              </a:tr>
              <a:tr h="272955">
                <a:tc vMerge="1">
                  <a:txBody>
                    <a:bodyPr/>
                    <a:lstStyle/>
                    <a:p>
                      <a:endParaRPr lang="en-ZA"/>
                    </a:p>
                  </a:txBody>
                  <a:tcPr/>
                </a:tc>
                <a:tc>
                  <a:txBody>
                    <a:bodyPr/>
                    <a:lstStyle/>
                    <a:p>
                      <a:pPr algn="l" fontAlgn="ctr"/>
                      <a:r>
                        <a:rPr lang="en-ZA" sz="1400" u="none" strike="noStrike">
                          <a:effectLst/>
                          <a:latin typeface="Arial" panose="020B0604020202020204" pitchFamily="34" charset="0"/>
                          <a:cs typeface="Arial" panose="020B0604020202020204" pitchFamily="34" charset="0"/>
                        </a:rPr>
                        <a:t>GAU</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Arrow Creek</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Mogale Junction</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1590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R223 823 550,00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R96 711 876,82</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en-ZA" sz="1400" u="none" strike="noStrike" dirty="0">
                          <a:effectLst/>
                          <a:latin typeface="Arial" panose="020B0604020202020204" pitchFamily="34" charset="0"/>
                          <a:cs typeface="Arial" panose="020B0604020202020204" pitchFamily="34" charset="0"/>
                        </a:rPr>
                        <a:t>HNFC</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3157776711"/>
                  </a:ext>
                </a:extLst>
              </a:tr>
            </a:tbl>
          </a:graphicData>
        </a:graphic>
      </p:graphicFrame>
      <p:sp>
        <p:nvSpPr>
          <p:cNvPr id="3" name="Title 1">
            <a:extLst>
              <a:ext uri="{FF2B5EF4-FFF2-40B4-BE49-F238E27FC236}">
                <a16:creationId xmlns:a16="http://schemas.microsoft.com/office/drawing/2014/main" xmlns="" id="{A0136A3C-7B4D-4BA4-AB71-0E1E68BC76BC}"/>
              </a:ext>
            </a:extLst>
          </p:cNvPr>
          <p:cNvSpPr txBox="1">
            <a:spLocks/>
          </p:cNvSpPr>
          <p:nvPr/>
        </p:nvSpPr>
        <p:spPr>
          <a:xfrm>
            <a:off x="1490097" y="0"/>
            <a:ext cx="4946072" cy="581890"/>
          </a:xfrm>
          <a:prstGeom prst="rect">
            <a:avLst/>
          </a:prstGeom>
          <a:solidFill>
            <a:schemeClr val="tx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Arial" panose="020B0604020202020204" pitchFamily="34" charset="0"/>
                <a:cs typeface="Arial" panose="020B0604020202020204" pitchFamily="34" charset="0"/>
              </a:rPr>
              <a:t>NEF Property Webinar</a:t>
            </a:r>
            <a:endParaRPr lang="en-ZA"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4706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AD8CBA-841D-430E-BE70-7F0B80CD7C7B}"/>
              </a:ext>
            </a:extLst>
          </p:cNvPr>
          <p:cNvSpPr>
            <a:spLocks noGrp="1"/>
          </p:cNvSpPr>
          <p:nvPr>
            <p:ph type="title"/>
          </p:nvPr>
        </p:nvSpPr>
        <p:spPr>
          <a:xfrm>
            <a:off x="1614790" y="1001949"/>
            <a:ext cx="9739009" cy="823676"/>
          </a:xfrm>
        </p:spPr>
        <p:txBody>
          <a:bodyPr>
            <a:normAutofit fontScale="90000"/>
          </a:bodyPr>
          <a:lstStyle/>
          <a:p>
            <a:r>
              <a:rPr lang="en-US" sz="2800" b="1" dirty="0">
                <a:latin typeface="Arial" panose="020B0604020202020204" pitchFamily="34" charset="0"/>
                <a:cs typeface="Arial" panose="020B0604020202020204" pitchFamily="34" charset="0"/>
              </a:rPr>
              <a:t>Project Development &amp; Funding:  SHIP Active Projects</a:t>
            </a:r>
            <a:br>
              <a:rPr lang="en-US" sz="2800" b="1"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Debt Requirements </a:t>
            </a:r>
            <a:endParaRPr lang="en-ZA" sz="2800" dirty="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xmlns="" id="{264F5D6F-C10C-4C4E-98D3-0BD7905F863D}"/>
              </a:ext>
            </a:extLst>
          </p:cNvPr>
          <p:cNvGraphicFramePr>
            <a:graphicFrameLocks noGrp="1"/>
          </p:cNvGraphicFramePr>
          <p:nvPr>
            <p:extLst>
              <p:ext uri="{D42A27DB-BD31-4B8C-83A1-F6EECF244321}">
                <p14:modId xmlns:p14="http://schemas.microsoft.com/office/powerpoint/2010/main" val="1909651772"/>
              </p:ext>
            </p:extLst>
          </p:nvPr>
        </p:nvGraphicFramePr>
        <p:xfrm>
          <a:off x="162098" y="1825623"/>
          <a:ext cx="11867803" cy="4179395"/>
        </p:xfrm>
        <a:graphic>
          <a:graphicData uri="http://schemas.openxmlformats.org/drawingml/2006/table">
            <a:tbl>
              <a:tblPr>
                <a:tableStyleId>{5C22544A-7EE6-4342-B048-85BDC9FD1C3A}</a:tableStyleId>
              </a:tblPr>
              <a:tblGrid>
                <a:gridCol w="1117765">
                  <a:extLst>
                    <a:ext uri="{9D8B030D-6E8A-4147-A177-3AD203B41FA5}">
                      <a16:colId xmlns:a16="http://schemas.microsoft.com/office/drawing/2014/main" xmlns="" val="1524145698"/>
                    </a:ext>
                  </a:extLst>
                </a:gridCol>
                <a:gridCol w="1117765">
                  <a:extLst>
                    <a:ext uri="{9D8B030D-6E8A-4147-A177-3AD203B41FA5}">
                      <a16:colId xmlns:a16="http://schemas.microsoft.com/office/drawing/2014/main" xmlns="" val="3656478200"/>
                    </a:ext>
                  </a:extLst>
                </a:gridCol>
                <a:gridCol w="2010599">
                  <a:extLst>
                    <a:ext uri="{9D8B030D-6E8A-4147-A177-3AD203B41FA5}">
                      <a16:colId xmlns:a16="http://schemas.microsoft.com/office/drawing/2014/main" xmlns="" val="3302996882"/>
                    </a:ext>
                  </a:extLst>
                </a:gridCol>
                <a:gridCol w="1801504">
                  <a:extLst>
                    <a:ext uri="{9D8B030D-6E8A-4147-A177-3AD203B41FA5}">
                      <a16:colId xmlns:a16="http://schemas.microsoft.com/office/drawing/2014/main" xmlns="" val="1624244137"/>
                    </a:ext>
                  </a:extLst>
                </a:gridCol>
                <a:gridCol w="777923">
                  <a:extLst>
                    <a:ext uri="{9D8B030D-6E8A-4147-A177-3AD203B41FA5}">
                      <a16:colId xmlns:a16="http://schemas.microsoft.com/office/drawing/2014/main" xmlns="" val="2986185281"/>
                    </a:ext>
                  </a:extLst>
                </a:gridCol>
                <a:gridCol w="1569492">
                  <a:extLst>
                    <a:ext uri="{9D8B030D-6E8A-4147-A177-3AD203B41FA5}">
                      <a16:colId xmlns:a16="http://schemas.microsoft.com/office/drawing/2014/main" xmlns="" val="1942131766"/>
                    </a:ext>
                  </a:extLst>
                </a:gridCol>
                <a:gridCol w="1514902">
                  <a:extLst>
                    <a:ext uri="{9D8B030D-6E8A-4147-A177-3AD203B41FA5}">
                      <a16:colId xmlns:a16="http://schemas.microsoft.com/office/drawing/2014/main" xmlns="" val="19081550"/>
                    </a:ext>
                  </a:extLst>
                </a:gridCol>
                <a:gridCol w="1957853">
                  <a:extLst>
                    <a:ext uri="{9D8B030D-6E8A-4147-A177-3AD203B41FA5}">
                      <a16:colId xmlns:a16="http://schemas.microsoft.com/office/drawing/2014/main" xmlns="" val="2326943475"/>
                    </a:ext>
                  </a:extLst>
                </a:gridCol>
              </a:tblGrid>
              <a:tr h="491692">
                <a:tc>
                  <a:txBody>
                    <a:bodyPr/>
                    <a:lstStyle/>
                    <a:p>
                      <a:pPr algn="l" fontAlgn="ctr"/>
                      <a:r>
                        <a:rPr lang="en-ZA" sz="1400" b="1" u="none" strike="noStrike" dirty="0">
                          <a:effectLst/>
                          <a:latin typeface="Arial" panose="020B0604020202020204" pitchFamily="34" charset="0"/>
                          <a:cs typeface="Arial" panose="020B0604020202020204" pitchFamily="34" charset="0"/>
                        </a:rPr>
                        <a:t>SHIP</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1">
                        <a:lumMod val="60000"/>
                        <a:lumOff val="40000"/>
                      </a:schemeClr>
                    </a:solidFill>
                  </a:tcPr>
                </a:tc>
                <a:tc>
                  <a:txBody>
                    <a:bodyPr/>
                    <a:lstStyle/>
                    <a:p>
                      <a:pPr algn="l" fontAlgn="ctr"/>
                      <a:r>
                        <a:rPr lang="en-ZA" sz="1400" b="1" u="none" strike="noStrike" dirty="0">
                          <a:effectLst/>
                          <a:latin typeface="Arial" panose="020B0604020202020204" pitchFamily="34" charset="0"/>
                          <a:cs typeface="Arial" panose="020B0604020202020204" pitchFamily="34" charset="0"/>
                        </a:rPr>
                        <a:t>PROVINCE</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1">
                        <a:lumMod val="60000"/>
                        <a:lumOff val="40000"/>
                      </a:schemeClr>
                    </a:solidFill>
                  </a:tcPr>
                </a:tc>
                <a:tc>
                  <a:txBody>
                    <a:bodyPr/>
                    <a:lstStyle/>
                    <a:p>
                      <a:pPr algn="l" fontAlgn="ctr"/>
                      <a:r>
                        <a:rPr lang="en-ZA" sz="1400" b="1" u="none" strike="noStrike" dirty="0">
                          <a:effectLst/>
                          <a:latin typeface="Arial" panose="020B0604020202020204" pitchFamily="34" charset="0"/>
                          <a:cs typeface="Arial" panose="020B0604020202020204" pitchFamily="34" charset="0"/>
                        </a:rPr>
                        <a:t>DELIVERY AGENT</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1">
                        <a:lumMod val="60000"/>
                        <a:lumOff val="40000"/>
                      </a:schemeClr>
                    </a:solidFill>
                  </a:tcPr>
                </a:tc>
                <a:tc>
                  <a:txBody>
                    <a:bodyPr/>
                    <a:lstStyle/>
                    <a:p>
                      <a:pPr algn="l" fontAlgn="ctr"/>
                      <a:r>
                        <a:rPr lang="en-ZA" sz="1400" b="1" u="none" strike="noStrike" dirty="0">
                          <a:effectLst/>
                          <a:latin typeface="Arial" panose="020B0604020202020204" pitchFamily="34" charset="0"/>
                          <a:cs typeface="Arial" panose="020B0604020202020204" pitchFamily="34" charset="0"/>
                        </a:rPr>
                        <a:t>PROJECT</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1">
                        <a:lumMod val="60000"/>
                        <a:lumOff val="40000"/>
                      </a:schemeClr>
                    </a:solidFill>
                  </a:tcPr>
                </a:tc>
                <a:tc>
                  <a:txBody>
                    <a:bodyPr/>
                    <a:lstStyle/>
                    <a:p>
                      <a:pPr algn="l" fontAlgn="ctr"/>
                      <a:r>
                        <a:rPr lang="en-ZA" sz="1400" b="1" u="none" strike="noStrike" dirty="0">
                          <a:effectLst/>
                          <a:latin typeface="Arial" panose="020B0604020202020204" pitchFamily="34" charset="0"/>
                          <a:cs typeface="Arial" panose="020B0604020202020204" pitchFamily="34" charset="0"/>
                        </a:rPr>
                        <a:t># UNITS</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1">
                        <a:lumMod val="60000"/>
                        <a:lumOff val="40000"/>
                      </a:schemeClr>
                    </a:solidFill>
                  </a:tcPr>
                </a:tc>
                <a:tc>
                  <a:txBody>
                    <a:bodyPr/>
                    <a:lstStyle/>
                    <a:p>
                      <a:pPr algn="l" fontAlgn="ctr"/>
                      <a:r>
                        <a:rPr lang="en-ZA" sz="1400" b="1" u="none" strike="noStrike" dirty="0">
                          <a:effectLst/>
                          <a:latin typeface="Arial" panose="020B0604020202020204" pitchFamily="34" charset="0"/>
                          <a:cs typeface="Arial" panose="020B0604020202020204" pitchFamily="34" charset="0"/>
                        </a:rPr>
                        <a:t>RCG\CCG VALUE</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1">
                        <a:lumMod val="60000"/>
                        <a:lumOff val="40000"/>
                      </a:schemeClr>
                    </a:solidFill>
                  </a:tcPr>
                </a:tc>
                <a:tc>
                  <a:txBody>
                    <a:bodyPr/>
                    <a:lstStyle/>
                    <a:p>
                      <a:pPr algn="l" fontAlgn="ctr"/>
                      <a:r>
                        <a:rPr lang="en-ZA" sz="1400" b="1" u="none" strike="noStrike" dirty="0">
                          <a:effectLst/>
                          <a:latin typeface="Arial" panose="020B0604020202020204" pitchFamily="34" charset="0"/>
                          <a:cs typeface="Arial" panose="020B0604020202020204" pitchFamily="34" charset="0"/>
                        </a:rPr>
                        <a:t>DEBT\EQUITY VALUE</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1">
                        <a:lumMod val="60000"/>
                        <a:lumOff val="40000"/>
                      </a:schemeClr>
                    </a:solidFill>
                  </a:tcPr>
                </a:tc>
                <a:tc>
                  <a:txBody>
                    <a:bodyPr/>
                    <a:lstStyle/>
                    <a:p>
                      <a:pPr algn="l" fontAlgn="ctr"/>
                      <a:r>
                        <a:rPr lang="en-ZA" sz="1400" b="1" u="none" strike="noStrike" dirty="0">
                          <a:effectLst/>
                          <a:latin typeface="Arial" panose="020B0604020202020204" pitchFamily="34" charset="0"/>
                          <a:cs typeface="Arial" panose="020B0604020202020204" pitchFamily="34" charset="0"/>
                        </a:rPr>
                        <a:t>DEBT FUNDER</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1">
                        <a:lumMod val="60000"/>
                        <a:lumOff val="40000"/>
                      </a:schemeClr>
                    </a:solidFill>
                  </a:tcPr>
                </a:tc>
                <a:extLst>
                  <a:ext uri="{0D108BD9-81ED-4DB2-BD59-A6C34878D82A}">
                    <a16:rowId xmlns:a16="http://schemas.microsoft.com/office/drawing/2014/main" xmlns="" val="829514054"/>
                  </a:ext>
                </a:extLst>
              </a:tr>
              <a:tr h="245847">
                <a:tc rowSpan="4">
                  <a:txBody>
                    <a:bodyPr/>
                    <a:lstStyle/>
                    <a:p>
                      <a:pPr algn="l" fontAlgn="ctr"/>
                      <a:r>
                        <a:rPr lang="en-ZA" sz="1400" u="none" strike="noStrike">
                          <a:effectLst/>
                          <a:latin typeface="Arial" panose="020B0604020202020204" pitchFamily="34" charset="0"/>
                          <a:cs typeface="Arial" panose="020B0604020202020204" pitchFamily="34" charset="0"/>
                        </a:rPr>
                        <a:t>SHIP 8B</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dirty="0">
                          <a:effectLst/>
                          <a:latin typeface="Arial" panose="020B0604020202020204" pitchFamily="34" charset="0"/>
                          <a:cs typeface="Arial" panose="020B0604020202020204" pitchFamily="34" charset="0"/>
                        </a:rPr>
                        <a:t>FS</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Kenso</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Hill Side</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839</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en-ZA" sz="1400" u="none" strike="noStrike">
                          <a:effectLst/>
                          <a:latin typeface="Arial" panose="020B0604020202020204" pitchFamily="34" charset="0"/>
                          <a:cs typeface="Arial" panose="020B0604020202020204" pitchFamily="34" charset="0"/>
                        </a:rPr>
                        <a:t>R178 528 839,00</a:t>
                      </a:r>
                      <a:endParaRPr lang="en-ZA" sz="1400" b="0" i="0" u="none" strike="noStrike">
                        <a:solidFill>
                          <a:srgbClr val="FF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ctr"/>
                      <a:r>
                        <a:rPr lang="en-ZA" sz="1400" u="none" strike="noStrike">
                          <a:effectLst/>
                          <a:latin typeface="Arial" panose="020B0604020202020204" pitchFamily="34" charset="0"/>
                          <a:cs typeface="Arial" panose="020B0604020202020204" pitchFamily="34" charset="0"/>
                        </a:rPr>
                        <a:t>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en-ZA" sz="1400" u="none" strike="noStrike" dirty="0">
                          <a:effectLst/>
                          <a:latin typeface="Arial" panose="020B0604020202020204" pitchFamily="34" charset="0"/>
                          <a:cs typeface="Arial" panose="020B0604020202020204" pitchFamily="34" charset="0"/>
                        </a:rPr>
                        <a:t>No debt funding</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1925089669"/>
                  </a:ext>
                </a:extLst>
              </a:tr>
              <a:tr h="245847">
                <a:tc vMerge="1">
                  <a:txBody>
                    <a:bodyPr/>
                    <a:lstStyle/>
                    <a:p>
                      <a:endParaRPr lang="en-ZA"/>
                    </a:p>
                  </a:txBody>
                  <a:tcPr/>
                </a:tc>
                <a:tc>
                  <a:txBody>
                    <a:bodyPr/>
                    <a:lstStyle/>
                    <a:p>
                      <a:pPr algn="l" fontAlgn="ctr"/>
                      <a:r>
                        <a:rPr lang="en-ZA" sz="1400" u="none" strike="noStrike">
                          <a:effectLst/>
                          <a:latin typeface="Arial" panose="020B0604020202020204" pitchFamily="34" charset="0"/>
                          <a:cs typeface="Arial" panose="020B0604020202020204" pitchFamily="34" charset="0"/>
                        </a:rPr>
                        <a:t>GAU</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Instratin</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Carnival Gardens</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888</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en-ZA" sz="1400" u="none" strike="noStrike">
                          <a:effectLst/>
                          <a:latin typeface="Arial" panose="020B0604020202020204" pitchFamily="34" charset="0"/>
                          <a:cs typeface="Arial" panose="020B0604020202020204" pitchFamily="34" charset="0"/>
                        </a:rPr>
                        <a:t>R236 160 936,00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ctr"/>
                      <a:r>
                        <a:rPr lang="en-ZA" sz="1400" u="none" strike="noStrike">
                          <a:effectLst/>
                          <a:latin typeface="Arial" panose="020B0604020202020204" pitchFamily="34" charset="0"/>
                          <a:cs typeface="Arial" panose="020B0604020202020204" pitchFamily="34" charset="0"/>
                        </a:rPr>
                        <a:t>R88 206 227,00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SAHL</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3396276277"/>
                  </a:ext>
                </a:extLst>
              </a:tr>
              <a:tr h="245847">
                <a:tc vMerge="1">
                  <a:txBody>
                    <a:bodyPr/>
                    <a:lstStyle/>
                    <a:p>
                      <a:endParaRPr lang="en-ZA"/>
                    </a:p>
                  </a:txBody>
                  <a:tcPr/>
                </a:tc>
                <a:tc>
                  <a:txBody>
                    <a:bodyPr/>
                    <a:lstStyle/>
                    <a:p>
                      <a:pPr algn="l" fontAlgn="ctr"/>
                      <a:r>
                        <a:rPr lang="en-ZA" sz="1400" u="none" strike="noStrike">
                          <a:effectLst/>
                          <a:latin typeface="Arial" panose="020B0604020202020204" pitchFamily="34" charset="0"/>
                          <a:cs typeface="Arial" panose="020B0604020202020204" pitchFamily="34" charset="0"/>
                        </a:rPr>
                        <a:t>WC</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DCI</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Heideveld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180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en-ZA" sz="1400" u="none" strike="noStrike">
                          <a:effectLst/>
                          <a:latin typeface="Arial" panose="020B0604020202020204" pitchFamily="34" charset="0"/>
                          <a:cs typeface="Arial" panose="020B0604020202020204" pitchFamily="34" charset="0"/>
                        </a:rPr>
                        <a:t>R47 870 460,00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ctr"/>
                      <a:r>
                        <a:rPr lang="en-ZA" sz="1400" u="none" strike="noStrike">
                          <a:effectLst/>
                          <a:latin typeface="Arial" panose="020B0604020202020204" pitchFamily="34" charset="0"/>
                          <a:cs typeface="Arial" panose="020B0604020202020204" pitchFamily="34" charset="0"/>
                        </a:rPr>
                        <a:t>R10 960 303</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en-ZA" sz="1400" u="none" strike="noStrike">
                          <a:effectLst/>
                          <a:latin typeface="Arial" panose="020B0604020202020204" pitchFamily="34" charset="0"/>
                          <a:cs typeface="Arial" panose="020B0604020202020204" pitchFamily="34" charset="0"/>
                        </a:rPr>
                        <a:t>SASFIN in process</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574557891"/>
                  </a:ext>
                </a:extLst>
              </a:tr>
              <a:tr h="245847">
                <a:tc vMerge="1">
                  <a:txBody>
                    <a:bodyPr/>
                    <a:lstStyle/>
                    <a:p>
                      <a:endParaRPr lang="en-ZA"/>
                    </a:p>
                  </a:txBody>
                  <a:tcPr/>
                </a:tc>
                <a:tc>
                  <a:txBody>
                    <a:bodyPr/>
                    <a:lstStyle/>
                    <a:p>
                      <a:pPr algn="l" fontAlgn="ctr"/>
                      <a:r>
                        <a:rPr lang="en-ZA" sz="1400" u="none" strike="noStrike">
                          <a:effectLst/>
                          <a:latin typeface="Arial" panose="020B0604020202020204" pitchFamily="34" charset="0"/>
                          <a:cs typeface="Arial" panose="020B0604020202020204" pitchFamily="34" charset="0"/>
                        </a:rPr>
                        <a:t>WC</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DCI</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Goodwood</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1055</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en-ZA" sz="1400" u="none" strike="noStrike">
                          <a:effectLst/>
                          <a:latin typeface="Arial" panose="020B0604020202020204" pitchFamily="34" charset="0"/>
                          <a:cs typeface="Arial" panose="020B0604020202020204" pitchFamily="34" charset="0"/>
                        </a:rPr>
                        <a:t>R280 574 085,00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ctr"/>
                      <a:r>
                        <a:rPr lang="en-ZA" sz="1400" u="none" strike="noStrike">
                          <a:effectLst/>
                          <a:latin typeface="Arial" panose="020B0604020202020204" pitchFamily="34" charset="0"/>
                          <a:cs typeface="Arial" panose="020B0604020202020204" pitchFamily="34" charset="0"/>
                        </a:rPr>
                        <a:t>R89 153 274</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NHFC</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895609678"/>
                  </a:ext>
                </a:extLst>
              </a:tr>
              <a:tr h="245847">
                <a:tc rowSpan="2">
                  <a:txBody>
                    <a:bodyPr/>
                    <a:lstStyle/>
                    <a:p>
                      <a:pPr algn="l" fontAlgn="ctr"/>
                      <a:r>
                        <a:rPr lang="en-ZA" sz="1400" u="none" strike="noStrike">
                          <a:effectLst/>
                          <a:latin typeface="Arial" panose="020B0604020202020204" pitchFamily="34" charset="0"/>
                          <a:cs typeface="Arial" panose="020B0604020202020204" pitchFamily="34" charset="0"/>
                        </a:rPr>
                        <a:t>SHIP 8D</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GAU</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Toro</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Garankuwa</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1592</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en-ZA" sz="1400" u="none" strike="noStrike">
                          <a:effectLst/>
                          <a:latin typeface="Arial" panose="020B0604020202020204" pitchFamily="34" charset="0"/>
                          <a:cs typeface="Arial" panose="020B0604020202020204" pitchFamily="34" charset="0"/>
                        </a:rPr>
                        <a:t>R423 387 624,00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ctr"/>
                      <a:r>
                        <a:rPr lang="en-ZA" sz="1400" u="none" strike="noStrike">
                          <a:effectLst/>
                          <a:latin typeface="Arial" panose="020B0604020202020204" pitchFamily="34" charset="0"/>
                          <a:cs typeface="Arial" panose="020B0604020202020204" pitchFamily="34" charset="0"/>
                        </a:rPr>
                        <a:t>R185 615 430,00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SAHL</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289431453"/>
                  </a:ext>
                </a:extLst>
              </a:tr>
              <a:tr h="245847">
                <a:tc vMerge="1">
                  <a:txBody>
                    <a:bodyPr/>
                    <a:lstStyle/>
                    <a:p>
                      <a:endParaRPr lang="en-ZA"/>
                    </a:p>
                  </a:txBody>
                  <a:tcPr/>
                </a:tc>
                <a:tc>
                  <a:txBody>
                    <a:bodyPr/>
                    <a:lstStyle/>
                    <a:p>
                      <a:pPr algn="l" fontAlgn="ctr"/>
                      <a:r>
                        <a:rPr lang="en-ZA" sz="1400" u="none" strike="noStrike">
                          <a:effectLst/>
                          <a:latin typeface="Arial" panose="020B0604020202020204" pitchFamily="34" charset="0"/>
                          <a:cs typeface="Arial" panose="020B0604020202020204" pitchFamily="34" charset="0"/>
                        </a:rPr>
                        <a:t>WC</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Povicom</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Regent Villa</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104</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en-ZA" sz="1400" u="none" strike="noStrike">
                          <a:effectLst/>
                          <a:latin typeface="Arial" panose="020B0604020202020204" pitchFamily="34" charset="0"/>
                          <a:cs typeface="Arial" panose="020B0604020202020204" pitchFamily="34" charset="0"/>
                        </a:rPr>
                        <a:t>R27 658 488,00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ctr"/>
                      <a:r>
                        <a:rPr lang="en-ZA" sz="1400" u="none" strike="noStrike">
                          <a:effectLst/>
                          <a:latin typeface="Arial" panose="020B0604020202020204" pitchFamily="34" charset="0"/>
                          <a:cs typeface="Arial" panose="020B0604020202020204" pitchFamily="34" charset="0"/>
                        </a:rPr>
                        <a:t>R11 847 017</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NHFC</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436213486"/>
                  </a:ext>
                </a:extLst>
              </a:tr>
              <a:tr h="491692">
                <a:tc rowSpan="2">
                  <a:txBody>
                    <a:bodyPr/>
                    <a:lstStyle/>
                    <a:p>
                      <a:pPr algn="l" fontAlgn="ctr"/>
                      <a:r>
                        <a:rPr lang="en-ZA" sz="1400" u="none" strike="noStrike">
                          <a:effectLst/>
                          <a:latin typeface="Arial" panose="020B0604020202020204" pitchFamily="34" charset="0"/>
                          <a:cs typeface="Arial" panose="020B0604020202020204" pitchFamily="34" charset="0"/>
                        </a:rPr>
                        <a:t>SHIP 9A</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GAU</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YG Property Investment</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 Kempton Village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312</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R82 680 000,00</a:t>
                      </a:r>
                      <a:endParaRPr lang="en-ZA" sz="1400" b="0" i="0" u="none" strike="noStrike">
                        <a:solidFill>
                          <a:srgbClr val="FF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pt-BR" sz="1400" u="none" strike="noStrike">
                          <a:effectLst/>
                          <a:latin typeface="Arial" panose="020B0604020202020204" pitchFamily="34" charset="0"/>
                          <a:cs typeface="Arial" panose="020B0604020202020204" pitchFamily="34" charset="0"/>
                        </a:rPr>
                        <a:t>R24 519 577 (D)</a:t>
                      </a:r>
                      <a:br>
                        <a:rPr lang="pt-BR" sz="1400" u="none" strike="noStrike">
                          <a:effectLst/>
                          <a:latin typeface="Arial" panose="020B0604020202020204" pitchFamily="34" charset="0"/>
                          <a:cs typeface="Arial" panose="020B0604020202020204" pitchFamily="34" charset="0"/>
                        </a:rPr>
                      </a:br>
                      <a:r>
                        <a:rPr lang="pt-BR" sz="1400" u="none" strike="noStrike">
                          <a:effectLst/>
                          <a:latin typeface="Arial" panose="020B0604020202020204" pitchFamily="34" charset="0"/>
                          <a:cs typeface="Arial" panose="020B0604020202020204" pitchFamily="34" charset="0"/>
                        </a:rPr>
                        <a:t>R14 870 427  (Eq)</a:t>
                      </a:r>
                      <a:endParaRPr lang="pt-BR" sz="1400" b="0" i="0" u="none" strike="noStrike">
                        <a:solidFill>
                          <a:srgbClr val="FF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NEF</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2788690589"/>
                  </a:ext>
                </a:extLst>
              </a:tr>
              <a:tr h="245847">
                <a:tc vMerge="1">
                  <a:txBody>
                    <a:bodyPr/>
                    <a:lstStyle/>
                    <a:p>
                      <a:endParaRPr lang="en-ZA"/>
                    </a:p>
                  </a:txBody>
                  <a:tcPr/>
                </a:tc>
                <a:tc>
                  <a:txBody>
                    <a:bodyPr/>
                    <a:lstStyle/>
                    <a:p>
                      <a:pPr algn="l" fontAlgn="ctr"/>
                      <a:r>
                        <a:rPr lang="en-ZA" sz="1400" u="none" strike="noStrike">
                          <a:effectLst/>
                          <a:latin typeface="Arial" panose="020B0604020202020204" pitchFamily="34" charset="0"/>
                          <a:cs typeface="Arial" panose="020B0604020202020204" pitchFamily="34" charset="0"/>
                        </a:rPr>
                        <a:t>GAU</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THH</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 Mohlakeng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1080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R287 222 760,00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R83 217 005,00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RMB</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128142734"/>
                  </a:ext>
                </a:extLst>
              </a:tr>
              <a:tr h="245847">
                <a:tc rowSpan="3">
                  <a:txBody>
                    <a:bodyPr/>
                    <a:lstStyle/>
                    <a:p>
                      <a:pPr algn="l" fontAlgn="ctr"/>
                      <a:r>
                        <a:rPr lang="en-ZA" sz="1400" u="none" strike="noStrike">
                          <a:effectLst/>
                          <a:latin typeface="Arial" panose="020B0604020202020204" pitchFamily="34" charset="0"/>
                          <a:cs typeface="Arial" panose="020B0604020202020204" pitchFamily="34" charset="0"/>
                        </a:rPr>
                        <a:t>SHIP 9C</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GAU</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EHC</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Clayville</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452</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R121 972 258,00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N/A</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N/A</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3298453306"/>
                  </a:ext>
                </a:extLst>
              </a:tr>
              <a:tr h="245847">
                <a:tc vMerge="1">
                  <a:txBody>
                    <a:bodyPr/>
                    <a:lstStyle/>
                    <a:p>
                      <a:endParaRPr lang="en-ZA"/>
                    </a:p>
                  </a:txBody>
                  <a:tcPr/>
                </a:tc>
                <a:tc>
                  <a:txBody>
                    <a:bodyPr/>
                    <a:lstStyle/>
                    <a:p>
                      <a:pPr algn="l" fontAlgn="ctr"/>
                      <a:r>
                        <a:rPr lang="en-ZA" sz="1400" u="none" strike="noStrike">
                          <a:effectLst/>
                          <a:latin typeface="Arial" panose="020B0604020202020204" pitchFamily="34" charset="0"/>
                          <a:cs typeface="Arial" panose="020B0604020202020204" pitchFamily="34" charset="0"/>
                        </a:rPr>
                        <a:t>GAU</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Lets Care</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Sondela</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246</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R66 879 282,00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NEDBANK</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814743045"/>
                  </a:ext>
                </a:extLst>
              </a:tr>
              <a:tr h="245847">
                <a:tc vMerge="1">
                  <a:txBody>
                    <a:bodyPr/>
                    <a:lstStyle/>
                    <a:p>
                      <a:endParaRPr lang="en-ZA"/>
                    </a:p>
                  </a:txBody>
                  <a:tcPr/>
                </a:tc>
                <a:tc>
                  <a:txBody>
                    <a:bodyPr/>
                    <a:lstStyle/>
                    <a:p>
                      <a:pPr algn="l" fontAlgn="ctr"/>
                      <a:r>
                        <a:rPr lang="en-ZA" sz="1400" u="none" strike="noStrike">
                          <a:effectLst/>
                          <a:latin typeface="Arial" panose="020B0604020202020204" pitchFamily="34" charset="0"/>
                          <a:cs typeface="Arial" panose="020B0604020202020204" pitchFamily="34" charset="0"/>
                        </a:rPr>
                        <a:t>MPU</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STHA</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Hope City</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114</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R30 992 838,00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N/A</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NEDBANK</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3068764972"/>
                  </a:ext>
                </a:extLst>
              </a:tr>
              <a:tr h="245847">
                <a:tc>
                  <a:txBody>
                    <a:bodyPr/>
                    <a:lstStyle/>
                    <a:p>
                      <a:pPr algn="l" fontAlgn="ctr"/>
                      <a:r>
                        <a:rPr lang="en-ZA" sz="1400" u="none" strike="noStrike">
                          <a:effectLst/>
                          <a:latin typeface="Arial" panose="020B0604020202020204" pitchFamily="34" charset="0"/>
                          <a:cs typeface="Arial" panose="020B0604020202020204" pitchFamily="34" charset="0"/>
                        </a:rPr>
                        <a:t>SHIP 9D</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EC</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Imizi</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dirty="0">
                          <a:effectLst/>
                          <a:latin typeface="Arial" panose="020B0604020202020204" pitchFamily="34" charset="0"/>
                          <a:cs typeface="Arial" panose="020B0604020202020204" pitchFamily="34" charset="0"/>
                        </a:rPr>
                        <a:t>John Street</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385</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R133 236 542,00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R36 155 689</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dirty="0">
                          <a:effectLst/>
                          <a:latin typeface="Arial" panose="020B0604020202020204" pitchFamily="34" charset="0"/>
                          <a:cs typeface="Arial" panose="020B0604020202020204" pitchFamily="34" charset="0"/>
                        </a:rPr>
                        <a:t>NHFC</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3315966789"/>
                  </a:ext>
                </a:extLst>
              </a:tr>
              <a:tr h="245847">
                <a:tc rowSpan="2">
                  <a:txBody>
                    <a:bodyPr/>
                    <a:lstStyle/>
                    <a:p>
                      <a:pPr algn="l" fontAlgn="ctr"/>
                      <a:r>
                        <a:rPr lang="en-ZA" sz="1400" u="none" strike="noStrike" dirty="0">
                          <a:effectLst/>
                          <a:latin typeface="Arial" panose="020B0604020202020204" pitchFamily="34" charset="0"/>
                          <a:cs typeface="Arial" panose="020B0604020202020204" pitchFamily="34" charset="0"/>
                        </a:rPr>
                        <a:t>SHIP 9E</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WC</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Communicare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Bothasig Gardens</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314</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R85 366 238,00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Mergence</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2273063118"/>
                  </a:ext>
                </a:extLst>
              </a:tr>
              <a:tr h="245847">
                <a:tc vMerge="1">
                  <a:txBody>
                    <a:bodyPr/>
                    <a:lstStyle/>
                    <a:p>
                      <a:endParaRPr lang="en-ZA"/>
                    </a:p>
                  </a:txBody>
                  <a:tcPr/>
                </a:tc>
                <a:tc>
                  <a:txBody>
                    <a:bodyPr/>
                    <a:lstStyle/>
                    <a:p>
                      <a:pPr algn="l" fontAlgn="ctr"/>
                      <a:r>
                        <a:rPr lang="en-ZA" sz="1400" u="none" strike="noStrike">
                          <a:effectLst/>
                          <a:latin typeface="Arial" panose="020B0604020202020204" pitchFamily="34" charset="0"/>
                          <a:cs typeface="Arial" panose="020B0604020202020204" pitchFamily="34" charset="0"/>
                        </a:rPr>
                        <a:t>LIMP</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PHA</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Ga Rena (Annandale)</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494</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R134 302 298,00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R71 389 673,00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dirty="0">
                          <a:effectLst/>
                          <a:latin typeface="Arial" panose="020B0604020202020204" pitchFamily="34" charset="0"/>
                          <a:cs typeface="Arial" panose="020B0604020202020204" pitchFamily="34" charset="0"/>
                        </a:rPr>
                        <a:t>City of Polokwane</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432949997"/>
                  </a:ext>
                </a:extLst>
              </a:tr>
            </a:tbl>
          </a:graphicData>
        </a:graphic>
      </p:graphicFrame>
      <p:sp>
        <p:nvSpPr>
          <p:cNvPr id="3" name="Title 1">
            <a:extLst>
              <a:ext uri="{FF2B5EF4-FFF2-40B4-BE49-F238E27FC236}">
                <a16:creationId xmlns:a16="http://schemas.microsoft.com/office/drawing/2014/main" xmlns="" id="{A34472B4-D30D-4B7D-988F-2D6708D7ECE0}"/>
              </a:ext>
            </a:extLst>
          </p:cNvPr>
          <p:cNvSpPr txBox="1">
            <a:spLocks/>
          </p:cNvSpPr>
          <p:nvPr/>
        </p:nvSpPr>
        <p:spPr>
          <a:xfrm>
            <a:off x="1490097" y="0"/>
            <a:ext cx="4946072" cy="581890"/>
          </a:xfrm>
          <a:prstGeom prst="rect">
            <a:avLst/>
          </a:prstGeom>
          <a:solidFill>
            <a:schemeClr val="tx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Arial" panose="020B0604020202020204" pitchFamily="34" charset="0"/>
                <a:cs typeface="Arial" panose="020B0604020202020204" pitchFamily="34" charset="0"/>
              </a:rPr>
              <a:t>NEF Property Webinar</a:t>
            </a:r>
            <a:endParaRPr lang="en-ZA"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1443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AD8CBA-841D-430E-BE70-7F0B80CD7C7B}"/>
              </a:ext>
            </a:extLst>
          </p:cNvPr>
          <p:cNvSpPr>
            <a:spLocks noGrp="1"/>
          </p:cNvSpPr>
          <p:nvPr>
            <p:ph type="title"/>
          </p:nvPr>
        </p:nvSpPr>
        <p:spPr>
          <a:xfrm>
            <a:off x="1614790" y="1001949"/>
            <a:ext cx="9739009" cy="823676"/>
          </a:xfrm>
        </p:spPr>
        <p:txBody>
          <a:bodyPr>
            <a:normAutofit fontScale="90000"/>
          </a:bodyPr>
          <a:lstStyle/>
          <a:p>
            <a:r>
              <a:rPr lang="en-US" sz="2800" b="1" dirty="0">
                <a:latin typeface="Arial" panose="020B0604020202020204" pitchFamily="34" charset="0"/>
                <a:cs typeface="Arial" panose="020B0604020202020204" pitchFamily="34" charset="0"/>
              </a:rPr>
              <a:t>Project Development &amp; Funding:  SHIP Active Projects</a:t>
            </a:r>
            <a:br>
              <a:rPr lang="en-US" sz="2800" b="1"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Debt Requirements </a:t>
            </a:r>
            <a:endParaRPr lang="en-ZA" sz="2800" dirty="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xmlns="" id="{A8C848E2-36B8-44F6-9907-4B552AAD26E4}"/>
              </a:ext>
            </a:extLst>
          </p:cNvPr>
          <p:cNvGraphicFramePr>
            <a:graphicFrameLocks noGrp="1"/>
          </p:cNvGraphicFramePr>
          <p:nvPr>
            <p:extLst>
              <p:ext uri="{D42A27DB-BD31-4B8C-83A1-F6EECF244321}">
                <p14:modId xmlns:p14="http://schemas.microsoft.com/office/powerpoint/2010/main" val="903598937"/>
              </p:ext>
            </p:extLst>
          </p:nvPr>
        </p:nvGraphicFramePr>
        <p:xfrm>
          <a:off x="202727" y="1825625"/>
          <a:ext cx="11786546" cy="4210388"/>
        </p:xfrm>
        <a:graphic>
          <a:graphicData uri="http://schemas.openxmlformats.org/drawingml/2006/table">
            <a:tbl>
              <a:tblPr>
                <a:tableStyleId>{5C22544A-7EE6-4342-B048-85BDC9FD1C3A}</a:tableStyleId>
              </a:tblPr>
              <a:tblGrid>
                <a:gridCol w="1110112">
                  <a:extLst>
                    <a:ext uri="{9D8B030D-6E8A-4147-A177-3AD203B41FA5}">
                      <a16:colId xmlns:a16="http://schemas.microsoft.com/office/drawing/2014/main" xmlns="" val="245924082"/>
                    </a:ext>
                  </a:extLst>
                </a:gridCol>
                <a:gridCol w="778084">
                  <a:extLst>
                    <a:ext uri="{9D8B030D-6E8A-4147-A177-3AD203B41FA5}">
                      <a16:colId xmlns:a16="http://schemas.microsoft.com/office/drawing/2014/main" xmlns="" val="9243667"/>
                    </a:ext>
                  </a:extLst>
                </a:gridCol>
                <a:gridCol w="1520696">
                  <a:extLst>
                    <a:ext uri="{9D8B030D-6E8A-4147-A177-3AD203B41FA5}">
                      <a16:colId xmlns:a16="http://schemas.microsoft.com/office/drawing/2014/main" xmlns="" val="495279172"/>
                    </a:ext>
                  </a:extLst>
                </a:gridCol>
                <a:gridCol w="1534520">
                  <a:extLst>
                    <a:ext uri="{9D8B030D-6E8A-4147-A177-3AD203B41FA5}">
                      <a16:colId xmlns:a16="http://schemas.microsoft.com/office/drawing/2014/main" xmlns="" val="2765413303"/>
                    </a:ext>
                  </a:extLst>
                </a:gridCol>
                <a:gridCol w="1023014">
                  <a:extLst>
                    <a:ext uri="{9D8B030D-6E8A-4147-A177-3AD203B41FA5}">
                      <a16:colId xmlns:a16="http://schemas.microsoft.com/office/drawing/2014/main" xmlns="" val="3450080494"/>
                    </a:ext>
                  </a:extLst>
                </a:gridCol>
                <a:gridCol w="2018378">
                  <a:extLst>
                    <a:ext uri="{9D8B030D-6E8A-4147-A177-3AD203B41FA5}">
                      <a16:colId xmlns:a16="http://schemas.microsoft.com/office/drawing/2014/main" xmlns="" val="421454751"/>
                    </a:ext>
                  </a:extLst>
                </a:gridCol>
                <a:gridCol w="2052472">
                  <a:extLst>
                    <a:ext uri="{9D8B030D-6E8A-4147-A177-3AD203B41FA5}">
                      <a16:colId xmlns:a16="http://schemas.microsoft.com/office/drawing/2014/main" xmlns="" val="1224907405"/>
                    </a:ext>
                  </a:extLst>
                </a:gridCol>
                <a:gridCol w="1749270">
                  <a:extLst>
                    <a:ext uri="{9D8B030D-6E8A-4147-A177-3AD203B41FA5}">
                      <a16:colId xmlns:a16="http://schemas.microsoft.com/office/drawing/2014/main" xmlns="" val="4153191456"/>
                    </a:ext>
                  </a:extLst>
                </a:gridCol>
              </a:tblGrid>
              <a:tr h="575775">
                <a:tc>
                  <a:txBody>
                    <a:bodyPr/>
                    <a:lstStyle/>
                    <a:p>
                      <a:pPr algn="l" fontAlgn="ctr"/>
                      <a:r>
                        <a:rPr lang="en-ZA" sz="1400" b="1" u="none" strike="noStrike" dirty="0">
                          <a:effectLst/>
                          <a:latin typeface="Arial" panose="020B0604020202020204" pitchFamily="34" charset="0"/>
                          <a:cs typeface="Arial" panose="020B0604020202020204" pitchFamily="34" charset="0"/>
                        </a:rPr>
                        <a:t>SHIP</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1">
                        <a:lumMod val="60000"/>
                        <a:lumOff val="40000"/>
                      </a:schemeClr>
                    </a:solidFill>
                  </a:tcPr>
                </a:tc>
                <a:tc>
                  <a:txBody>
                    <a:bodyPr/>
                    <a:lstStyle/>
                    <a:p>
                      <a:pPr algn="l" fontAlgn="ctr"/>
                      <a:r>
                        <a:rPr lang="en-ZA" sz="1400" b="1" u="none" strike="noStrike" dirty="0">
                          <a:effectLst/>
                          <a:latin typeface="Arial" panose="020B0604020202020204" pitchFamily="34" charset="0"/>
                          <a:cs typeface="Arial" panose="020B0604020202020204" pitchFamily="34" charset="0"/>
                        </a:rPr>
                        <a:t>PROVINCE</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1">
                        <a:lumMod val="60000"/>
                        <a:lumOff val="40000"/>
                      </a:schemeClr>
                    </a:solidFill>
                  </a:tcPr>
                </a:tc>
                <a:tc>
                  <a:txBody>
                    <a:bodyPr/>
                    <a:lstStyle/>
                    <a:p>
                      <a:pPr algn="l" fontAlgn="ctr"/>
                      <a:r>
                        <a:rPr lang="en-ZA" sz="1400" b="1" u="none" strike="noStrike" dirty="0">
                          <a:effectLst/>
                          <a:latin typeface="Arial" panose="020B0604020202020204" pitchFamily="34" charset="0"/>
                          <a:cs typeface="Arial" panose="020B0604020202020204" pitchFamily="34" charset="0"/>
                        </a:rPr>
                        <a:t>DELIVERY AGENT</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1">
                        <a:lumMod val="60000"/>
                        <a:lumOff val="40000"/>
                      </a:schemeClr>
                    </a:solidFill>
                  </a:tcPr>
                </a:tc>
                <a:tc>
                  <a:txBody>
                    <a:bodyPr/>
                    <a:lstStyle/>
                    <a:p>
                      <a:pPr algn="l" fontAlgn="ctr"/>
                      <a:r>
                        <a:rPr lang="en-ZA" sz="1400" b="1" u="none" strike="noStrike" dirty="0">
                          <a:effectLst/>
                          <a:latin typeface="Arial" panose="020B0604020202020204" pitchFamily="34" charset="0"/>
                          <a:cs typeface="Arial" panose="020B0604020202020204" pitchFamily="34" charset="0"/>
                        </a:rPr>
                        <a:t>PROJECT</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1">
                        <a:lumMod val="60000"/>
                        <a:lumOff val="40000"/>
                      </a:schemeClr>
                    </a:solidFill>
                  </a:tcPr>
                </a:tc>
                <a:tc>
                  <a:txBody>
                    <a:bodyPr/>
                    <a:lstStyle/>
                    <a:p>
                      <a:pPr algn="l" fontAlgn="ctr"/>
                      <a:r>
                        <a:rPr lang="en-ZA" sz="1400" b="1" u="none" strike="noStrike" dirty="0">
                          <a:effectLst/>
                          <a:latin typeface="Arial" panose="020B0604020202020204" pitchFamily="34" charset="0"/>
                          <a:cs typeface="Arial" panose="020B0604020202020204" pitchFamily="34" charset="0"/>
                        </a:rPr>
                        <a:t># UNITS</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1">
                        <a:lumMod val="60000"/>
                        <a:lumOff val="40000"/>
                      </a:schemeClr>
                    </a:solidFill>
                  </a:tcPr>
                </a:tc>
                <a:tc>
                  <a:txBody>
                    <a:bodyPr/>
                    <a:lstStyle/>
                    <a:p>
                      <a:pPr algn="l" fontAlgn="ctr"/>
                      <a:r>
                        <a:rPr lang="en-ZA" sz="1400" b="1" u="none" strike="noStrike" dirty="0">
                          <a:effectLst/>
                          <a:latin typeface="Arial" panose="020B0604020202020204" pitchFamily="34" charset="0"/>
                          <a:cs typeface="Arial" panose="020B0604020202020204" pitchFamily="34" charset="0"/>
                        </a:rPr>
                        <a:t>RCG\CCG VALUE</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1">
                        <a:lumMod val="60000"/>
                        <a:lumOff val="40000"/>
                      </a:schemeClr>
                    </a:solidFill>
                  </a:tcPr>
                </a:tc>
                <a:tc>
                  <a:txBody>
                    <a:bodyPr/>
                    <a:lstStyle/>
                    <a:p>
                      <a:pPr algn="l" fontAlgn="ctr"/>
                      <a:r>
                        <a:rPr lang="en-ZA" sz="1400" b="1" u="none" strike="noStrike" dirty="0">
                          <a:effectLst/>
                          <a:latin typeface="Arial" panose="020B0604020202020204" pitchFamily="34" charset="0"/>
                          <a:cs typeface="Arial" panose="020B0604020202020204" pitchFamily="34" charset="0"/>
                        </a:rPr>
                        <a:t>DEBT\EQUITY VALUE</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1">
                        <a:lumMod val="60000"/>
                        <a:lumOff val="40000"/>
                      </a:schemeClr>
                    </a:solidFill>
                  </a:tcPr>
                </a:tc>
                <a:tc>
                  <a:txBody>
                    <a:bodyPr/>
                    <a:lstStyle/>
                    <a:p>
                      <a:pPr algn="l" fontAlgn="ctr"/>
                      <a:r>
                        <a:rPr lang="en-ZA" sz="1400" b="1" u="none" strike="noStrike" dirty="0">
                          <a:effectLst/>
                          <a:latin typeface="Arial" panose="020B0604020202020204" pitchFamily="34" charset="0"/>
                          <a:cs typeface="Arial" panose="020B0604020202020204" pitchFamily="34" charset="0"/>
                        </a:rPr>
                        <a:t>DEBT FUNDER</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1">
                        <a:lumMod val="60000"/>
                        <a:lumOff val="40000"/>
                      </a:schemeClr>
                    </a:solidFill>
                  </a:tcPr>
                </a:tc>
                <a:extLst>
                  <a:ext uri="{0D108BD9-81ED-4DB2-BD59-A6C34878D82A}">
                    <a16:rowId xmlns:a16="http://schemas.microsoft.com/office/drawing/2014/main" xmlns="" val="753968766"/>
                  </a:ext>
                </a:extLst>
              </a:tr>
              <a:tr h="493522">
                <a:tc>
                  <a:txBody>
                    <a:bodyPr/>
                    <a:lstStyle/>
                    <a:p>
                      <a:pPr algn="l"/>
                      <a:endParaRPr lang="en-ZA" sz="1400">
                        <a:latin typeface="Arial" panose="020B0604020202020204" pitchFamily="34" charset="0"/>
                        <a:cs typeface="Arial" panose="020B0604020202020204" pitchFamily="34" charset="0"/>
                      </a:endParaRPr>
                    </a:p>
                  </a:txBody>
                  <a:tcPr/>
                </a:tc>
                <a:tc>
                  <a:txBody>
                    <a:bodyPr/>
                    <a:lstStyle/>
                    <a:p>
                      <a:pPr algn="l" fontAlgn="ctr"/>
                      <a:r>
                        <a:rPr lang="en-ZA" sz="1400" u="none" strike="noStrike">
                          <a:effectLst/>
                          <a:latin typeface="Arial" panose="020B0604020202020204" pitchFamily="34" charset="0"/>
                          <a:cs typeface="Arial" panose="020B0604020202020204" pitchFamily="34" charset="0"/>
                        </a:rPr>
                        <a:t>GAU</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dirty="0" err="1">
                          <a:effectLst/>
                          <a:latin typeface="Arial" panose="020B0604020202020204" pitchFamily="34" charset="0"/>
                          <a:cs typeface="Arial" panose="020B0604020202020204" pitchFamily="34" charset="0"/>
                        </a:rPr>
                        <a:t>Instratin</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Little Manhattan</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708</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R193 579 236,00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dirty="0">
                          <a:effectLst/>
                          <a:latin typeface="Arial" panose="020B0604020202020204" pitchFamily="34" charset="0"/>
                          <a:cs typeface="Arial" panose="020B0604020202020204" pitchFamily="34" charset="0"/>
                        </a:rPr>
                        <a:t>Nedbank</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2579884937"/>
                  </a:ext>
                </a:extLst>
              </a:tr>
              <a:tr h="246761">
                <a:tc rowSpan="2">
                  <a:txBody>
                    <a:bodyPr/>
                    <a:lstStyle/>
                    <a:p>
                      <a:pPr algn="l" fontAlgn="ctr"/>
                      <a:r>
                        <a:rPr lang="en-ZA" sz="1400" u="none" strike="noStrike">
                          <a:effectLst/>
                          <a:latin typeface="Arial" panose="020B0604020202020204" pitchFamily="34" charset="0"/>
                          <a:cs typeface="Arial" panose="020B0604020202020204" pitchFamily="34" charset="0"/>
                        </a:rPr>
                        <a:t>SHIP 9F</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KZN</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Instratin</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Bridge City</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1130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R307 209 710,00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R125 000 000,00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ABSA</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2082195022"/>
                  </a:ext>
                </a:extLst>
              </a:tr>
              <a:tr h="246761">
                <a:tc vMerge="1">
                  <a:txBody>
                    <a:bodyPr/>
                    <a:lstStyle/>
                    <a:p>
                      <a:endParaRPr lang="en-ZA"/>
                    </a:p>
                  </a:txBody>
                  <a:tcPr/>
                </a:tc>
                <a:tc>
                  <a:txBody>
                    <a:bodyPr/>
                    <a:lstStyle/>
                    <a:p>
                      <a:pPr algn="l" fontAlgn="ctr"/>
                      <a:r>
                        <a:rPr lang="en-ZA" sz="1400" u="none" strike="noStrike" dirty="0">
                          <a:effectLst/>
                          <a:latin typeface="Arial" panose="020B0604020202020204" pitchFamily="34" charset="0"/>
                          <a:cs typeface="Arial" panose="020B0604020202020204" pitchFamily="34" charset="0"/>
                        </a:rPr>
                        <a:t>GAU</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Kertrade</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Madison Loft</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100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R27 186 700,00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TUHF</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496326958"/>
                  </a:ext>
                </a:extLst>
              </a:tr>
              <a:tr h="246761">
                <a:tc rowSpan="3">
                  <a:txBody>
                    <a:bodyPr/>
                    <a:lstStyle/>
                    <a:p>
                      <a:pPr algn="l" fontAlgn="ctr"/>
                      <a:r>
                        <a:rPr lang="en-ZA" sz="1400" u="none" strike="noStrike">
                          <a:effectLst/>
                          <a:latin typeface="Arial" panose="020B0604020202020204" pitchFamily="34" charset="0"/>
                          <a:cs typeface="Arial" panose="020B0604020202020204" pitchFamily="34" charset="0"/>
                        </a:rPr>
                        <a:t>SHIP 10A</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KZN</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Buhlebezwe Property</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Hospital Street</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1056</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R297 091 552,00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R97 185 365,00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JJP Prop/ NIH</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2575628062"/>
                  </a:ext>
                </a:extLst>
              </a:tr>
              <a:tr h="246761">
                <a:tc vMerge="1">
                  <a:txBody>
                    <a:bodyPr/>
                    <a:lstStyle/>
                    <a:p>
                      <a:endParaRPr lang="en-ZA"/>
                    </a:p>
                  </a:txBody>
                  <a:tcPr/>
                </a:tc>
                <a:tc>
                  <a:txBody>
                    <a:bodyPr/>
                    <a:lstStyle/>
                    <a:p>
                      <a:pPr algn="l" fontAlgn="ctr"/>
                      <a:r>
                        <a:rPr lang="en-ZA" sz="1400" u="none" strike="noStrike">
                          <a:effectLst/>
                          <a:latin typeface="Arial" panose="020B0604020202020204" pitchFamily="34" charset="0"/>
                          <a:cs typeface="Arial" panose="020B0604020202020204" pitchFamily="34" charset="0"/>
                        </a:rPr>
                        <a:t>GAU</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Castle Crest</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Joes Place</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43</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R11 690 261,00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N/A</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3187745178"/>
                  </a:ext>
                </a:extLst>
              </a:tr>
              <a:tr h="246761">
                <a:tc vMerge="1">
                  <a:txBody>
                    <a:bodyPr/>
                    <a:lstStyle/>
                    <a:p>
                      <a:endParaRPr lang="en-ZA"/>
                    </a:p>
                  </a:txBody>
                  <a:tcPr/>
                </a:tc>
                <a:tc>
                  <a:txBody>
                    <a:bodyPr/>
                    <a:lstStyle/>
                    <a:p>
                      <a:pPr algn="l" fontAlgn="ctr"/>
                      <a:r>
                        <a:rPr lang="en-ZA" sz="1400" u="none" strike="noStrike">
                          <a:effectLst/>
                          <a:latin typeface="Arial" panose="020B0604020202020204" pitchFamily="34" charset="0"/>
                          <a:cs typeface="Arial" panose="020B0604020202020204" pitchFamily="34" charset="0"/>
                        </a:rPr>
                        <a:t>GAU</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Mangabane</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Clayville</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85</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R23 108 695,00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in process</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613379352"/>
                  </a:ext>
                </a:extLst>
              </a:tr>
              <a:tr h="246761">
                <a:tc rowSpan="2">
                  <a:txBody>
                    <a:bodyPr/>
                    <a:lstStyle/>
                    <a:p>
                      <a:pPr algn="l" fontAlgn="ctr"/>
                      <a:r>
                        <a:rPr lang="en-ZA" sz="1400" u="none" strike="noStrike">
                          <a:effectLst/>
                          <a:latin typeface="Arial" panose="020B0604020202020204" pitchFamily="34" charset="0"/>
                          <a:cs typeface="Arial" panose="020B0604020202020204" pitchFamily="34" charset="0"/>
                        </a:rPr>
                        <a:t>SHIP 10B</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GAU</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GNI-Jeppe's Town*</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Unity House</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95</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R25 827 365,00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R6 899 207,20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NEF</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3924744"/>
                  </a:ext>
                </a:extLst>
              </a:tr>
              <a:tr h="246761">
                <a:tc vMerge="1">
                  <a:txBody>
                    <a:bodyPr/>
                    <a:lstStyle/>
                    <a:p>
                      <a:endParaRPr lang="en-ZA"/>
                    </a:p>
                  </a:txBody>
                  <a:tcPr/>
                </a:tc>
                <a:tc>
                  <a:txBody>
                    <a:bodyPr/>
                    <a:lstStyle/>
                    <a:p>
                      <a:pPr algn="l" fontAlgn="ctr"/>
                      <a:r>
                        <a:rPr lang="en-ZA" sz="1400" u="none" strike="noStrike">
                          <a:effectLst/>
                          <a:latin typeface="Arial" panose="020B0604020202020204" pitchFamily="34" charset="0"/>
                          <a:cs typeface="Arial" panose="020B0604020202020204" pitchFamily="34" charset="0"/>
                        </a:rPr>
                        <a:t>WC</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Povicom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Regent Villa</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60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R16 312 020,00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in process</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670664658"/>
                  </a:ext>
                </a:extLst>
              </a:tr>
              <a:tr h="246761">
                <a:tc rowSpan="5">
                  <a:txBody>
                    <a:bodyPr/>
                    <a:lstStyle/>
                    <a:p>
                      <a:pPr algn="l" fontAlgn="ctr"/>
                      <a:r>
                        <a:rPr lang="en-ZA" sz="1400" u="none" strike="noStrike" dirty="0">
                          <a:effectLst/>
                          <a:latin typeface="Arial" panose="020B0604020202020204" pitchFamily="34" charset="0"/>
                          <a:cs typeface="Arial" panose="020B0604020202020204" pitchFamily="34" charset="0"/>
                        </a:rPr>
                        <a:t>SHIP 10C</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GAU</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Lets Care</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Sondela Village</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177</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R48 120 459,00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R11 368 125,00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NEDBANK</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691494038"/>
                  </a:ext>
                </a:extLst>
              </a:tr>
              <a:tr h="246761">
                <a:tc vMerge="1">
                  <a:txBody>
                    <a:bodyPr/>
                    <a:lstStyle/>
                    <a:p>
                      <a:endParaRPr lang="en-ZA"/>
                    </a:p>
                  </a:txBody>
                  <a:tcPr/>
                </a:tc>
                <a:tc>
                  <a:txBody>
                    <a:bodyPr/>
                    <a:lstStyle/>
                    <a:p>
                      <a:pPr algn="l" fontAlgn="ctr"/>
                      <a:r>
                        <a:rPr lang="en-ZA" sz="1400" u="none" strike="noStrike">
                          <a:effectLst/>
                          <a:latin typeface="Arial" panose="020B0604020202020204" pitchFamily="34" charset="0"/>
                          <a:cs typeface="Arial" panose="020B0604020202020204" pitchFamily="34" charset="0"/>
                        </a:rPr>
                        <a:t>GAU</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Isibani Anami</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Phola Heights</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688</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R187 044 496,00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R10 000 000,00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dirty="0">
                          <a:effectLst/>
                          <a:latin typeface="Arial" panose="020B0604020202020204" pitchFamily="34" charset="0"/>
                          <a:cs typeface="Arial" panose="020B0604020202020204" pitchFamily="34" charset="0"/>
                        </a:rPr>
                        <a:t>in process</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667207045"/>
                  </a:ext>
                </a:extLst>
              </a:tr>
              <a:tr h="246761">
                <a:tc vMerge="1">
                  <a:txBody>
                    <a:bodyPr/>
                    <a:lstStyle/>
                    <a:p>
                      <a:endParaRPr lang="en-ZA"/>
                    </a:p>
                  </a:txBody>
                  <a:tcPr/>
                </a:tc>
                <a:tc>
                  <a:txBody>
                    <a:bodyPr/>
                    <a:lstStyle/>
                    <a:p>
                      <a:pPr algn="l" fontAlgn="ctr"/>
                      <a:r>
                        <a:rPr lang="en-ZA" sz="1400" u="none" strike="noStrike">
                          <a:effectLst/>
                          <a:latin typeface="Arial" panose="020B0604020202020204" pitchFamily="34" charset="0"/>
                          <a:cs typeface="Arial" panose="020B0604020202020204" pitchFamily="34" charset="0"/>
                        </a:rPr>
                        <a:t>NC</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SASIC</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Hull Street</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372</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R101 134 524,00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R620 000,00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in process</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682853673"/>
                  </a:ext>
                </a:extLst>
              </a:tr>
              <a:tr h="246761">
                <a:tc vMerge="1">
                  <a:txBody>
                    <a:bodyPr/>
                    <a:lstStyle/>
                    <a:p>
                      <a:endParaRPr lang="en-ZA"/>
                    </a:p>
                  </a:txBody>
                  <a:tcPr/>
                </a:tc>
                <a:tc>
                  <a:txBody>
                    <a:bodyPr/>
                    <a:lstStyle/>
                    <a:p>
                      <a:pPr algn="l" fontAlgn="ctr"/>
                      <a:r>
                        <a:rPr lang="en-ZA" sz="1400" u="none" strike="noStrike">
                          <a:effectLst/>
                          <a:latin typeface="Arial" panose="020B0604020202020204" pitchFamily="34" charset="0"/>
                          <a:cs typeface="Arial" panose="020B0604020202020204" pitchFamily="34" charset="0"/>
                        </a:rPr>
                        <a:t>GAU</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Jidmac*</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Fochville Ext 11</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258</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R70 141 686,00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R14 213 753,00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NHFC - letter of intent</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3412591996"/>
                  </a:ext>
                </a:extLst>
              </a:tr>
              <a:tr h="246761">
                <a:tc vMerge="1">
                  <a:txBody>
                    <a:bodyPr/>
                    <a:lstStyle/>
                    <a:p>
                      <a:endParaRPr lang="en-ZA"/>
                    </a:p>
                  </a:txBody>
                  <a:tcPr/>
                </a:tc>
                <a:tc>
                  <a:txBody>
                    <a:bodyPr/>
                    <a:lstStyle/>
                    <a:p>
                      <a:pPr algn="l" fontAlgn="ctr"/>
                      <a:r>
                        <a:rPr lang="en-ZA" sz="1400" u="none" strike="noStrike">
                          <a:effectLst/>
                          <a:latin typeface="Arial" panose="020B0604020202020204" pitchFamily="34" charset="0"/>
                          <a:cs typeface="Arial" panose="020B0604020202020204" pitchFamily="34" charset="0"/>
                        </a:rPr>
                        <a:t>WC</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Own Haven</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Conradie Park</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432</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R117 446 544,00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a:effectLst/>
                          <a:latin typeface="Arial" panose="020B0604020202020204" pitchFamily="34" charset="0"/>
                          <a:cs typeface="Arial" panose="020B0604020202020204" pitchFamily="34" charset="0"/>
                        </a:rPr>
                        <a:t>R48 846 235,00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400" u="none" strike="noStrike" dirty="0">
                          <a:effectLst/>
                          <a:latin typeface="Arial" panose="020B0604020202020204" pitchFamily="34" charset="0"/>
                          <a:cs typeface="Arial" panose="020B0604020202020204" pitchFamily="34" charset="0"/>
                        </a:rPr>
                        <a:t>NHFC</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284352076"/>
                  </a:ext>
                </a:extLst>
              </a:tr>
            </a:tbl>
          </a:graphicData>
        </a:graphic>
      </p:graphicFrame>
      <p:sp>
        <p:nvSpPr>
          <p:cNvPr id="3" name="Title 1">
            <a:extLst>
              <a:ext uri="{FF2B5EF4-FFF2-40B4-BE49-F238E27FC236}">
                <a16:creationId xmlns:a16="http://schemas.microsoft.com/office/drawing/2014/main" xmlns="" id="{46E92E32-C6E6-4528-9987-7BB96187D318}"/>
              </a:ext>
            </a:extLst>
          </p:cNvPr>
          <p:cNvSpPr txBox="1">
            <a:spLocks/>
          </p:cNvSpPr>
          <p:nvPr/>
        </p:nvSpPr>
        <p:spPr>
          <a:xfrm>
            <a:off x="1490097" y="0"/>
            <a:ext cx="4946072" cy="581890"/>
          </a:xfrm>
          <a:prstGeom prst="rect">
            <a:avLst/>
          </a:prstGeom>
          <a:solidFill>
            <a:schemeClr val="tx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Arial" panose="020B0604020202020204" pitchFamily="34" charset="0"/>
                <a:cs typeface="Arial" panose="020B0604020202020204" pitchFamily="34" charset="0"/>
              </a:rPr>
              <a:t>NEF Property Webinar</a:t>
            </a:r>
            <a:endParaRPr lang="en-ZA"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3103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AD8CBA-841D-430E-BE70-7F0B80CD7C7B}"/>
              </a:ext>
            </a:extLst>
          </p:cNvPr>
          <p:cNvSpPr>
            <a:spLocks noGrp="1"/>
          </p:cNvSpPr>
          <p:nvPr>
            <p:ph type="title"/>
          </p:nvPr>
        </p:nvSpPr>
        <p:spPr>
          <a:xfrm>
            <a:off x="1614790" y="1001949"/>
            <a:ext cx="9739009" cy="823676"/>
          </a:xfrm>
        </p:spPr>
        <p:txBody>
          <a:bodyPr>
            <a:normAutofit fontScale="90000"/>
          </a:bodyPr>
          <a:lstStyle/>
          <a:p>
            <a:r>
              <a:rPr lang="en-US" sz="2800" b="1" dirty="0">
                <a:latin typeface="Arial" panose="020B0604020202020204" pitchFamily="34" charset="0"/>
                <a:cs typeface="Arial" panose="020B0604020202020204" pitchFamily="34" charset="0"/>
              </a:rPr>
              <a:t>Project Development &amp; Funding:  SHIP Active Projects</a:t>
            </a:r>
            <a:br>
              <a:rPr lang="en-US" sz="2800" b="1"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Debt Requirements </a:t>
            </a:r>
            <a:endParaRPr lang="en-ZA" sz="2800" dirty="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xmlns="" id="{A8C848E2-36B8-44F6-9907-4B552AAD26E4}"/>
              </a:ext>
            </a:extLst>
          </p:cNvPr>
          <p:cNvGraphicFramePr>
            <a:graphicFrameLocks noGrp="1"/>
          </p:cNvGraphicFramePr>
          <p:nvPr>
            <p:extLst>
              <p:ext uri="{D42A27DB-BD31-4B8C-83A1-F6EECF244321}">
                <p14:modId xmlns:p14="http://schemas.microsoft.com/office/powerpoint/2010/main" val="4237999556"/>
              </p:ext>
            </p:extLst>
          </p:nvPr>
        </p:nvGraphicFramePr>
        <p:xfrm>
          <a:off x="278073" y="2350136"/>
          <a:ext cx="11635854" cy="2682240"/>
        </p:xfrm>
        <a:graphic>
          <a:graphicData uri="http://schemas.openxmlformats.org/drawingml/2006/table">
            <a:tbl>
              <a:tblPr>
                <a:tableStyleId>{5C22544A-7EE6-4342-B048-85BDC9FD1C3A}</a:tableStyleId>
              </a:tblPr>
              <a:tblGrid>
                <a:gridCol w="1095919">
                  <a:extLst>
                    <a:ext uri="{9D8B030D-6E8A-4147-A177-3AD203B41FA5}">
                      <a16:colId xmlns:a16="http://schemas.microsoft.com/office/drawing/2014/main" xmlns="" val="245924082"/>
                    </a:ext>
                  </a:extLst>
                </a:gridCol>
                <a:gridCol w="768136">
                  <a:extLst>
                    <a:ext uri="{9D8B030D-6E8A-4147-A177-3AD203B41FA5}">
                      <a16:colId xmlns:a16="http://schemas.microsoft.com/office/drawing/2014/main" xmlns="" val="9243667"/>
                    </a:ext>
                  </a:extLst>
                </a:gridCol>
                <a:gridCol w="1501254">
                  <a:extLst>
                    <a:ext uri="{9D8B030D-6E8A-4147-A177-3AD203B41FA5}">
                      <a16:colId xmlns:a16="http://schemas.microsoft.com/office/drawing/2014/main" xmlns="" val="495279172"/>
                    </a:ext>
                  </a:extLst>
                </a:gridCol>
                <a:gridCol w="1514901">
                  <a:extLst>
                    <a:ext uri="{9D8B030D-6E8A-4147-A177-3AD203B41FA5}">
                      <a16:colId xmlns:a16="http://schemas.microsoft.com/office/drawing/2014/main" xmlns="" val="2765413303"/>
                    </a:ext>
                  </a:extLst>
                </a:gridCol>
                <a:gridCol w="1009935">
                  <a:extLst>
                    <a:ext uri="{9D8B030D-6E8A-4147-A177-3AD203B41FA5}">
                      <a16:colId xmlns:a16="http://schemas.microsoft.com/office/drawing/2014/main" xmlns="" val="3450080494"/>
                    </a:ext>
                  </a:extLst>
                </a:gridCol>
                <a:gridCol w="1992573">
                  <a:extLst>
                    <a:ext uri="{9D8B030D-6E8A-4147-A177-3AD203B41FA5}">
                      <a16:colId xmlns:a16="http://schemas.microsoft.com/office/drawing/2014/main" xmlns="" val="421454751"/>
                    </a:ext>
                  </a:extLst>
                </a:gridCol>
                <a:gridCol w="2026231">
                  <a:extLst>
                    <a:ext uri="{9D8B030D-6E8A-4147-A177-3AD203B41FA5}">
                      <a16:colId xmlns:a16="http://schemas.microsoft.com/office/drawing/2014/main" xmlns="" val="1224907405"/>
                    </a:ext>
                  </a:extLst>
                </a:gridCol>
                <a:gridCol w="1726905">
                  <a:extLst>
                    <a:ext uri="{9D8B030D-6E8A-4147-A177-3AD203B41FA5}">
                      <a16:colId xmlns:a16="http://schemas.microsoft.com/office/drawing/2014/main" xmlns="" val="4153191456"/>
                    </a:ext>
                  </a:extLst>
                </a:gridCol>
              </a:tblGrid>
              <a:tr h="186546">
                <a:tc>
                  <a:txBody>
                    <a:bodyPr/>
                    <a:lstStyle/>
                    <a:p>
                      <a:pPr algn="l" fontAlgn="ctr"/>
                      <a:r>
                        <a:rPr lang="en-ZA" sz="1600" b="1" u="none" strike="noStrike" dirty="0">
                          <a:effectLst/>
                          <a:latin typeface="Arial" panose="020B0604020202020204" pitchFamily="34" charset="0"/>
                          <a:cs typeface="Arial" panose="020B0604020202020204" pitchFamily="34" charset="0"/>
                        </a:rPr>
                        <a:t>SHIP</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1">
                        <a:lumMod val="60000"/>
                        <a:lumOff val="40000"/>
                      </a:schemeClr>
                    </a:solidFill>
                  </a:tcPr>
                </a:tc>
                <a:tc>
                  <a:txBody>
                    <a:bodyPr/>
                    <a:lstStyle/>
                    <a:p>
                      <a:pPr algn="l" fontAlgn="ctr"/>
                      <a:r>
                        <a:rPr lang="en-ZA" sz="1600" b="1" u="none" strike="noStrike" dirty="0">
                          <a:effectLst/>
                          <a:latin typeface="Arial" panose="020B0604020202020204" pitchFamily="34" charset="0"/>
                          <a:cs typeface="Arial" panose="020B0604020202020204" pitchFamily="34" charset="0"/>
                        </a:rPr>
                        <a:t>PROVINCE</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1">
                        <a:lumMod val="60000"/>
                        <a:lumOff val="40000"/>
                      </a:schemeClr>
                    </a:solidFill>
                  </a:tcPr>
                </a:tc>
                <a:tc>
                  <a:txBody>
                    <a:bodyPr/>
                    <a:lstStyle/>
                    <a:p>
                      <a:pPr algn="l" fontAlgn="ctr"/>
                      <a:r>
                        <a:rPr lang="en-ZA" sz="1600" b="1" u="none" strike="noStrike" dirty="0">
                          <a:effectLst/>
                          <a:latin typeface="Arial" panose="020B0604020202020204" pitchFamily="34" charset="0"/>
                          <a:cs typeface="Arial" panose="020B0604020202020204" pitchFamily="34" charset="0"/>
                        </a:rPr>
                        <a:t>DELIVERY AGENT</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1">
                        <a:lumMod val="60000"/>
                        <a:lumOff val="40000"/>
                      </a:schemeClr>
                    </a:solidFill>
                  </a:tcPr>
                </a:tc>
                <a:tc>
                  <a:txBody>
                    <a:bodyPr/>
                    <a:lstStyle/>
                    <a:p>
                      <a:pPr algn="l" fontAlgn="ctr"/>
                      <a:r>
                        <a:rPr lang="en-ZA" sz="1600" b="1" u="none" strike="noStrike" dirty="0">
                          <a:effectLst/>
                          <a:latin typeface="Arial" panose="020B0604020202020204" pitchFamily="34" charset="0"/>
                          <a:cs typeface="Arial" panose="020B0604020202020204" pitchFamily="34" charset="0"/>
                        </a:rPr>
                        <a:t>PROJECT</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1">
                        <a:lumMod val="60000"/>
                        <a:lumOff val="40000"/>
                      </a:schemeClr>
                    </a:solidFill>
                  </a:tcPr>
                </a:tc>
                <a:tc>
                  <a:txBody>
                    <a:bodyPr/>
                    <a:lstStyle/>
                    <a:p>
                      <a:pPr algn="l" fontAlgn="ctr"/>
                      <a:r>
                        <a:rPr lang="en-ZA" sz="1600" b="1" u="none" strike="noStrike" dirty="0">
                          <a:effectLst/>
                          <a:latin typeface="Arial" panose="020B0604020202020204" pitchFamily="34" charset="0"/>
                          <a:cs typeface="Arial" panose="020B0604020202020204" pitchFamily="34" charset="0"/>
                        </a:rPr>
                        <a:t># UNITS</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1">
                        <a:lumMod val="60000"/>
                        <a:lumOff val="40000"/>
                      </a:schemeClr>
                    </a:solidFill>
                  </a:tcPr>
                </a:tc>
                <a:tc>
                  <a:txBody>
                    <a:bodyPr/>
                    <a:lstStyle/>
                    <a:p>
                      <a:pPr algn="l" fontAlgn="ctr"/>
                      <a:r>
                        <a:rPr lang="en-ZA" sz="1600" b="1" u="none" strike="noStrike" dirty="0">
                          <a:effectLst/>
                          <a:latin typeface="Arial" panose="020B0604020202020204" pitchFamily="34" charset="0"/>
                          <a:cs typeface="Arial" panose="020B0604020202020204" pitchFamily="34" charset="0"/>
                        </a:rPr>
                        <a:t>RCG\CCG VALUE</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1">
                        <a:lumMod val="60000"/>
                        <a:lumOff val="40000"/>
                      </a:schemeClr>
                    </a:solidFill>
                  </a:tcPr>
                </a:tc>
                <a:tc>
                  <a:txBody>
                    <a:bodyPr/>
                    <a:lstStyle/>
                    <a:p>
                      <a:pPr algn="l" fontAlgn="ctr"/>
                      <a:r>
                        <a:rPr lang="en-ZA" sz="1600" b="1" u="none" strike="noStrike" dirty="0">
                          <a:effectLst/>
                          <a:latin typeface="Arial" panose="020B0604020202020204" pitchFamily="34" charset="0"/>
                          <a:cs typeface="Arial" panose="020B0604020202020204" pitchFamily="34" charset="0"/>
                        </a:rPr>
                        <a:t>DEBT\EQUITY VALUE</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1">
                        <a:lumMod val="60000"/>
                        <a:lumOff val="40000"/>
                      </a:schemeClr>
                    </a:solidFill>
                  </a:tcPr>
                </a:tc>
                <a:tc>
                  <a:txBody>
                    <a:bodyPr/>
                    <a:lstStyle/>
                    <a:p>
                      <a:pPr algn="l" fontAlgn="ctr"/>
                      <a:r>
                        <a:rPr lang="en-ZA" sz="1600" b="1" u="none" strike="noStrike" dirty="0">
                          <a:effectLst/>
                          <a:latin typeface="Arial" panose="020B0604020202020204" pitchFamily="34" charset="0"/>
                          <a:cs typeface="Arial" panose="020B0604020202020204" pitchFamily="34" charset="0"/>
                        </a:rPr>
                        <a:t>DEBT FUNDER</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1">
                        <a:lumMod val="60000"/>
                        <a:lumOff val="40000"/>
                      </a:schemeClr>
                    </a:solidFill>
                  </a:tcPr>
                </a:tc>
                <a:extLst>
                  <a:ext uri="{0D108BD9-81ED-4DB2-BD59-A6C34878D82A}">
                    <a16:rowId xmlns:a16="http://schemas.microsoft.com/office/drawing/2014/main" xmlns="" val="753968766"/>
                  </a:ext>
                </a:extLst>
              </a:tr>
              <a:tr h="80636">
                <a:tc rowSpan="3">
                  <a:txBody>
                    <a:bodyPr/>
                    <a:lstStyle/>
                    <a:p>
                      <a:pPr algn="l" fontAlgn="ctr"/>
                      <a:r>
                        <a:rPr lang="en-ZA" sz="1600" u="none" strike="noStrike" dirty="0">
                          <a:effectLst/>
                          <a:latin typeface="Arial" panose="020B0604020202020204" pitchFamily="34" charset="0"/>
                          <a:cs typeface="Arial" panose="020B0604020202020204" pitchFamily="34" charset="0"/>
                        </a:rPr>
                        <a:t>SHIP 10D</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600" u="none" strike="noStrike" dirty="0">
                          <a:effectLst/>
                          <a:latin typeface="Arial" panose="020B0604020202020204" pitchFamily="34" charset="0"/>
                          <a:cs typeface="Arial" panose="020B0604020202020204" pitchFamily="34" charset="0"/>
                        </a:rPr>
                        <a:t>MPU</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600" u="none" strike="noStrike" dirty="0">
                          <a:effectLst/>
                          <a:latin typeface="Arial" panose="020B0604020202020204" pitchFamily="34" charset="0"/>
                          <a:cs typeface="Arial" panose="020B0604020202020204" pitchFamily="34" charset="0"/>
                        </a:rPr>
                        <a:t>Mzansi Housing</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600" u="none" strike="noStrike">
                          <a:effectLst/>
                          <a:latin typeface="Arial" panose="020B0604020202020204" pitchFamily="34" charset="0"/>
                          <a:cs typeface="Arial" panose="020B0604020202020204" pitchFamily="34" charset="0"/>
                        </a:rPr>
                        <a:t>Willow Creek</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600" u="none" strike="noStrike">
                          <a:effectLst/>
                          <a:latin typeface="Arial" panose="020B0604020202020204" pitchFamily="34" charset="0"/>
                          <a:cs typeface="Arial" panose="020B0604020202020204" pitchFamily="34" charset="0"/>
                        </a:rPr>
                        <a:t>360</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600" u="none" strike="noStrike">
                          <a:effectLst/>
                          <a:latin typeface="Arial" panose="020B0604020202020204" pitchFamily="34" charset="0"/>
                          <a:cs typeface="Arial" panose="020B0604020202020204" pitchFamily="34" charset="0"/>
                        </a:rPr>
                        <a:t>R99 546 120,00</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600" u="none" strike="noStrike">
                          <a:effectLst/>
                          <a:latin typeface="Arial" panose="020B0604020202020204" pitchFamily="34" charset="0"/>
                          <a:cs typeface="Arial" panose="020B0604020202020204" pitchFamily="34" charset="0"/>
                        </a:rPr>
                        <a:t>R33 798 189,00</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600" u="none" strike="noStrike" dirty="0">
                          <a:effectLst/>
                          <a:latin typeface="Arial" panose="020B0604020202020204" pitchFamily="34" charset="0"/>
                          <a:cs typeface="Arial" panose="020B0604020202020204" pitchFamily="34" charset="0"/>
                        </a:rPr>
                        <a:t>in process</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3661997500"/>
                  </a:ext>
                </a:extLst>
              </a:tr>
              <a:tr h="80636">
                <a:tc vMerge="1">
                  <a:txBody>
                    <a:bodyPr/>
                    <a:lstStyle/>
                    <a:p>
                      <a:endParaRPr lang="en-ZA"/>
                    </a:p>
                  </a:txBody>
                  <a:tcPr/>
                </a:tc>
                <a:tc>
                  <a:txBody>
                    <a:bodyPr/>
                    <a:lstStyle/>
                    <a:p>
                      <a:pPr algn="l" fontAlgn="ctr"/>
                      <a:r>
                        <a:rPr lang="en-ZA" sz="1600" u="none" strike="noStrike">
                          <a:effectLst/>
                          <a:latin typeface="Arial" panose="020B0604020202020204" pitchFamily="34" charset="0"/>
                          <a:cs typeface="Arial" panose="020B0604020202020204" pitchFamily="34" charset="0"/>
                        </a:rPr>
                        <a:t>WC</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600" u="none" strike="noStrike" dirty="0">
                          <a:effectLst/>
                          <a:latin typeface="Arial" panose="020B0604020202020204" pitchFamily="34" charset="0"/>
                          <a:cs typeface="Arial" panose="020B0604020202020204" pitchFamily="34" charset="0"/>
                        </a:rPr>
                        <a:t>Pine Roads</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600" u="none" strike="noStrike">
                          <a:effectLst/>
                          <a:latin typeface="Arial" panose="020B0604020202020204" pitchFamily="34" charset="0"/>
                          <a:cs typeface="Arial" panose="020B0604020202020204" pitchFamily="34" charset="0"/>
                        </a:rPr>
                        <a:t>SOCHO</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600" u="none" strike="noStrike">
                          <a:effectLst/>
                          <a:latin typeface="Arial" panose="020B0604020202020204" pitchFamily="34" charset="0"/>
                          <a:cs typeface="Arial" panose="020B0604020202020204" pitchFamily="34" charset="0"/>
                        </a:rPr>
                        <a:t>243</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600" u="none" strike="noStrike">
                          <a:effectLst/>
                          <a:latin typeface="Arial" panose="020B0604020202020204" pitchFamily="34" charset="0"/>
                          <a:cs typeface="Arial" panose="020B0604020202020204" pitchFamily="34" charset="0"/>
                        </a:rPr>
                        <a:t>R73 220 031,00</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600" u="none" strike="noStrike">
                          <a:effectLst/>
                          <a:latin typeface="Arial" panose="020B0604020202020204" pitchFamily="34" charset="0"/>
                          <a:cs typeface="Arial" panose="020B0604020202020204" pitchFamily="34" charset="0"/>
                        </a:rPr>
                        <a:t>R16 662 279,00</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600" u="none" strike="noStrike">
                          <a:effectLst/>
                          <a:latin typeface="Arial" panose="020B0604020202020204" pitchFamily="34" charset="0"/>
                          <a:cs typeface="Arial" panose="020B0604020202020204" pitchFamily="34" charset="0"/>
                        </a:rPr>
                        <a:t>in process</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547113023"/>
                  </a:ext>
                </a:extLst>
              </a:tr>
              <a:tr h="80636">
                <a:tc vMerge="1">
                  <a:txBody>
                    <a:bodyPr/>
                    <a:lstStyle/>
                    <a:p>
                      <a:endParaRPr lang="en-ZA"/>
                    </a:p>
                  </a:txBody>
                  <a:tcPr/>
                </a:tc>
                <a:tc>
                  <a:txBody>
                    <a:bodyPr/>
                    <a:lstStyle/>
                    <a:p>
                      <a:pPr algn="l" fontAlgn="ctr"/>
                      <a:r>
                        <a:rPr lang="en-ZA" sz="1600" u="none" strike="noStrike">
                          <a:effectLst/>
                          <a:latin typeface="Arial" panose="020B0604020202020204" pitchFamily="34" charset="0"/>
                          <a:cs typeface="Arial" panose="020B0604020202020204" pitchFamily="34" charset="0"/>
                        </a:rPr>
                        <a:t>MPU</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600" u="none" strike="noStrike">
                          <a:effectLst/>
                          <a:latin typeface="Arial" panose="020B0604020202020204" pitchFamily="34" charset="0"/>
                          <a:cs typeface="Arial" panose="020B0604020202020204" pitchFamily="34" charset="0"/>
                        </a:rPr>
                        <a:t>GMHA</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600" u="none" strike="noStrike" dirty="0" err="1">
                          <a:effectLst/>
                          <a:latin typeface="Arial" panose="020B0604020202020204" pitchFamily="34" charset="0"/>
                          <a:cs typeface="Arial" panose="020B0604020202020204" pitchFamily="34" charset="0"/>
                        </a:rPr>
                        <a:t>Kwandokuhle</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600" u="none" strike="noStrike">
                          <a:effectLst/>
                          <a:latin typeface="Arial" panose="020B0604020202020204" pitchFamily="34" charset="0"/>
                          <a:cs typeface="Arial" panose="020B0604020202020204" pitchFamily="34" charset="0"/>
                        </a:rPr>
                        <a:t>492</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600" u="none" strike="noStrike">
                          <a:effectLst/>
                          <a:latin typeface="Arial" panose="020B0604020202020204" pitchFamily="34" charset="0"/>
                          <a:cs typeface="Arial" panose="020B0604020202020204" pitchFamily="34" charset="0"/>
                        </a:rPr>
                        <a:t>R133 758 564,00</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600" u="none" strike="noStrike">
                          <a:effectLst/>
                          <a:latin typeface="Arial" panose="020B0604020202020204" pitchFamily="34" charset="0"/>
                          <a:cs typeface="Arial" panose="020B0604020202020204" pitchFamily="34" charset="0"/>
                        </a:rPr>
                        <a:t>R44 588 673,79</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600" u="none" strike="noStrike">
                          <a:effectLst/>
                          <a:latin typeface="Arial" panose="020B0604020202020204" pitchFamily="34" charset="0"/>
                          <a:cs typeface="Arial" panose="020B0604020202020204" pitchFamily="34" charset="0"/>
                        </a:rPr>
                        <a:t>in process</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544882459"/>
                  </a:ext>
                </a:extLst>
              </a:tr>
              <a:tr h="80636">
                <a:tc>
                  <a:txBody>
                    <a:bodyPr/>
                    <a:lstStyle/>
                    <a:p>
                      <a:pPr algn="l" fontAlgn="ctr"/>
                      <a:r>
                        <a:rPr lang="en-ZA" sz="1600" u="none" strike="noStrike">
                          <a:effectLst/>
                          <a:latin typeface="Arial" panose="020B0604020202020204" pitchFamily="34" charset="0"/>
                          <a:cs typeface="Arial" panose="020B0604020202020204" pitchFamily="34" charset="0"/>
                        </a:rPr>
                        <a:t>SHIP 11A</a:t>
                      </a:r>
                      <a:endParaRPr lang="en-ZA" sz="16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600" u="none" strike="noStrike">
                          <a:effectLst/>
                          <a:latin typeface="Arial" panose="020B0604020202020204" pitchFamily="34" charset="0"/>
                          <a:cs typeface="Arial" panose="020B0604020202020204" pitchFamily="34" charset="0"/>
                        </a:rPr>
                        <a:t>GAU</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600" u="none" strike="noStrike">
                          <a:effectLst/>
                          <a:latin typeface="Arial" panose="020B0604020202020204" pitchFamily="34" charset="0"/>
                          <a:cs typeface="Arial" panose="020B0604020202020204" pitchFamily="34" charset="0"/>
                        </a:rPr>
                        <a:t>Nthwese</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600" u="none" strike="noStrike" dirty="0">
                          <a:effectLst/>
                          <a:latin typeface="Arial" panose="020B0604020202020204" pitchFamily="34" charset="0"/>
                          <a:cs typeface="Arial" panose="020B0604020202020204" pitchFamily="34" charset="0"/>
                        </a:rPr>
                        <a:t>56 Main</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600" u="none" strike="noStrike">
                          <a:effectLst/>
                          <a:latin typeface="Arial" panose="020B0604020202020204" pitchFamily="34" charset="0"/>
                          <a:cs typeface="Arial" panose="020B0604020202020204" pitchFamily="34" charset="0"/>
                        </a:rPr>
                        <a:t>125</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600" u="none" strike="noStrike">
                          <a:effectLst/>
                          <a:latin typeface="Arial" panose="020B0604020202020204" pitchFamily="34" charset="0"/>
                          <a:cs typeface="Arial" panose="020B0604020202020204" pitchFamily="34" charset="0"/>
                        </a:rPr>
                        <a:t>R34 370 875,00</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600" u="none" strike="noStrike">
                          <a:effectLst/>
                          <a:latin typeface="Arial" panose="020B0604020202020204" pitchFamily="34" charset="0"/>
                          <a:cs typeface="Arial" panose="020B0604020202020204" pitchFamily="34" charset="0"/>
                        </a:rPr>
                        <a:t>R18 805 939,00</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600" u="none" strike="noStrike">
                          <a:effectLst/>
                          <a:latin typeface="Arial" panose="020B0604020202020204" pitchFamily="34" charset="0"/>
                          <a:cs typeface="Arial" panose="020B0604020202020204" pitchFamily="34" charset="0"/>
                        </a:rPr>
                        <a:t>in process</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936848480"/>
                  </a:ext>
                </a:extLst>
              </a:tr>
              <a:tr h="80636">
                <a:tc rowSpan="5">
                  <a:txBody>
                    <a:bodyPr/>
                    <a:lstStyle/>
                    <a:p>
                      <a:pPr algn="l" fontAlgn="ctr"/>
                      <a:r>
                        <a:rPr lang="en-US" sz="1600" u="none" strike="noStrike" dirty="0">
                          <a:effectLst/>
                          <a:latin typeface="Arial" panose="020B0604020202020204" pitchFamily="34" charset="0"/>
                          <a:cs typeface="Arial" panose="020B0604020202020204" pitchFamily="34" charset="0"/>
                        </a:rPr>
                        <a:t>SHIP 11B still to be tabled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600" u="none" strike="noStrike">
                          <a:effectLst/>
                          <a:latin typeface="Arial" panose="020B0604020202020204" pitchFamily="34" charset="0"/>
                          <a:cs typeface="Arial" panose="020B0604020202020204" pitchFamily="34" charset="0"/>
                        </a:rPr>
                        <a:t>GAU</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600" u="none" strike="noStrike">
                          <a:effectLst/>
                          <a:latin typeface="Arial" panose="020B0604020202020204" pitchFamily="34" charset="0"/>
                          <a:cs typeface="Arial" panose="020B0604020202020204" pitchFamily="34" charset="0"/>
                        </a:rPr>
                        <a:t>Nthwese</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600" u="none" strike="noStrike" dirty="0">
                          <a:effectLst/>
                          <a:latin typeface="Arial" panose="020B0604020202020204" pitchFamily="34" charset="0"/>
                          <a:cs typeface="Arial" panose="020B0604020202020204" pitchFamily="34" charset="0"/>
                        </a:rPr>
                        <a:t>88 Main</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600" u="none" strike="noStrike" dirty="0">
                          <a:effectLst/>
                          <a:latin typeface="Arial" panose="020B0604020202020204" pitchFamily="34" charset="0"/>
                          <a:cs typeface="Arial" panose="020B0604020202020204" pitchFamily="34" charset="0"/>
                        </a:rPr>
                        <a:t>170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600" u="none" strike="noStrike" dirty="0">
                          <a:effectLst/>
                          <a:latin typeface="Arial" panose="020B0604020202020204" pitchFamily="34" charset="0"/>
                          <a:cs typeface="Arial" panose="020B0604020202020204" pitchFamily="34" charset="0"/>
                        </a:rPr>
                        <a:t>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600" u="none" strike="noStrike">
                          <a:effectLst/>
                          <a:latin typeface="Arial" panose="020B0604020202020204" pitchFamily="34" charset="0"/>
                          <a:cs typeface="Arial" panose="020B0604020202020204" pitchFamily="34" charset="0"/>
                        </a:rPr>
                        <a:t> </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600" u="none" strike="noStrike">
                          <a:effectLst/>
                          <a:latin typeface="Arial" panose="020B0604020202020204" pitchFamily="34" charset="0"/>
                          <a:cs typeface="Arial" panose="020B0604020202020204" pitchFamily="34" charset="0"/>
                        </a:rPr>
                        <a:t> </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252236953"/>
                  </a:ext>
                </a:extLst>
              </a:tr>
              <a:tr h="80636">
                <a:tc vMerge="1">
                  <a:txBody>
                    <a:bodyPr/>
                    <a:lstStyle/>
                    <a:p>
                      <a:endParaRPr lang="en-ZA"/>
                    </a:p>
                  </a:txBody>
                  <a:tcPr/>
                </a:tc>
                <a:tc>
                  <a:txBody>
                    <a:bodyPr/>
                    <a:lstStyle/>
                    <a:p>
                      <a:pPr algn="l" fontAlgn="ctr"/>
                      <a:r>
                        <a:rPr lang="en-ZA" sz="1600" u="none" strike="noStrike">
                          <a:effectLst/>
                          <a:latin typeface="Arial" panose="020B0604020202020204" pitchFamily="34" charset="0"/>
                          <a:cs typeface="Arial" panose="020B0604020202020204" pitchFamily="34" charset="0"/>
                        </a:rPr>
                        <a:t>WC</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600" u="none" strike="noStrike">
                          <a:effectLst/>
                          <a:latin typeface="Arial" panose="020B0604020202020204" pitchFamily="34" charset="0"/>
                          <a:cs typeface="Arial" panose="020B0604020202020204" pitchFamily="34" charset="0"/>
                        </a:rPr>
                        <a:t>Instratin</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600" u="none" strike="noStrike">
                          <a:effectLst/>
                          <a:latin typeface="Arial" panose="020B0604020202020204" pitchFamily="34" charset="0"/>
                          <a:cs typeface="Arial" panose="020B0604020202020204" pitchFamily="34" charset="0"/>
                        </a:rPr>
                        <a:t>Paarl Mountain</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600" u="none" strike="noStrike" dirty="0">
                          <a:effectLst/>
                          <a:latin typeface="Arial" panose="020B0604020202020204" pitchFamily="34" charset="0"/>
                          <a:cs typeface="Arial" panose="020B0604020202020204" pitchFamily="34" charset="0"/>
                        </a:rPr>
                        <a:t>362</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600" u="none" strike="noStrike" dirty="0">
                          <a:effectLst/>
                          <a:latin typeface="Arial" panose="020B0604020202020204" pitchFamily="34" charset="0"/>
                          <a:cs typeface="Arial" panose="020B0604020202020204" pitchFamily="34" charset="0"/>
                        </a:rPr>
                        <a:t>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600" u="none" strike="noStrike">
                          <a:effectLst/>
                          <a:latin typeface="Arial" panose="020B0604020202020204" pitchFamily="34" charset="0"/>
                          <a:cs typeface="Arial" panose="020B0604020202020204" pitchFamily="34" charset="0"/>
                        </a:rPr>
                        <a:t> </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600" u="none" strike="noStrike">
                          <a:effectLst/>
                          <a:latin typeface="Arial" panose="020B0604020202020204" pitchFamily="34" charset="0"/>
                          <a:cs typeface="Arial" panose="020B0604020202020204" pitchFamily="34" charset="0"/>
                        </a:rPr>
                        <a:t> </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984131852"/>
                  </a:ext>
                </a:extLst>
              </a:tr>
              <a:tr h="80636">
                <a:tc vMerge="1">
                  <a:txBody>
                    <a:bodyPr/>
                    <a:lstStyle/>
                    <a:p>
                      <a:endParaRPr lang="en-ZA"/>
                    </a:p>
                  </a:txBody>
                  <a:tcPr/>
                </a:tc>
                <a:tc>
                  <a:txBody>
                    <a:bodyPr/>
                    <a:lstStyle/>
                    <a:p>
                      <a:pPr algn="l" fontAlgn="ctr"/>
                      <a:r>
                        <a:rPr lang="en-ZA" sz="1600" u="none" strike="noStrike">
                          <a:effectLst/>
                          <a:latin typeface="Arial" panose="020B0604020202020204" pitchFamily="34" charset="0"/>
                          <a:cs typeface="Arial" panose="020B0604020202020204" pitchFamily="34" charset="0"/>
                        </a:rPr>
                        <a:t>GAU</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600" u="none" strike="noStrike">
                          <a:effectLst/>
                          <a:latin typeface="Arial" panose="020B0604020202020204" pitchFamily="34" charset="0"/>
                          <a:cs typeface="Arial" panose="020B0604020202020204" pitchFamily="34" charset="0"/>
                        </a:rPr>
                        <a:t>EHC</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600" u="none" strike="noStrike">
                          <a:effectLst/>
                          <a:latin typeface="Arial" panose="020B0604020202020204" pitchFamily="34" charset="0"/>
                          <a:cs typeface="Arial" panose="020B0604020202020204" pitchFamily="34" charset="0"/>
                        </a:rPr>
                        <a:t>Fire Station</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600" u="none" strike="noStrike">
                          <a:effectLst/>
                          <a:latin typeface="Arial" panose="020B0604020202020204" pitchFamily="34" charset="0"/>
                          <a:cs typeface="Arial" panose="020B0604020202020204" pitchFamily="34" charset="0"/>
                        </a:rPr>
                        <a:t>152</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600" u="none" strike="noStrike" dirty="0">
                          <a:effectLst/>
                          <a:latin typeface="Arial" panose="020B0604020202020204" pitchFamily="34" charset="0"/>
                          <a:cs typeface="Arial" panose="020B0604020202020204" pitchFamily="34" charset="0"/>
                        </a:rPr>
                        <a:t>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600" u="none" strike="noStrike" dirty="0">
                          <a:effectLst/>
                          <a:latin typeface="Arial" panose="020B0604020202020204" pitchFamily="34" charset="0"/>
                          <a:cs typeface="Arial" panose="020B0604020202020204" pitchFamily="34" charset="0"/>
                        </a:rPr>
                        <a:t>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600" u="none" strike="noStrike" dirty="0">
                          <a:effectLst/>
                          <a:latin typeface="Arial" panose="020B0604020202020204" pitchFamily="34" charset="0"/>
                          <a:cs typeface="Arial" panose="020B0604020202020204" pitchFamily="34" charset="0"/>
                        </a:rPr>
                        <a:t>N/A</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2294491514"/>
                  </a:ext>
                </a:extLst>
              </a:tr>
              <a:tr h="80636">
                <a:tc vMerge="1">
                  <a:txBody>
                    <a:bodyPr/>
                    <a:lstStyle/>
                    <a:p>
                      <a:endParaRPr lang="en-ZA"/>
                    </a:p>
                  </a:txBody>
                  <a:tcPr/>
                </a:tc>
                <a:tc>
                  <a:txBody>
                    <a:bodyPr/>
                    <a:lstStyle/>
                    <a:p>
                      <a:pPr algn="l" fontAlgn="ctr"/>
                      <a:r>
                        <a:rPr lang="en-ZA" sz="1600" u="none" strike="noStrike" dirty="0">
                          <a:effectLst/>
                          <a:latin typeface="Arial" panose="020B0604020202020204" pitchFamily="34" charset="0"/>
                          <a:cs typeface="Arial" panose="020B0604020202020204" pitchFamily="34" charset="0"/>
                        </a:rPr>
                        <a:t>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en-ZA" sz="1600" u="none" strike="noStrike">
                          <a:effectLst/>
                          <a:latin typeface="Arial" panose="020B0604020202020204" pitchFamily="34" charset="0"/>
                          <a:cs typeface="Arial" panose="020B0604020202020204" pitchFamily="34" charset="0"/>
                        </a:rPr>
                        <a:t> </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ZA" sz="1600" u="none" strike="noStrike">
                          <a:effectLst/>
                          <a:latin typeface="Arial" panose="020B0604020202020204" pitchFamily="34" charset="0"/>
                          <a:cs typeface="Arial" panose="020B0604020202020204" pitchFamily="34" charset="0"/>
                        </a:rPr>
                        <a:t> </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ctr"/>
                      <a:r>
                        <a:rPr lang="en-ZA" sz="1600" u="none" strike="noStrike">
                          <a:effectLst/>
                          <a:latin typeface="Arial" panose="020B0604020202020204" pitchFamily="34" charset="0"/>
                          <a:cs typeface="Arial" panose="020B0604020202020204" pitchFamily="34" charset="0"/>
                        </a:rPr>
                        <a:t> </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600" u="none" strike="noStrike">
                          <a:effectLst/>
                          <a:latin typeface="Arial" panose="020B0604020202020204" pitchFamily="34" charset="0"/>
                          <a:cs typeface="Arial" panose="020B0604020202020204" pitchFamily="34" charset="0"/>
                        </a:rPr>
                        <a:t> </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600" u="none" strike="noStrike" dirty="0">
                          <a:effectLst/>
                          <a:latin typeface="Arial" panose="020B0604020202020204" pitchFamily="34" charset="0"/>
                          <a:cs typeface="Arial" panose="020B0604020202020204" pitchFamily="34" charset="0"/>
                        </a:rPr>
                        <a:t>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600" u="none" strike="noStrike" dirty="0">
                          <a:effectLst/>
                          <a:latin typeface="Arial" panose="020B0604020202020204" pitchFamily="34" charset="0"/>
                          <a:cs typeface="Arial" panose="020B0604020202020204" pitchFamily="34" charset="0"/>
                        </a:rPr>
                        <a:t>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208803789"/>
                  </a:ext>
                </a:extLst>
              </a:tr>
              <a:tr h="80636">
                <a:tc vMerge="1">
                  <a:txBody>
                    <a:bodyPr/>
                    <a:lstStyle/>
                    <a:p>
                      <a:endParaRPr lang="en-ZA"/>
                    </a:p>
                  </a:txBody>
                  <a:tcPr/>
                </a:tc>
                <a:tc>
                  <a:txBody>
                    <a:bodyPr/>
                    <a:lstStyle/>
                    <a:p>
                      <a:pPr algn="l" fontAlgn="ctr"/>
                      <a:r>
                        <a:rPr lang="en-ZA" sz="1600" u="none" strike="noStrike" dirty="0">
                          <a:effectLst/>
                          <a:latin typeface="Arial" panose="020B0604020202020204" pitchFamily="34" charset="0"/>
                          <a:cs typeface="Arial" panose="020B0604020202020204" pitchFamily="34" charset="0"/>
                        </a:rPr>
                        <a:t>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en-ZA" sz="1600" u="none" strike="noStrike">
                          <a:effectLst/>
                          <a:latin typeface="Arial" panose="020B0604020202020204" pitchFamily="34" charset="0"/>
                          <a:cs typeface="Arial" panose="020B0604020202020204" pitchFamily="34" charset="0"/>
                        </a:rPr>
                        <a:t> </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ZA" sz="1600" u="none" strike="noStrike">
                          <a:effectLst/>
                          <a:latin typeface="Arial" panose="020B0604020202020204" pitchFamily="34" charset="0"/>
                          <a:cs typeface="Arial" panose="020B0604020202020204" pitchFamily="34" charset="0"/>
                        </a:rPr>
                        <a:t> </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ctr"/>
                      <a:r>
                        <a:rPr lang="en-ZA" sz="1600" u="none" strike="noStrike">
                          <a:effectLst/>
                          <a:latin typeface="Arial" panose="020B0604020202020204" pitchFamily="34" charset="0"/>
                          <a:cs typeface="Arial" panose="020B0604020202020204" pitchFamily="34" charset="0"/>
                        </a:rPr>
                        <a:t> </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600" u="none" strike="noStrike">
                          <a:effectLst/>
                          <a:latin typeface="Arial" panose="020B0604020202020204" pitchFamily="34" charset="0"/>
                          <a:cs typeface="Arial" panose="020B0604020202020204" pitchFamily="34" charset="0"/>
                        </a:rPr>
                        <a:t> </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600" u="none" strike="noStrike" dirty="0">
                          <a:effectLst/>
                          <a:latin typeface="Arial" panose="020B0604020202020204" pitchFamily="34" charset="0"/>
                          <a:cs typeface="Arial" panose="020B0604020202020204" pitchFamily="34" charset="0"/>
                        </a:rPr>
                        <a:t>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ZA" sz="1600" u="none" strike="noStrike" dirty="0">
                          <a:effectLst/>
                          <a:latin typeface="Arial" panose="020B0604020202020204" pitchFamily="34" charset="0"/>
                          <a:cs typeface="Arial" panose="020B0604020202020204" pitchFamily="34" charset="0"/>
                        </a:rPr>
                        <a:t>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2273535060"/>
                  </a:ext>
                </a:extLst>
              </a:tr>
            </a:tbl>
          </a:graphicData>
        </a:graphic>
      </p:graphicFrame>
      <p:sp>
        <p:nvSpPr>
          <p:cNvPr id="3" name="Title 1">
            <a:extLst>
              <a:ext uri="{FF2B5EF4-FFF2-40B4-BE49-F238E27FC236}">
                <a16:creationId xmlns:a16="http://schemas.microsoft.com/office/drawing/2014/main" xmlns="" id="{52A7415E-5A86-4B01-8DE1-AB5C233EB7AC}"/>
              </a:ext>
            </a:extLst>
          </p:cNvPr>
          <p:cNvSpPr txBox="1">
            <a:spLocks/>
          </p:cNvSpPr>
          <p:nvPr/>
        </p:nvSpPr>
        <p:spPr>
          <a:xfrm>
            <a:off x="1490097" y="0"/>
            <a:ext cx="4946072" cy="581890"/>
          </a:xfrm>
          <a:prstGeom prst="rect">
            <a:avLst/>
          </a:prstGeom>
          <a:solidFill>
            <a:schemeClr val="tx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Arial" panose="020B0604020202020204" pitchFamily="34" charset="0"/>
                <a:cs typeface="Arial" panose="020B0604020202020204" pitchFamily="34" charset="0"/>
              </a:rPr>
              <a:t>NEF Property Webinar</a:t>
            </a:r>
            <a:endParaRPr lang="en-ZA"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2833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46293A37-C820-492A-ACCD-186942E804D2}"/>
              </a:ext>
            </a:extLst>
          </p:cNvPr>
          <p:cNvSpPr>
            <a:spLocks noGrp="1"/>
          </p:cNvSpPr>
          <p:nvPr>
            <p:ph type="title"/>
          </p:nvPr>
        </p:nvSpPr>
        <p:spPr>
          <a:xfrm>
            <a:off x="1614790" y="839702"/>
            <a:ext cx="9739009" cy="823676"/>
          </a:xfrm>
        </p:spPr>
        <p:txBody>
          <a:bodyPr>
            <a:normAutofit fontScale="90000"/>
          </a:bodyPr>
          <a:lstStyle/>
          <a:p>
            <a:r>
              <a:rPr lang="en-US" sz="2800" b="1" dirty="0">
                <a:latin typeface="Arial" panose="020B0604020202020204" pitchFamily="34" charset="0"/>
                <a:cs typeface="Arial" panose="020B0604020202020204" pitchFamily="34" charset="0"/>
              </a:rPr>
              <a:t>Highlights and lowlights</a:t>
            </a:r>
            <a:br>
              <a:rPr lang="en-US" sz="2800" b="1"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Emerging issues requiring immediate attention</a:t>
            </a:r>
            <a:endParaRPr lang="en-ZA" sz="2800" dirty="0">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xmlns="" id="{03DFFCD6-154B-4F1F-8D0A-1F2A9D8AAD27}"/>
              </a:ext>
            </a:extLst>
          </p:cNvPr>
          <p:cNvGrpSpPr>
            <a:grpSpLocks/>
          </p:cNvGrpSpPr>
          <p:nvPr/>
        </p:nvGrpSpPr>
        <p:grpSpPr bwMode="auto">
          <a:xfrm flipH="1">
            <a:off x="3830366" y="1945944"/>
            <a:ext cx="2852371" cy="4376729"/>
            <a:chOff x="1963" y="546"/>
            <a:chExt cx="1761" cy="3259"/>
          </a:xfrm>
          <a:solidFill>
            <a:srgbClr val="FFC000"/>
          </a:solidFill>
        </p:grpSpPr>
        <p:sp>
          <p:nvSpPr>
            <p:cNvPr id="8" name="Rectangle 7">
              <a:extLst>
                <a:ext uri="{FF2B5EF4-FFF2-40B4-BE49-F238E27FC236}">
                  <a16:creationId xmlns:a16="http://schemas.microsoft.com/office/drawing/2014/main" xmlns="" id="{71B6AD50-FE75-44F8-8697-C04FE17C8404}"/>
                </a:ext>
              </a:extLst>
            </p:cNvPr>
            <p:cNvSpPr>
              <a:spLocks noChangeArrowheads="1"/>
            </p:cNvSpPr>
            <p:nvPr>
              <p:custDataLst>
                <p:tags r:id="rId9"/>
              </p:custDataLst>
            </p:nvPr>
          </p:nvSpPr>
          <p:spPr bwMode="gray">
            <a:xfrm flipH="1">
              <a:off x="1963" y="685"/>
              <a:ext cx="1761" cy="3120"/>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37"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5">
              <a:extLst>
                <a:ext uri="{FF2B5EF4-FFF2-40B4-BE49-F238E27FC236}">
                  <a16:creationId xmlns:a16="http://schemas.microsoft.com/office/drawing/2014/main" xmlns="" id="{DD881376-C20E-46B1-A049-33BBF56343F6}"/>
                </a:ext>
              </a:extLst>
            </p:cNvPr>
            <p:cNvSpPr>
              <a:spLocks/>
            </p:cNvSpPr>
            <p:nvPr>
              <p:custDataLst>
                <p:tags r:id="rId10"/>
              </p:custDataLst>
            </p:nvPr>
          </p:nvSpPr>
          <p:spPr bwMode="auto">
            <a:xfrm flipH="1">
              <a:off x="1963" y="546"/>
              <a:ext cx="1760" cy="140"/>
            </a:xfrm>
            <a:custGeom>
              <a:avLst/>
              <a:gdLst>
                <a:gd name="T0" fmla="*/ 0 w 1758"/>
                <a:gd name="T1" fmla="*/ 140 h 140"/>
                <a:gd name="T2" fmla="*/ 1758 w 1758"/>
                <a:gd name="T3" fmla="*/ 140 h 140"/>
                <a:gd name="T4" fmla="*/ 1536 w 1758"/>
                <a:gd name="T5" fmla="*/ 0 h 140"/>
                <a:gd name="T6" fmla="*/ 1536 w 1758"/>
                <a:gd name="T7" fmla="*/ 86 h 140"/>
                <a:gd name="T8" fmla="*/ 0 w 1758"/>
                <a:gd name="T9" fmla="*/ 86 h 140"/>
              </a:gdLst>
              <a:ahLst/>
              <a:cxnLst>
                <a:cxn ang="0">
                  <a:pos x="T0" y="T1"/>
                </a:cxn>
                <a:cxn ang="0">
                  <a:pos x="T2" y="T3"/>
                </a:cxn>
                <a:cxn ang="0">
                  <a:pos x="T4" y="T5"/>
                </a:cxn>
                <a:cxn ang="0">
                  <a:pos x="T6" y="T7"/>
                </a:cxn>
                <a:cxn ang="0">
                  <a:pos x="T8" y="T9"/>
                </a:cxn>
              </a:cxnLst>
              <a:rect l="0" t="0" r="r" b="b"/>
              <a:pathLst>
                <a:path w="1758" h="140">
                  <a:moveTo>
                    <a:pt x="0" y="140"/>
                  </a:moveTo>
                  <a:lnTo>
                    <a:pt x="1758" y="140"/>
                  </a:lnTo>
                  <a:lnTo>
                    <a:pt x="1536" y="0"/>
                  </a:lnTo>
                  <a:lnTo>
                    <a:pt x="1536" y="86"/>
                  </a:lnTo>
                  <a:lnTo>
                    <a:pt x="0" y="86"/>
                  </a:lnTo>
                </a:path>
              </a:pathLst>
            </a:custGeom>
            <a:grpFill/>
            <a:ln>
              <a:noFill/>
            </a:ln>
            <a:effectLst/>
            <a:extLst>
              <a:ext uri="{91240B29-F687-4F45-9708-019B960494DF}">
                <a14:hiddenLine xmlns:a14="http://schemas.microsoft.com/office/drawing/2010/main" w="9525" cap="flat" cmpd="sng">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37"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0" name="Group 9">
            <a:extLst>
              <a:ext uri="{FF2B5EF4-FFF2-40B4-BE49-F238E27FC236}">
                <a16:creationId xmlns:a16="http://schemas.microsoft.com/office/drawing/2014/main" xmlns="" id="{F96C67E9-E1EE-4CE3-A31A-FEC8EBC28AAC}"/>
              </a:ext>
            </a:extLst>
          </p:cNvPr>
          <p:cNvGrpSpPr>
            <a:grpSpLocks/>
          </p:cNvGrpSpPr>
          <p:nvPr/>
        </p:nvGrpSpPr>
        <p:grpSpPr bwMode="auto">
          <a:xfrm flipH="1">
            <a:off x="859753" y="1945943"/>
            <a:ext cx="2852371" cy="4376730"/>
            <a:chOff x="3797" y="546"/>
            <a:chExt cx="1761" cy="3259"/>
          </a:xfrm>
          <a:solidFill>
            <a:srgbClr val="92D050"/>
          </a:solidFill>
        </p:grpSpPr>
        <p:sp>
          <p:nvSpPr>
            <p:cNvPr id="11" name="Rectangle 10">
              <a:extLst>
                <a:ext uri="{FF2B5EF4-FFF2-40B4-BE49-F238E27FC236}">
                  <a16:creationId xmlns:a16="http://schemas.microsoft.com/office/drawing/2014/main" xmlns="" id="{020CA93C-45C8-4247-8BE1-ECEC6C5F867A}"/>
                </a:ext>
              </a:extLst>
            </p:cNvPr>
            <p:cNvSpPr>
              <a:spLocks noChangeArrowheads="1"/>
            </p:cNvSpPr>
            <p:nvPr>
              <p:custDataLst>
                <p:tags r:id="rId7"/>
              </p:custDataLst>
            </p:nvPr>
          </p:nvSpPr>
          <p:spPr bwMode="gray">
            <a:xfrm flipH="1">
              <a:off x="3797" y="685"/>
              <a:ext cx="1761" cy="3120"/>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37"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2" name="Freeform 8">
              <a:extLst>
                <a:ext uri="{FF2B5EF4-FFF2-40B4-BE49-F238E27FC236}">
                  <a16:creationId xmlns:a16="http://schemas.microsoft.com/office/drawing/2014/main" xmlns="" id="{6A44673C-B195-479E-BA4C-047205A92F51}"/>
                </a:ext>
              </a:extLst>
            </p:cNvPr>
            <p:cNvSpPr>
              <a:spLocks/>
            </p:cNvSpPr>
            <p:nvPr>
              <p:custDataLst>
                <p:tags r:id="rId8"/>
              </p:custDataLst>
            </p:nvPr>
          </p:nvSpPr>
          <p:spPr bwMode="auto">
            <a:xfrm flipH="1">
              <a:off x="3798" y="546"/>
              <a:ext cx="1760" cy="140"/>
            </a:xfrm>
            <a:custGeom>
              <a:avLst/>
              <a:gdLst>
                <a:gd name="T0" fmla="*/ 0 w 1758"/>
                <a:gd name="T1" fmla="*/ 140 h 140"/>
                <a:gd name="T2" fmla="*/ 1758 w 1758"/>
                <a:gd name="T3" fmla="*/ 140 h 140"/>
                <a:gd name="T4" fmla="*/ 1536 w 1758"/>
                <a:gd name="T5" fmla="*/ 0 h 140"/>
                <a:gd name="T6" fmla="*/ 1536 w 1758"/>
                <a:gd name="T7" fmla="*/ 86 h 140"/>
                <a:gd name="T8" fmla="*/ 0 w 1758"/>
                <a:gd name="T9" fmla="*/ 86 h 140"/>
              </a:gdLst>
              <a:ahLst/>
              <a:cxnLst>
                <a:cxn ang="0">
                  <a:pos x="T0" y="T1"/>
                </a:cxn>
                <a:cxn ang="0">
                  <a:pos x="T2" y="T3"/>
                </a:cxn>
                <a:cxn ang="0">
                  <a:pos x="T4" y="T5"/>
                </a:cxn>
                <a:cxn ang="0">
                  <a:pos x="T6" y="T7"/>
                </a:cxn>
                <a:cxn ang="0">
                  <a:pos x="T8" y="T9"/>
                </a:cxn>
              </a:cxnLst>
              <a:rect l="0" t="0" r="r" b="b"/>
              <a:pathLst>
                <a:path w="1758" h="140">
                  <a:moveTo>
                    <a:pt x="0" y="140"/>
                  </a:moveTo>
                  <a:lnTo>
                    <a:pt x="1758" y="140"/>
                  </a:lnTo>
                  <a:lnTo>
                    <a:pt x="1536" y="0"/>
                  </a:lnTo>
                  <a:lnTo>
                    <a:pt x="1536" y="86"/>
                  </a:lnTo>
                  <a:lnTo>
                    <a:pt x="0" y="86"/>
                  </a:lnTo>
                </a:path>
              </a:pathLst>
            </a:custGeom>
            <a:grpFill/>
            <a:ln>
              <a:noFill/>
            </a:ln>
            <a:effectLst/>
            <a:extLst>
              <a:ext uri="{91240B29-F687-4F45-9708-019B960494DF}">
                <a14:hiddenLine xmlns:a14="http://schemas.microsoft.com/office/drawing/2010/main" w="9525" cap="flat" cmpd="sng">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37"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xmlns="" id="{B88EE9B7-F8A9-48E7-BD05-E0F3F122EBA5}"/>
              </a:ext>
            </a:extLst>
          </p:cNvPr>
          <p:cNvGrpSpPr>
            <a:grpSpLocks/>
          </p:cNvGrpSpPr>
          <p:nvPr/>
        </p:nvGrpSpPr>
        <p:grpSpPr bwMode="auto">
          <a:xfrm flipH="1">
            <a:off x="6800978" y="2086862"/>
            <a:ext cx="2852371" cy="4235811"/>
            <a:chOff x="129" y="633"/>
            <a:chExt cx="1761" cy="3172"/>
          </a:xfrm>
          <a:solidFill>
            <a:srgbClr val="FF3300"/>
          </a:solidFill>
        </p:grpSpPr>
        <p:sp>
          <p:nvSpPr>
            <p:cNvPr id="14" name="Rectangle 13">
              <a:extLst>
                <a:ext uri="{FF2B5EF4-FFF2-40B4-BE49-F238E27FC236}">
                  <a16:creationId xmlns:a16="http://schemas.microsoft.com/office/drawing/2014/main" xmlns="" id="{87DBF321-21E5-4EB0-AC6A-D2D7A8DB91C9}"/>
                </a:ext>
              </a:extLst>
            </p:cNvPr>
            <p:cNvSpPr>
              <a:spLocks noChangeArrowheads="1"/>
            </p:cNvSpPr>
            <p:nvPr>
              <p:custDataLst>
                <p:tags r:id="rId5"/>
              </p:custDataLst>
            </p:nvPr>
          </p:nvSpPr>
          <p:spPr bwMode="gray">
            <a:xfrm flipH="1">
              <a:off x="129" y="685"/>
              <a:ext cx="1761" cy="3120"/>
            </a:xfrm>
            <a:prstGeom prst="rect">
              <a:avLst/>
            </a:prstGeom>
            <a:gr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37"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xmlns="" id="{5632ED14-F400-422F-AEB4-DC4B03BB1D12}"/>
                </a:ext>
              </a:extLst>
            </p:cNvPr>
            <p:cNvSpPr>
              <a:spLocks noChangeArrowheads="1"/>
            </p:cNvSpPr>
            <p:nvPr>
              <p:custDataLst>
                <p:tags r:id="rId6"/>
              </p:custDataLst>
            </p:nvPr>
          </p:nvSpPr>
          <p:spPr bwMode="auto">
            <a:xfrm flipH="1">
              <a:off x="129" y="633"/>
              <a:ext cx="1760" cy="53"/>
            </a:xfrm>
            <a:prstGeom prst="rect">
              <a:avLst/>
            </a:prstGeom>
            <a:grp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37"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6" name="Text Box 12">
            <a:extLst>
              <a:ext uri="{FF2B5EF4-FFF2-40B4-BE49-F238E27FC236}">
                <a16:creationId xmlns:a16="http://schemas.microsoft.com/office/drawing/2014/main" xmlns="" id="{AC622D47-EABD-4D56-A13F-4370A70B63FA}"/>
              </a:ext>
            </a:extLst>
          </p:cNvPr>
          <p:cNvSpPr txBox="1">
            <a:spLocks noChangeArrowheads="1"/>
          </p:cNvSpPr>
          <p:nvPr>
            <p:custDataLst>
              <p:tags r:id="rId1"/>
            </p:custDataLst>
          </p:nvPr>
        </p:nvSpPr>
        <p:spPr bwMode="gray">
          <a:xfrm>
            <a:off x="6837488" y="1876858"/>
            <a:ext cx="1330557"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r" defTabSz="914377" rtl="1" eaLnBrk="1" fontAlgn="auto" latinLnBrk="0" hangingPunct="1">
              <a:lnSpc>
                <a:spcPct val="100000"/>
              </a:lnSpc>
              <a:spcBef>
                <a:spcPts val="0"/>
              </a:spcBef>
              <a:spcAft>
                <a:spcPts val="0"/>
              </a:spcAft>
              <a:buClrTx/>
              <a:buSzTx/>
              <a:buFontTx/>
              <a:buNone/>
              <a:tabLst/>
              <a:defRPr/>
            </a:pPr>
            <a:r>
              <a:rPr kumimoji="0" lang="en-US" sz="1224"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EMERGING</a:t>
            </a:r>
            <a:r>
              <a:rPr kumimoji="0" lang="en-US" sz="1224" b="1" i="0" u="none" strike="noStrike" kern="1200" cap="none" spc="0" normalizeH="0" baseline="0" noProof="0" dirty="0">
                <a:ln>
                  <a:noFill/>
                </a:ln>
                <a:solidFill>
                  <a:prstClr val="black"/>
                </a:solidFill>
                <a:effectLst/>
                <a:uLnTx/>
                <a:uFillTx/>
                <a:latin typeface="Calibri" panose="020F0502020204030204"/>
                <a:ea typeface="+mn-ea"/>
                <a:cs typeface="Arial" charset="0"/>
              </a:rPr>
              <a:t> ISSUES</a:t>
            </a:r>
          </a:p>
        </p:txBody>
      </p:sp>
      <p:sp>
        <p:nvSpPr>
          <p:cNvPr id="17" name="Text Box 13">
            <a:extLst>
              <a:ext uri="{FF2B5EF4-FFF2-40B4-BE49-F238E27FC236}">
                <a16:creationId xmlns:a16="http://schemas.microsoft.com/office/drawing/2014/main" xmlns="" id="{AF31EA0A-4B35-450A-BC91-8B1BB747D4C3}"/>
              </a:ext>
            </a:extLst>
          </p:cNvPr>
          <p:cNvSpPr txBox="1">
            <a:spLocks noChangeArrowheads="1"/>
          </p:cNvSpPr>
          <p:nvPr>
            <p:custDataLst>
              <p:tags r:id="rId2"/>
            </p:custDataLst>
          </p:nvPr>
        </p:nvSpPr>
        <p:spPr bwMode="gray">
          <a:xfrm>
            <a:off x="859754" y="1876858"/>
            <a:ext cx="968214"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24"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HIGHLIGHTS</a:t>
            </a:r>
          </a:p>
        </p:txBody>
      </p:sp>
      <p:sp>
        <p:nvSpPr>
          <p:cNvPr id="18" name="Text Box 14">
            <a:extLst>
              <a:ext uri="{FF2B5EF4-FFF2-40B4-BE49-F238E27FC236}">
                <a16:creationId xmlns:a16="http://schemas.microsoft.com/office/drawing/2014/main" xmlns="" id="{45B8906A-4AF5-4451-B077-3FC5E5B825C4}"/>
              </a:ext>
            </a:extLst>
          </p:cNvPr>
          <p:cNvSpPr txBox="1">
            <a:spLocks noChangeArrowheads="1"/>
          </p:cNvSpPr>
          <p:nvPr>
            <p:custDataLst>
              <p:tags r:id="rId3"/>
            </p:custDataLst>
          </p:nvPr>
        </p:nvSpPr>
        <p:spPr bwMode="gray">
          <a:xfrm>
            <a:off x="3831986" y="1876858"/>
            <a:ext cx="94096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24"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LOWLIGHTS</a:t>
            </a:r>
          </a:p>
        </p:txBody>
      </p:sp>
      <p:sp>
        <p:nvSpPr>
          <p:cNvPr id="19" name="Rectangle 18">
            <a:extLst>
              <a:ext uri="{FF2B5EF4-FFF2-40B4-BE49-F238E27FC236}">
                <a16:creationId xmlns:a16="http://schemas.microsoft.com/office/drawing/2014/main" xmlns="" id="{C0FD9AD4-B7DD-4E1D-86C7-37E0E0F9A956}"/>
              </a:ext>
            </a:extLst>
          </p:cNvPr>
          <p:cNvSpPr>
            <a:spLocks noChangeArrowheads="1"/>
          </p:cNvSpPr>
          <p:nvPr>
            <p:custDataLst>
              <p:tags r:id="rId4"/>
            </p:custDataLst>
          </p:nvPr>
        </p:nvSpPr>
        <p:spPr bwMode="auto">
          <a:xfrm>
            <a:off x="952081" y="2243977"/>
            <a:ext cx="2666100" cy="1085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marL="0" marR="0" lvl="0" indent="0" algn="l" defTabSz="895350" rtl="0" eaLnBrk="1" fontAlgn="auto" latinLnBrk="0" hangingPunct="1">
              <a:lnSpc>
                <a:spcPct val="100000"/>
              </a:lnSpc>
              <a:spcBef>
                <a:spcPct val="20000"/>
              </a:spcBef>
              <a:spcAft>
                <a:spcPts val="0"/>
              </a:spcAft>
              <a:buClr>
                <a:srgbClr val="44546A"/>
              </a:buClr>
              <a:buSzTx/>
              <a:buFontTx/>
              <a:buNone/>
              <a:tabLst/>
              <a:defRPr/>
            </a:pPr>
            <a:endParaRPr kumimoji="0" lang="en-US" sz="1224" b="0" i="0" u="none" strike="noStrike" kern="1200" cap="none" spc="0" normalizeH="0" baseline="0" noProof="0">
              <a:ln>
                <a:noFill/>
              </a:ln>
              <a:solidFill>
                <a:prstClr val="black"/>
              </a:solidFill>
              <a:effectLst/>
              <a:uLnTx/>
              <a:uFillTx/>
              <a:latin typeface="Arial" charset="0"/>
              <a:ea typeface="+mn-ea"/>
              <a:cs typeface="+mn-cs"/>
            </a:endParaRPr>
          </a:p>
        </p:txBody>
      </p:sp>
      <p:sp>
        <p:nvSpPr>
          <p:cNvPr id="20" name="TextBox 19">
            <a:extLst>
              <a:ext uri="{FF2B5EF4-FFF2-40B4-BE49-F238E27FC236}">
                <a16:creationId xmlns:a16="http://schemas.microsoft.com/office/drawing/2014/main" xmlns="" id="{A7405E32-F0C1-4C49-8902-A6D4FB842837}"/>
              </a:ext>
            </a:extLst>
          </p:cNvPr>
          <p:cNvSpPr txBox="1"/>
          <p:nvPr/>
        </p:nvSpPr>
        <p:spPr>
          <a:xfrm>
            <a:off x="832219" y="2278551"/>
            <a:ext cx="2521170" cy="3422027"/>
          </a:xfrm>
          <a:prstGeom prst="rect">
            <a:avLst/>
          </a:prstGeom>
          <a:noFill/>
        </p:spPr>
        <p:txBody>
          <a:bodyPr wrap="square" rtlCol="0">
            <a:spAutoFit/>
          </a:bodyPr>
          <a:lstStyle/>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Sids</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grant funding allocation over the MTEF period</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Sustainability from rental revenue stream to repay debt/loan funding</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regulated sector with an Act and Regulations to manage post development Monitoring and Evaluation of the sector</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37"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xmlns="" id="{48D99AD4-9C50-452E-B5DF-6A7AAD247189}"/>
              </a:ext>
            </a:extLst>
          </p:cNvPr>
          <p:cNvSpPr txBox="1"/>
          <p:nvPr/>
        </p:nvSpPr>
        <p:spPr>
          <a:xfrm flipH="1">
            <a:off x="4043094" y="2243977"/>
            <a:ext cx="2133599" cy="3754874"/>
          </a:xfrm>
          <a:prstGeom prst="rect">
            <a:avLst/>
          </a:prstGeom>
          <a:noFill/>
        </p:spPr>
        <p:txBody>
          <a:bodyPr wrap="square" rtlCol="0">
            <a:spAutoFit/>
          </a:bodyPr>
          <a:lstStyle/>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Sids</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Regulatory requirement for a 20% equity by the ODAs (Private entities)</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Rental escalation not exceeding CPI. Funders expect a market driven escalation</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Heavily regulated structure. This is the reason government is so heavily invested in the sector</a:t>
            </a:r>
          </a:p>
        </p:txBody>
      </p:sp>
      <p:sp>
        <p:nvSpPr>
          <p:cNvPr id="22" name="TextBox 21">
            <a:extLst>
              <a:ext uri="{FF2B5EF4-FFF2-40B4-BE49-F238E27FC236}">
                <a16:creationId xmlns:a16="http://schemas.microsoft.com/office/drawing/2014/main" xmlns="" id="{AD93B3D8-314A-4892-8F57-301D91753560}"/>
              </a:ext>
            </a:extLst>
          </p:cNvPr>
          <p:cNvSpPr txBox="1"/>
          <p:nvPr/>
        </p:nvSpPr>
        <p:spPr>
          <a:xfrm>
            <a:off x="6915470" y="2272435"/>
            <a:ext cx="2394159" cy="4185761"/>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Sids</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Construction Mafia activity</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Municipalities charging commercial rates and taxes to the sector</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Serviced land parcels being set aside by the Municipalities for social housing development</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Community uprising due to service delivery issues affecting social housing developments</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black"/>
                </a:solidFill>
                <a:latin typeface="Arial" panose="020B0604020202020204" pitchFamily="34" charset="0"/>
                <a:cs typeface="Arial" panose="020B0604020202020204" pitchFamily="34" charset="0"/>
              </a:rPr>
              <a:t>Project delays due to COVID19 lockdown restrictions.</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R="0" lvl="0" algn="l" defTabSz="914377" rtl="0" eaLnBrk="1" fontAlgn="auto" latinLnBrk="0" hangingPunct="1">
              <a:lnSpc>
                <a:spcPct val="100000"/>
              </a:lnSpc>
              <a:spcBef>
                <a:spcPts val="0"/>
              </a:spcBef>
              <a:spcAft>
                <a:spcPts val="0"/>
              </a:spcAft>
              <a:buClrTx/>
              <a:buSzTx/>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D4512619-5C81-40E1-BB76-2DAE2920A88A}"/>
              </a:ext>
            </a:extLst>
          </p:cNvPr>
          <p:cNvSpPr txBox="1">
            <a:spLocks/>
          </p:cNvSpPr>
          <p:nvPr/>
        </p:nvSpPr>
        <p:spPr>
          <a:xfrm>
            <a:off x="1490097" y="0"/>
            <a:ext cx="4946072" cy="581890"/>
          </a:xfrm>
          <a:prstGeom prst="rect">
            <a:avLst/>
          </a:prstGeom>
          <a:solidFill>
            <a:schemeClr val="tx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Arial" panose="020B0604020202020204" pitchFamily="34" charset="0"/>
                <a:cs typeface="Arial" panose="020B0604020202020204" pitchFamily="34" charset="0"/>
              </a:rPr>
              <a:t>NEF Property Webinar</a:t>
            </a:r>
            <a:endParaRPr lang="en-ZA"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8449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xmlns="" id="{EBD28CB6-CFD1-4C23-B665-36A6CE5DBE90}"/>
              </a:ext>
            </a:extLst>
          </p:cNvPr>
          <p:cNvGraphicFramePr/>
          <p:nvPr>
            <p:extLst>
              <p:ext uri="{D42A27DB-BD31-4B8C-83A1-F6EECF244321}">
                <p14:modId xmlns:p14="http://schemas.microsoft.com/office/powerpoint/2010/main" val="3946492473"/>
              </p:ext>
            </p:extLst>
          </p:nvPr>
        </p:nvGraphicFramePr>
        <p:xfrm>
          <a:off x="325635" y="1454088"/>
          <a:ext cx="9229725" cy="5305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xmlns="" id="{46293A37-C820-492A-ACCD-186942E804D2}"/>
              </a:ext>
            </a:extLst>
          </p:cNvPr>
          <p:cNvSpPr>
            <a:spLocks noGrp="1"/>
          </p:cNvSpPr>
          <p:nvPr>
            <p:ph type="title"/>
          </p:nvPr>
        </p:nvSpPr>
        <p:spPr>
          <a:xfrm>
            <a:off x="1614790" y="839702"/>
            <a:ext cx="9739009" cy="823676"/>
          </a:xfrm>
        </p:spPr>
        <p:txBody>
          <a:bodyPr>
            <a:normAutofit fontScale="90000"/>
          </a:bodyPr>
          <a:lstStyle/>
          <a:p>
            <a:r>
              <a:rPr lang="en-US" sz="2800" b="1" dirty="0">
                <a:latin typeface="Arial" panose="020B0604020202020204" pitchFamily="34" charset="0"/>
                <a:cs typeface="Arial" panose="020B0604020202020204" pitchFamily="34" charset="0"/>
              </a:rPr>
              <a:t>How to partner with the SHRA</a:t>
            </a:r>
            <a:br>
              <a:rPr lang="en-US" sz="2800" b="1" dirty="0">
                <a:latin typeface="Arial" panose="020B0604020202020204" pitchFamily="34" charset="0"/>
                <a:cs typeface="Arial" panose="020B0604020202020204" pitchFamily="34" charset="0"/>
              </a:rPr>
            </a:br>
            <a:endParaRPr lang="en-ZA" sz="2800" dirty="0">
              <a:latin typeface="Arial" panose="020B0604020202020204" pitchFamily="34" charset="0"/>
              <a:cs typeface="Arial" panose="020B0604020202020204" pitchFamily="34" charset="0"/>
            </a:endParaRPr>
          </a:p>
        </p:txBody>
      </p:sp>
      <p:sp>
        <p:nvSpPr>
          <p:cNvPr id="2" name="Rectangle 2">
            <a:extLst>
              <a:ext uri="{FF2B5EF4-FFF2-40B4-BE49-F238E27FC236}">
                <a16:creationId xmlns:a16="http://schemas.microsoft.com/office/drawing/2014/main" xmlns="" id="{074D8227-0A7C-4870-827C-D0B15DCDD201}"/>
              </a:ext>
            </a:extLst>
          </p:cNvPr>
          <p:cNvSpPr>
            <a:spLocks noChangeArrowheads="1"/>
          </p:cNvSpPr>
          <p:nvPr/>
        </p:nvSpPr>
        <p:spPr bwMode="auto">
          <a:xfrm>
            <a:off x="1614790" y="143477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3" name="Rectangle 3">
            <a:extLst>
              <a:ext uri="{FF2B5EF4-FFF2-40B4-BE49-F238E27FC236}">
                <a16:creationId xmlns:a16="http://schemas.microsoft.com/office/drawing/2014/main" xmlns="" id="{39856538-E9C2-4B21-AFD6-F8E98570BDE2}"/>
              </a:ext>
            </a:extLst>
          </p:cNvPr>
          <p:cNvSpPr>
            <a:spLocks noChangeArrowheads="1"/>
          </p:cNvSpPr>
          <p:nvPr/>
        </p:nvSpPr>
        <p:spPr bwMode="auto">
          <a:xfrm>
            <a:off x="218712" y="6550223"/>
            <a:ext cx="9443611" cy="307777"/>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bg1"/>
                </a:solidFill>
                <a:effectLst/>
                <a:latin typeface="Arial" panose="020B0604020202020204" pitchFamily="34" charset="0"/>
                <a:ea typeface="Calibri" panose="020F0502020204030204" pitchFamily="34" charset="0"/>
                <a:cs typeface="Arial" panose="020B0604020202020204" pitchFamily="34" charset="0"/>
              </a:rPr>
              <a:t>Email us on </a:t>
            </a:r>
            <a:r>
              <a:rPr kumimoji="0" lang="en-US" altLang="en-US" sz="1400" b="0" i="0" u="none" strike="noStrike" cap="none" normalizeH="0" baseline="0" dirty="0">
                <a:ln>
                  <a:noFill/>
                </a:ln>
                <a:solidFill>
                  <a:schemeClr val="bg1"/>
                </a:solidFill>
                <a:effectLst/>
                <a:latin typeface="Arial" panose="020B0604020202020204" pitchFamily="34" charset="0"/>
                <a:ea typeface="Calibri" panose="020F0502020204030204" pitchFamily="34" charset="0"/>
                <a:cs typeface="Arial" panose="020B0604020202020204" pitchFamily="34" charset="0"/>
                <a:hlinkClick r:id="rId8">
                  <a:extLst>
                    <a:ext uri="{A12FA001-AC4F-418D-AE19-62706E023703}">
                      <ahyp:hlinkClr xmlns:ahyp="http://schemas.microsoft.com/office/drawing/2018/hyperlinkcolor" xmlns="" val="tx"/>
                    </a:ext>
                  </a:extLst>
                </a:hlinkClick>
              </a:rPr>
              <a:t>info@shra.org.za</a:t>
            </a:r>
            <a:r>
              <a:rPr kumimoji="0" lang="en-US" altLang="en-US" sz="1400" b="0" i="0" u="none" strike="noStrike" cap="none" normalizeH="0" baseline="0" dirty="0">
                <a:ln>
                  <a:noFill/>
                </a:ln>
                <a:solidFill>
                  <a:schemeClr val="bg1"/>
                </a:solidFill>
                <a:effectLst/>
                <a:latin typeface="Arial" panose="020B0604020202020204" pitchFamily="34" charset="0"/>
                <a:ea typeface="Calibri" panose="020F0502020204030204" pitchFamily="34" charset="0"/>
                <a:cs typeface="Arial" panose="020B0604020202020204" pitchFamily="34" charset="0"/>
              </a:rPr>
              <a:t> for more information or to set-up engagements through stakeholder management team</a:t>
            </a:r>
            <a:endParaRPr kumimoji="0" lang="en-US" altLang="en-US" sz="14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xmlns="" id="{91787889-9C08-4002-98D4-DCA1CF268039}"/>
              </a:ext>
            </a:extLst>
          </p:cNvPr>
          <p:cNvSpPr/>
          <p:nvPr/>
        </p:nvSpPr>
        <p:spPr>
          <a:xfrm>
            <a:off x="9309673" y="1946929"/>
            <a:ext cx="1267537" cy="1788106"/>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latin typeface="Arial" panose="020B0604020202020204" pitchFamily="34" charset="0"/>
                <a:cs typeface="Arial" panose="020B0604020202020204" pitchFamily="34" charset="0"/>
              </a:rPr>
              <a:t>Expression  of Interests</a:t>
            </a:r>
          </a:p>
          <a:p>
            <a:pPr algn="ctr"/>
            <a:endParaRPr lang="en-ZA" sz="1400" dirty="0">
              <a:solidFill>
                <a:schemeClr val="tx1"/>
              </a:solidFill>
              <a:latin typeface="Arial" panose="020B0604020202020204" pitchFamily="34" charset="0"/>
              <a:cs typeface="Arial" panose="020B0604020202020204" pitchFamily="34" charset="0"/>
            </a:endParaRPr>
          </a:p>
          <a:p>
            <a:pPr algn="ctr"/>
            <a:r>
              <a:rPr lang="en-ZA" sz="1400" dirty="0">
                <a:solidFill>
                  <a:schemeClr val="tx1"/>
                </a:solidFill>
                <a:latin typeface="Arial" panose="020B0604020202020204" pitchFamily="34" charset="0"/>
                <a:cs typeface="Arial" panose="020B0604020202020204" pitchFamily="34" charset="0"/>
              </a:rPr>
              <a:t>Call for proposals</a:t>
            </a:r>
          </a:p>
        </p:txBody>
      </p:sp>
      <p:sp>
        <p:nvSpPr>
          <p:cNvPr id="24" name="Rectangle: Rounded Corners 23">
            <a:extLst>
              <a:ext uri="{FF2B5EF4-FFF2-40B4-BE49-F238E27FC236}">
                <a16:creationId xmlns:a16="http://schemas.microsoft.com/office/drawing/2014/main" xmlns="" id="{8F04E19E-8FBB-47ED-A380-9ED31AA654B2}"/>
              </a:ext>
            </a:extLst>
          </p:cNvPr>
          <p:cNvSpPr/>
          <p:nvPr/>
        </p:nvSpPr>
        <p:spPr>
          <a:xfrm>
            <a:off x="10678989" y="1946929"/>
            <a:ext cx="1267537" cy="1788106"/>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latin typeface="Arial" panose="020B0604020202020204" pitchFamily="34" charset="0"/>
                <a:cs typeface="Arial" panose="020B0604020202020204" pitchFamily="34" charset="0"/>
              </a:rPr>
              <a:t>Information sessions</a:t>
            </a:r>
          </a:p>
          <a:p>
            <a:pPr algn="ctr"/>
            <a:endParaRPr lang="en-ZA" sz="1400" dirty="0">
              <a:solidFill>
                <a:schemeClr val="tx1"/>
              </a:solidFill>
              <a:latin typeface="Arial" panose="020B0604020202020204" pitchFamily="34" charset="0"/>
              <a:cs typeface="Arial" panose="020B0604020202020204" pitchFamily="34" charset="0"/>
            </a:endParaRPr>
          </a:p>
          <a:p>
            <a:pPr algn="ctr"/>
            <a:r>
              <a:rPr lang="en-ZA" sz="1400" dirty="0">
                <a:solidFill>
                  <a:schemeClr val="tx1"/>
                </a:solidFill>
                <a:latin typeface="Arial" panose="020B0604020202020204" pitchFamily="34" charset="0"/>
                <a:cs typeface="Arial" panose="020B0604020202020204" pitchFamily="34" charset="0"/>
              </a:rPr>
              <a:t>Training</a:t>
            </a:r>
          </a:p>
        </p:txBody>
      </p:sp>
      <p:sp>
        <p:nvSpPr>
          <p:cNvPr id="25" name="Rectangle: Rounded Corners 24">
            <a:extLst>
              <a:ext uri="{FF2B5EF4-FFF2-40B4-BE49-F238E27FC236}">
                <a16:creationId xmlns:a16="http://schemas.microsoft.com/office/drawing/2014/main" xmlns="" id="{8DD1665B-D05A-4E14-B054-D8EA2BD46702}"/>
              </a:ext>
            </a:extLst>
          </p:cNvPr>
          <p:cNvSpPr/>
          <p:nvPr/>
        </p:nvSpPr>
        <p:spPr>
          <a:xfrm>
            <a:off x="9309673" y="3924015"/>
            <a:ext cx="1267537" cy="1788106"/>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latin typeface="Arial" panose="020B0604020202020204" pitchFamily="34" charset="0"/>
                <a:cs typeface="Arial" panose="020B0604020202020204" pitchFamily="34" charset="0"/>
              </a:rPr>
              <a:t>Incubation programme</a:t>
            </a:r>
          </a:p>
        </p:txBody>
      </p:sp>
      <p:sp>
        <p:nvSpPr>
          <p:cNvPr id="26" name="Rectangle: Rounded Corners 25">
            <a:extLst>
              <a:ext uri="{FF2B5EF4-FFF2-40B4-BE49-F238E27FC236}">
                <a16:creationId xmlns:a16="http://schemas.microsoft.com/office/drawing/2014/main" xmlns="" id="{C891CB91-2F68-4D25-83AF-06EB27E22D37}"/>
              </a:ext>
            </a:extLst>
          </p:cNvPr>
          <p:cNvSpPr/>
          <p:nvPr/>
        </p:nvSpPr>
        <p:spPr>
          <a:xfrm>
            <a:off x="10720030" y="3893746"/>
            <a:ext cx="1267537" cy="1788106"/>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latin typeface="Arial" panose="020B0604020202020204" pitchFamily="34" charset="0"/>
                <a:cs typeface="Arial" panose="020B0604020202020204" pitchFamily="34" charset="0"/>
              </a:rPr>
              <a:t>MOUs with funders</a:t>
            </a:r>
          </a:p>
        </p:txBody>
      </p:sp>
      <p:sp>
        <p:nvSpPr>
          <p:cNvPr id="5" name="Rectangle 5">
            <a:extLst>
              <a:ext uri="{FF2B5EF4-FFF2-40B4-BE49-F238E27FC236}">
                <a16:creationId xmlns:a16="http://schemas.microsoft.com/office/drawing/2014/main" xmlns="" id="{E1D7560A-FEA6-4A66-ABB8-E3219FD145C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11" name="Rectangle 10">
            <a:extLst>
              <a:ext uri="{FF2B5EF4-FFF2-40B4-BE49-F238E27FC236}">
                <a16:creationId xmlns:a16="http://schemas.microsoft.com/office/drawing/2014/main" xmlns="" id="{B9E05F31-3256-4BB1-B73D-427A58ACF62C}"/>
              </a:ext>
            </a:extLst>
          </p:cNvPr>
          <p:cNvSpPr/>
          <p:nvPr/>
        </p:nvSpPr>
        <p:spPr>
          <a:xfrm>
            <a:off x="5646711" y="2600255"/>
            <a:ext cx="1460672" cy="329816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ZA" sz="1100">
                <a:effectLst/>
                <a:latin typeface="Arial" panose="020B0604020202020204" pitchFamily="34" charset="0"/>
                <a:ea typeface="Calibri" panose="020F0502020204030204" pitchFamily="34" charset="0"/>
                <a:cs typeface="Times New Roman" panose="02020603050405020304" pitchFamily="18" charset="0"/>
              </a:rPr>
              <a:t>Projects that have been completed and tenanted will be handed to the Compliance unit of the SHRA and SHIs and ODAs must submit quarterly reports to the SHRA. This ensures that the projects comply and are managed in accordance with the Social Housing Act and Social Housing Regulations. </a:t>
            </a:r>
            <a:endParaRPr lang="en-ZA" sz="1100">
              <a:effectLs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xmlns="" id="{94E1C043-0FBE-41D1-AE9C-7CB25919E362}"/>
              </a:ext>
            </a:extLst>
          </p:cNvPr>
          <p:cNvSpPr txBox="1">
            <a:spLocks/>
          </p:cNvSpPr>
          <p:nvPr/>
        </p:nvSpPr>
        <p:spPr>
          <a:xfrm>
            <a:off x="1490097" y="0"/>
            <a:ext cx="4946072" cy="581890"/>
          </a:xfrm>
          <a:prstGeom prst="rect">
            <a:avLst/>
          </a:prstGeom>
          <a:solidFill>
            <a:schemeClr val="tx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Arial" panose="020B0604020202020204" pitchFamily="34" charset="0"/>
                <a:cs typeface="Arial" panose="020B0604020202020204" pitchFamily="34" charset="0"/>
              </a:rPr>
              <a:t>NEF Property Webinar</a:t>
            </a:r>
            <a:endParaRPr lang="en-ZA"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8024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E83B20-3728-40A7-B99F-1ECE0F1DE1B5}"/>
              </a:ext>
            </a:extLst>
          </p:cNvPr>
          <p:cNvSpPr>
            <a:spLocks noGrp="1"/>
          </p:cNvSpPr>
          <p:nvPr>
            <p:ph type="ctrTitle"/>
          </p:nvPr>
        </p:nvSpPr>
        <p:spPr>
          <a:xfrm>
            <a:off x="5252936" y="2821023"/>
            <a:ext cx="6566170" cy="1009954"/>
          </a:xfrm>
        </p:spPr>
        <p:txBody>
          <a:bodyPr>
            <a:normAutofit/>
          </a:bodyPr>
          <a:lstStyle/>
          <a:p>
            <a:r>
              <a:rPr lang="en-US" sz="3600" dirty="0">
                <a:solidFill>
                  <a:srgbClr val="4D4D4D"/>
                </a:solidFill>
                <a:latin typeface="Arial" panose="020B0604020202020204" pitchFamily="34" charset="0"/>
                <a:cs typeface="Arial" panose="020B0604020202020204" pitchFamily="34" charset="0"/>
              </a:rPr>
              <a:t>THANK YOU</a:t>
            </a:r>
            <a:endParaRPr lang="en-ZA" sz="3600" dirty="0">
              <a:solidFill>
                <a:srgbClr val="4D4D4D"/>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xmlns="" id="{938BCCE8-8FE7-45BB-AB5A-4C85E55806C8}"/>
              </a:ext>
            </a:extLst>
          </p:cNvPr>
          <p:cNvCxnSpPr/>
          <p:nvPr/>
        </p:nvCxnSpPr>
        <p:spPr>
          <a:xfrm>
            <a:off x="5729591" y="3891064"/>
            <a:ext cx="5486400" cy="0"/>
          </a:xfrm>
          <a:prstGeom prst="line">
            <a:avLst/>
          </a:prstGeom>
          <a:ln w="15875">
            <a:solidFill>
              <a:srgbClr val="E07B22"/>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xmlns="" id="{F700B9A2-2D06-4C0D-93D8-3E8FF706F567}"/>
              </a:ext>
            </a:extLst>
          </p:cNvPr>
          <p:cNvSpPr txBox="1">
            <a:spLocks/>
          </p:cNvSpPr>
          <p:nvPr/>
        </p:nvSpPr>
        <p:spPr>
          <a:xfrm>
            <a:off x="7245927" y="-1"/>
            <a:ext cx="4946072" cy="1357745"/>
          </a:xfrm>
          <a:prstGeom prst="rect">
            <a:avLst/>
          </a:prstGeom>
          <a:solidFill>
            <a:schemeClr val="bg1"/>
          </a:solidFill>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a:solidFill>
                  <a:srgbClr val="4D4D4D"/>
                </a:solidFill>
                <a:latin typeface="Arial" panose="020B0604020202020204" pitchFamily="34" charset="0"/>
                <a:cs typeface="Arial" panose="020B0604020202020204" pitchFamily="34" charset="0"/>
              </a:rPr>
              <a:t>NEF Property Webinar</a:t>
            </a:r>
            <a:r>
              <a:rPr lang="en-US" sz="3600">
                <a:solidFill>
                  <a:srgbClr val="4D4D4D"/>
                </a:solidFill>
                <a:latin typeface="Arial" panose="020B0604020202020204" pitchFamily="34" charset="0"/>
                <a:cs typeface="Arial" panose="020B0604020202020204" pitchFamily="34" charset="0"/>
              </a:rPr>
              <a:t/>
            </a:r>
            <a:br>
              <a:rPr lang="en-US" sz="3600">
                <a:solidFill>
                  <a:srgbClr val="4D4D4D"/>
                </a:solidFill>
                <a:latin typeface="Arial" panose="020B0604020202020204" pitchFamily="34" charset="0"/>
                <a:cs typeface="Arial" panose="020B0604020202020204" pitchFamily="34" charset="0"/>
              </a:rPr>
            </a:br>
            <a:endParaRPr lang="en-ZA" sz="3600"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1564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AD8CBA-841D-430E-BE70-7F0B80CD7C7B}"/>
              </a:ext>
            </a:extLst>
          </p:cNvPr>
          <p:cNvSpPr>
            <a:spLocks noGrp="1"/>
          </p:cNvSpPr>
          <p:nvPr>
            <p:ph type="title"/>
          </p:nvPr>
        </p:nvSpPr>
        <p:spPr>
          <a:xfrm>
            <a:off x="1597238" y="768520"/>
            <a:ext cx="9739009" cy="823676"/>
          </a:xfrm>
        </p:spPr>
        <p:txBody>
          <a:bodyPr>
            <a:normAutofit fontScale="90000"/>
          </a:bodyPr>
          <a:lstStyle/>
          <a:p>
            <a:r>
              <a:rPr lang="en-US" sz="2800" b="1" dirty="0">
                <a:latin typeface="Arial" panose="020B0604020202020204" pitchFamily="34" charset="0"/>
                <a:cs typeface="Arial" panose="020B0604020202020204" pitchFamily="34" charset="0"/>
              </a:rPr>
              <a:t>SHRA MANDATE</a:t>
            </a:r>
            <a:br>
              <a:rPr lang="en-US" sz="2800" b="1" dirty="0">
                <a:latin typeface="Arial" panose="020B0604020202020204" pitchFamily="34" charset="0"/>
                <a:cs typeface="Arial" panose="020B0604020202020204" pitchFamily="34" charset="0"/>
              </a:rPr>
            </a:br>
            <a:endParaRPr lang="en-ZA" sz="28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xmlns="" id="{61A5676E-E64E-43D4-9148-2CF2A76EF832}"/>
              </a:ext>
            </a:extLst>
          </p:cNvPr>
          <p:cNvSpPr txBox="1"/>
          <p:nvPr/>
        </p:nvSpPr>
        <p:spPr>
          <a:xfrm>
            <a:off x="179603" y="2921047"/>
            <a:ext cx="1417635" cy="1380324"/>
          </a:xfrm>
          <a:prstGeom prst="ellipse">
            <a:avLst/>
          </a:prstGeom>
          <a:solidFill>
            <a:srgbClr val="215868"/>
          </a:solidFill>
          <a:ln w="174625" cmpd="thinThick">
            <a:solidFill>
              <a:srgbClr val="215868"/>
            </a:solidFill>
          </a:ln>
        </p:spPr>
        <p:txBody>
          <a:bodyPr vert="horz" lIns="0" tIns="34290" rIns="0" bIns="34290" rtlCol="0" anchor="ctr">
            <a:normAutofit/>
          </a:bodyPr>
          <a:lstStyle/>
          <a:p>
            <a:pPr algn="ctr">
              <a:lnSpc>
                <a:spcPct val="90000"/>
              </a:lnSpc>
              <a:spcBef>
                <a:spcPct val="0"/>
              </a:spcBef>
              <a:spcAft>
                <a:spcPts val="450"/>
              </a:spcAft>
            </a:pPr>
            <a:r>
              <a:rPr lang="en-US" sz="1200" b="1" dirty="0">
                <a:solidFill>
                  <a:schemeClr val="bg1"/>
                </a:solidFill>
                <a:latin typeface="+mj-lt"/>
                <a:ea typeface="+mj-ea"/>
                <a:cs typeface="+mj-cs"/>
              </a:rPr>
              <a:t>SHRA PROGRAMMES</a:t>
            </a:r>
          </a:p>
        </p:txBody>
      </p:sp>
      <p:pic>
        <p:nvPicPr>
          <p:cNvPr id="18" name="Picture 17" descr="A screenshot of a cell phone&#10;&#10;Description automatically generated">
            <a:extLst>
              <a:ext uri="{FF2B5EF4-FFF2-40B4-BE49-F238E27FC236}">
                <a16:creationId xmlns:a16="http://schemas.microsoft.com/office/drawing/2014/main" xmlns="" id="{1EC94CF0-3075-4BEB-A498-208F3AC21F7E}"/>
              </a:ext>
            </a:extLst>
          </p:cNvPr>
          <p:cNvPicPr>
            <a:picLocks noChangeAspect="1"/>
          </p:cNvPicPr>
          <p:nvPr/>
        </p:nvPicPr>
        <p:blipFill>
          <a:blip r:embed="rId3"/>
          <a:stretch>
            <a:fillRect/>
          </a:stretch>
        </p:blipFill>
        <p:spPr>
          <a:xfrm>
            <a:off x="1597238" y="1457789"/>
            <a:ext cx="4575913" cy="5065841"/>
          </a:xfrm>
          <a:prstGeom prst="rect">
            <a:avLst/>
          </a:prstGeom>
        </p:spPr>
      </p:pic>
      <p:sp>
        <p:nvSpPr>
          <p:cNvPr id="19" name="Slide Number Placeholder 1">
            <a:extLst>
              <a:ext uri="{FF2B5EF4-FFF2-40B4-BE49-F238E27FC236}">
                <a16:creationId xmlns:a16="http://schemas.microsoft.com/office/drawing/2014/main" xmlns="" id="{0F6E366A-A4F8-4EE4-B608-3F19CC6F7433}"/>
              </a:ext>
            </a:extLst>
          </p:cNvPr>
          <p:cNvSpPr txBox="1">
            <a:spLocks/>
          </p:cNvSpPr>
          <p:nvPr/>
        </p:nvSpPr>
        <p:spPr>
          <a:xfrm>
            <a:off x="6969736" y="7530057"/>
            <a:ext cx="2228850" cy="365125"/>
          </a:xfrm>
          <a:prstGeom prst="rect">
            <a:avLst/>
          </a:prstGeom>
        </p:spPr>
        <p:txBody>
          <a:bodyPr vert="horz" lIns="91440" tIns="45720" rIns="91440" bIns="45720" rtlCol="0" anchor="ctr"/>
          <a:lstStyle>
            <a:defPPr>
              <a:defRPr lang="en-US"/>
            </a:defPPr>
            <a:lvl1pPr marL="0" algn="r" defTabSz="914400" rtl="0" eaLnBrk="1" latinLnBrk="0" hangingPunct="1">
              <a:defRPr sz="975"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D0EAB4-4954-FC42-9A58-C49EEA6F401E}" type="slidenum">
              <a:rPr lang="en-US" smtClean="0"/>
              <a:pPr/>
              <a:t>3</a:t>
            </a:fld>
            <a:endParaRPr lang="en-US" sz="750" b="1" dirty="0"/>
          </a:p>
        </p:txBody>
      </p:sp>
      <p:graphicFrame>
        <p:nvGraphicFramePr>
          <p:cNvPr id="4" name="Diagram 3">
            <a:extLst>
              <a:ext uri="{FF2B5EF4-FFF2-40B4-BE49-F238E27FC236}">
                <a16:creationId xmlns:a16="http://schemas.microsoft.com/office/drawing/2014/main" xmlns="" id="{A156BE8B-6DCD-4EEB-9B69-C0C0F3426938}"/>
              </a:ext>
            </a:extLst>
          </p:cNvPr>
          <p:cNvGraphicFramePr/>
          <p:nvPr>
            <p:extLst>
              <p:ext uri="{D42A27DB-BD31-4B8C-83A1-F6EECF244321}">
                <p14:modId xmlns:p14="http://schemas.microsoft.com/office/powerpoint/2010/main" val="1778559735"/>
              </p:ext>
            </p:extLst>
          </p:nvPr>
        </p:nvGraphicFramePr>
        <p:xfrm>
          <a:off x="6374658" y="1359179"/>
          <a:ext cx="5637739" cy="45040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itle 1">
            <a:extLst>
              <a:ext uri="{FF2B5EF4-FFF2-40B4-BE49-F238E27FC236}">
                <a16:creationId xmlns:a16="http://schemas.microsoft.com/office/drawing/2014/main" xmlns="" id="{2A293D7C-7FF1-4E27-9366-CC85898691FB}"/>
              </a:ext>
            </a:extLst>
          </p:cNvPr>
          <p:cNvSpPr txBox="1">
            <a:spLocks/>
          </p:cNvSpPr>
          <p:nvPr/>
        </p:nvSpPr>
        <p:spPr>
          <a:xfrm>
            <a:off x="1490097" y="0"/>
            <a:ext cx="4946072" cy="581890"/>
          </a:xfrm>
          <a:prstGeom prst="rect">
            <a:avLst/>
          </a:prstGeom>
          <a:solidFill>
            <a:schemeClr val="tx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Arial" panose="020B0604020202020204" pitchFamily="34" charset="0"/>
                <a:cs typeface="Arial" panose="020B0604020202020204" pitchFamily="34" charset="0"/>
              </a:rPr>
              <a:t>NEF Property Webinar</a:t>
            </a:r>
            <a:endParaRPr lang="en-ZA"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4149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0A60C3DD-17C6-44FE-8215-357076FB53B1}"/>
              </a:ext>
            </a:extLst>
          </p:cNvPr>
          <p:cNvSpPr txBox="1">
            <a:spLocks/>
          </p:cNvSpPr>
          <p:nvPr/>
        </p:nvSpPr>
        <p:spPr>
          <a:xfrm>
            <a:off x="1614790" y="1001949"/>
            <a:ext cx="9739009" cy="823676"/>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a:latin typeface="Arial" panose="020B0604020202020204" pitchFamily="34" charset="0"/>
                <a:cs typeface="Arial" panose="020B0604020202020204" pitchFamily="34" charset="0"/>
              </a:rPr>
              <a:t>Transformation requirements</a:t>
            </a:r>
            <a:br>
              <a:rPr lang="en-US" sz="2800" b="1">
                <a:latin typeface="Arial" panose="020B0604020202020204" pitchFamily="34" charset="0"/>
                <a:cs typeface="Arial" panose="020B0604020202020204" pitchFamily="34" charset="0"/>
              </a:rPr>
            </a:br>
            <a:r>
              <a:rPr lang="en-US" sz="2800">
                <a:latin typeface="Arial" panose="020B0604020202020204" pitchFamily="34" charset="0"/>
                <a:cs typeface="Arial" panose="020B0604020202020204" pitchFamily="34" charset="0"/>
              </a:rPr>
              <a:t>A transformed social housing value chain</a:t>
            </a:r>
            <a:r>
              <a:rPr lang="en-US" sz="2800" b="1">
                <a:latin typeface="Arial" panose="020B0604020202020204" pitchFamily="34" charset="0"/>
                <a:cs typeface="Arial" panose="020B0604020202020204" pitchFamily="34" charset="0"/>
              </a:rPr>
              <a:t/>
            </a:r>
            <a:br>
              <a:rPr lang="en-US" sz="2800" b="1">
                <a:latin typeface="Arial" panose="020B0604020202020204" pitchFamily="34" charset="0"/>
                <a:cs typeface="Arial" panose="020B0604020202020204" pitchFamily="34" charset="0"/>
              </a:rPr>
            </a:br>
            <a:endParaRPr lang="en-ZA" sz="2800" dirty="0">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xmlns="" id="{7A09BF3B-243B-4369-A15B-0FE1EC0EC55F}"/>
              </a:ext>
            </a:extLst>
          </p:cNvPr>
          <p:cNvSpPr/>
          <p:nvPr/>
        </p:nvSpPr>
        <p:spPr>
          <a:xfrm>
            <a:off x="1674353" y="3667861"/>
            <a:ext cx="7676316" cy="1202267"/>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ectangle: Rounded Corners 10">
            <a:extLst>
              <a:ext uri="{FF2B5EF4-FFF2-40B4-BE49-F238E27FC236}">
                <a16:creationId xmlns:a16="http://schemas.microsoft.com/office/drawing/2014/main" xmlns="" id="{271C9CAF-44B3-4D04-8B40-CBC1AB7C4D64}"/>
              </a:ext>
            </a:extLst>
          </p:cNvPr>
          <p:cNvSpPr/>
          <p:nvPr/>
        </p:nvSpPr>
        <p:spPr>
          <a:xfrm>
            <a:off x="1719292" y="2021377"/>
            <a:ext cx="7465649" cy="1412589"/>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Oval 11">
            <a:extLst>
              <a:ext uri="{FF2B5EF4-FFF2-40B4-BE49-F238E27FC236}">
                <a16:creationId xmlns:a16="http://schemas.microsoft.com/office/drawing/2014/main" xmlns="" id="{4DA4199E-4C92-4ED9-9E21-AA289736EC57}"/>
              </a:ext>
            </a:extLst>
          </p:cNvPr>
          <p:cNvSpPr/>
          <p:nvPr/>
        </p:nvSpPr>
        <p:spPr>
          <a:xfrm>
            <a:off x="847225" y="1803781"/>
            <a:ext cx="1744133" cy="1744133"/>
          </a:xfrm>
          <a:prstGeom prst="ellipse">
            <a:avLst/>
          </a:prstGeom>
          <a:ln w="38100">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a:extLst>
              <a:ext uri="{FF2B5EF4-FFF2-40B4-BE49-F238E27FC236}">
                <a16:creationId xmlns:a16="http://schemas.microsoft.com/office/drawing/2014/main" xmlns="" id="{9BE874E9-EEA5-4EF0-8607-493AAD583E9A}"/>
              </a:ext>
            </a:extLst>
          </p:cNvPr>
          <p:cNvSpPr/>
          <p:nvPr/>
        </p:nvSpPr>
        <p:spPr>
          <a:xfrm>
            <a:off x="878485" y="3396928"/>
            <a:ext cx="1744133" cy="1744133"/>
          </a:xfrm>
          <a:prstGeom prst="ellipse">
            <a:avLst/>
          </a:prstGeom>
          <a:solidFill>
            <a:schemeClr val="accent2"/>
          </a:solidFill>
          <a:ln w="38100">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Rounded Corners 13">
            <a:extLst>
              <a:ext uri="{FF2B5EF4-FFF2-40B4-BE49-F238E27FC236}">
                <a16:creationId xmlns:a16="http://schemas.microsoft.com/office/drawing/2014/main" xmlns="" id="{6C4752B2-CE79-4845-914F-3E22EF55A094}"/>
              </a:ext>
            </a:extLst>
          </p:cNvPr>
          <p:cNvSpPr/>
          <p:nvPr/>
        </p:nvSpPr>
        <p:spPr>
          <a:xfrm>
            <a:off x="1749494" y="5204791"/>
            <a:ext cx="7435447" cy="1202267"/>
          </a:xfrm>
          <a:prstGeom prst="roundRect">
            <a:avLst>
              <a:gd name="adj" fmla="val 5000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a:extLst>
              <a:ext uri="{FF2B5EF4-FFF2-40B4-BE49-F238E27FC236}">
                <a16:creationId xmlns:a16="http://schemas.microsoft.com/office/drawing/2014/main" xmlns="" id="{8C795333-4B87-4754-A948-4D6BD832B4BE}"/>
              </a:ext>
            </a:extLst>
          </p:cNvPr>
          <p:cNvSpPr/>
          <p:nvPr/>
        </p:nvSpPr>
        <p:spPr>
          <a:xfrm>
            <a:off x="877426" y="4933858"/>
            <a:ext cx="1744133" cy="1744133"/>
          </a:xfrm>
          <a:prstGeom prst="ellipse">
            <a:avLst/>
          </a:prstGeom>
          <a:solidFill>
            <a:schemeClr val="accent3"/>
          </a:solidFill>
          <a:ln w="38100">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Box 47">
            <a:extLst>
              <a:ext uri="{FF2B5EF4-FFF2-40B4-BE49-F238E27FC236}">
                <a16:creationId xmlns:a16="http://schemas.microsoft.com/office/drawing/2014/main" xmlns="" id="{7AE1D8B9-1D0E-4D39-9611-BACD34177A8C}"/>
              </a:ext>
            </a:extLst>
          </p:cNvPr>
          <p:cNvSpPr txBox="1"/>
          <p:nvPr/>
        </p:nvSpPr>
        <p:spPr>
          <a:xfrm>
            <a:off x="2732210" y="2747727"/>
            <a:ext cx="4858915" cy="615361"/>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594" indent="-228594">
              <a:buFont typeface="Arial" panose="020B0604020202020204" pitchFamily="34" charset="0"/>
              <a:buChar char="•"/>
            </a:pPr>
            <a:r>
              <a:rPr lang="en-ZA" sz="1333" b="1" dirty="0"/>
              <a:t>% of CCG  allocation awarded to the collective of enterprises designated as majority owned or controlled by women, youth, persons with disabilities and military veterans</a:t>
            </a:r>
            <a:endParaRPr lang="en-US" sz="1333" b="1" dirty="0"/>
          </a:p>
        </p:txBody>
      </p:sp>
      <p:grpSp>
        <p:nvGrpSpPr>
          <p:cNvPr id="20" name="Group 19">
            <a:extLst>
              <a:ext uri="{FF2B5EF4-FFF2-40B4-BE49-F238E27FC236}">
                <a16:creationId xmlns:a16="http://schemas.microsoft.com/office/drawing/2014/main" xmlns="" id="{52B5E611-6232-45BE-9029-2319D3F6D6DB}"/>
              </a:ext>
            </a:extLst>
          </p:cNvPr>
          <p:cNvGrpSpPr/>
          <p:nvPr/>
        </p:nvGrpSpPr>
        <p:grpSpPr>
          <a:xfrm>
            <a:off x="847225" y="2223184"/>
            <a:ext cx="1744133" cy="905389"/>
            <a:chOff x="2565400" y="1372155"/>
            <a:chExt cx="1308100" cy="679042"/>
          </a:xfrm>
        </p:grpSpPr>
        <p:grpSp>
          <p:nvGrpSpPr>
            <p:cNvPr id="21" name="Group 20">
              <a:extLst>
                <a:ext uri="{FF2B5EF4-FFF2-40B4-BE49-F238E27FC236}">
                  <a16:creationId xmlns:a16="http://schemas.microsoft.com/office/drawing/2014/main" xmlns="" id="{28D9C7A7-47D4-4C01-9F91-C84689B6D4C5}"/>
                </a:ext>
              </a:extLst>
            </p:cNvPr>
            <p:cNvGrpSpPr/>
            <p:nvPr/>
          </p:nvGrpSpPr>
          <p:grpSpPr>
            <a:xfrm>
              <a:off x="3048000" y="1372155"/>
              <a:ext cx="342900" cy="342900"/>
              <a:chOff x="4319588" y="4213225"/>
              <a:chExt cx="287338" cy="287338"/>
            </a:xfrm>
            <a:solidFill>
              <a:schemeClr val="bg1"/>
            </a:solidFill>
          </p:grpSpPr>
          <p:sp>
            <p:nvSpPr>
              <p:cNvPr id="23" name="Freeform 421">
                <a:extLst>
                  <a:ext uri="{FF2B5EF4-FFF2-40B4-BE49-F238E27FC236}">
                    <a16:creationId xmlns:a16="http://schemas.microsoft.com/office/drawing/2014/main" xmlns="" id="{F582C6AC-8B28-46F7-9551-A3C3D4434001}"/>
                  </a:ext>
                </a:extLst>
              </p:cNvPr>
              <p:cNvSpPr>
                <a:spLocks/>
              </p:cNvSpPr>
              <p:nvPr/>
            </p:nvSpPr>
            <p:spPr bwMode="auto">
              <a:xfrm>
                <a:off x="4471988" y="4213225"/>
                <a:ext cx="134938" cy="133350"/>
              </a:xfrm>
              <a:custGeom>
                <a:avLst/>
                <a:gdLst>
                  <a:gd name="T0" fmla="*/ 15 w 422"/>
                  <a:gd name="T1" fmla="*/ 422 h 422"/>
                  <a:gd name="T2" fmla="*/ 407 w 422"/>
                  <a:gd name="T3" fmla="*/ 422 h 422"/>
                  <a:gd name="T4" fmla="*/ 409 w 422"/>
                  <a:gd name="T5" fmla="*/ 421 h 422"/>
                  <a:gd name="T6" fmla="*/ 412 w 422"/>
                  <a:gd name="T7" fmla="*/ 421 h 422"/>
                  <a:gd name="T8" fmla="*/ 414 w 422"/>
                  <a:gd name="T9" fmla="*/ 419 h 422"/>
                  <a:gd name="T10" fmla="*/ 416 w 422"/>
                  <a:gd name="T11" fmla="*/ 417 h 422"/>
                  <a:gd name="T12" fmla="*/ 419 w 422"/>
                  <a:gd name="T13" fmla="*/ 414 h 422"/>
                  <a:gd name="T14" fmla="*/ 420 w 422"/>
                  <a:gd name="T15" fmla="*/ 412 h 422"/>
                  <a:gd name="T16" fmla="*/ 421 w 422"/>
                  <a:gd name="T17" fmla="*/ 409 h 422"/>
                  <a:gd name="T18" fmla="*/ 422 w 422"/>
                  <a:gd name="T19" fmla="*/ 407 h 422"/>
                  <a:gd name="T20" fmla="*/ 421 w 422"/>
                  <a:gd name="T21" fmla="*/ 386 h 422"/>
                  <a:gd name="T22" fmla="*/ 420 w 422"/>
                  <a:gd name="T23" fmla="*/ 365 h 422"/>
                  <a:gd name="T24" fmla="*/ 416 w 422"/>
                  <a:gd name="T25" fmla="*/ 345 h 422"/>
                  <a:gd name="T26" fmla="*/ 413 w 422"/>
                  <a:gd name="T27" fmla="*/ 324 h 422"/>
                  <a:gd name="T28" fmla="*/ 409 w 422"/>
                  <a:gd name="T29" fmla="*/ 305 h 422"/>
                  <a:gd name="T30" fmla="*/ 403 w 422"/>
                  <a:gd name="T31" fmla="*/ 286 h 422"/>
                  <a:gd name="T32" fmla="*/ 397 w 422"/>
                  <a:gd name="T33" fmla="*/ 266 h 422"/>
                  <a:gd name="T34" fmla="*/ 390 w 422"/>
                  <a:gd name="T35" fmla="*/ 248 h 422"/>
                  <a:gd name="T36" fmla="*/ 381 w 422"/>
                  <a:gd name="T37" fmla="*/ 230 h 422"/>
                  <a:gd name="T38" fmla="*/ 372 w 422"/>
                  <a:gd name="T39" fmla="*/ 213 h 422"/>
                  <a:gd name="T40" fmla="*/ 363 w 422"/>
                  <a:gd name="T41" fmla="*/ 196 h 422"/>
                  <a:gd name="T42" fmla="*/ 352 w 422"/>
                  <a:gd name="T43" fmla="*/ 180 h 422"/>
                  <a:gd name="T44" fmla="*/ 340 w 422"/>
                  <a:gd name="T45" fmla="*/ 163 h 422"/>
                  <a:gd name="T46" fmla="*/ 329 w 422"/>
                  <a:gd name="T47" fmla="*/ 148 h 422"/>
                  <a:gd name="T48" fmla="*/ 316 w 422"/>
                  <a:gd name="T49" fmla="*/ 133 h 422"/>
                  <a:gd name="T50" fmla="*/ 302 w 422"/>
                  <a:gd name="T51" fmla="*/ 119 h 422"/>
                  <a:gd name="T52" fmla="*/ 288 w 422"/>
                  <a:gd name="T53" fmla="*/ 106 h 422"/>
                  <a:gd name="T54" fmla="*/ 274 w 422"/>
                  <a:gd name="T55" fmla="*/ 93 h 422"/>
                  <a:gd name="T56" fmla="*/ 258 w 422"/>
                  <a:gd name="T57" fmla="*/ 81 h 422"/>
                  <a:gd name="T58" fmla="*/ 242 w 422"/>
                  <a:gd name="T59" fmla="*/ 69 h 422"/>
                  <a:gd name="T60" fmla="*/ 226 w 422"/>
                  <a:gd name="T61" fmla="*/ 59 h 422"/>
                  <a:gd name="T62" fmla="*/ 208 w 422"/>
                  <a:gd name="T63" fmla="*/ 49 h 422"/>
                  <a:gd name="T64" fmla="*/ 191 w 422"/>
                  <a:gd name="T65" fmla="*/ 40 h 422"/>
                  <a:gd name="T66" fmla="*/ 173 w 422"/>
                  <a:gd name="T67" fmla="*/ 32 h 422"/>
                  <a:gd name="T68" fmla="*/ 155 w 422"/>
                  <a:gd name="T69" fmla="*/ 25 h 422"/>
                  <a:gd name="T70" fmla="*/ 135 w 422"/>
                  <a:gd name="T71" fmla="*/ 19 h 422"/>
                  <a:gd name="T72" fmla="*/ 116 w 422"/>
                  <a:gd name="T73" fmla="*/ 13 h 422"/>
                  <a:gd name="T74" fmla="*/ 97 w 422"/>
                  <a:gd name="T75" fmla="*/ 8 h 422"/>
                  <a:gd name="T76" fmla="*/ 76 w 422"/>
                  <a:gd name="T77" fmla="*/ 5 h 422"/>
                  <a:gd name="T78" fmla="*/ 56 w 422"/>
                  <a:gd name="T79" fmla="*/ 3 h 422"/>
                  <a:gd name="T80" fmla="*/ 36 w 422"/>
                  <a:gd name="T81" fmla="*/ 0 h 422"/>
                  <a:gd name="T82" fmla="*/ 15 w 422"/>
                  <a:gd name="T83" fmla="*/ 0 h 422"/>
                  <a:gd name="T84" fmla="*/ 12 w 422"/>
                  <a:gd name="T85" fmla="*/ 0 h 422"/>
                  <a:gd name="T86" fmla="*/ 9 w 422"/>
                  <a:gd name="T87" fmla="*/ 2 h 422"/>
                  <a:gd name="T88" fmla="*/ 7 w 422"/>
                  <a:gd name="T89" fmla="*/ 3 h 422"/>
                  <a:gd name="T90" fmla="*/ 5 w 422"/>
                  <a:gd name="T91" fmla="*/ 5 h 422"/>
                  <a:gd name="T92" fmla="*/ 2 w 422"/>
                  <a:gd name="T93" fmla="*/ 7 h 422"/>
                  <a:gd name="T94" fmla="*/ 1 w 422"/>
                  <a:gd name="T95" fmla="*/ 9 h 422"/>
                  <a:gd name="T96" fmla="*/ 0 w 422"/>
                  <a:gd name="T97" fmla="*/ 12 h 422"/>
                  <a:gd name="T98" fmla="*/ 0 w 422"/>
                  <a:gd name="T99" fmla="*/ 15 h 422"/>
                  <a:gd name="T100" fmla="*/ 0 w 422"/>
                  <a:gd name="T101" fmla="*/ 406 h 422"/>
                  <a:gd name="T102" fmla="*/ 0 w 422"/>
                  <a:gd name="T103" fmla="*/ 409 h 422"/>
                  <a:gd name="T104" fmla="*/ 1 w 422"/>
                  <a:gd name="T105" fmla="*/ 412 h 422"/>
                  <a:gd name="T106" fmla="*/ 2 w 422"/>
                  <a:gd name="T107" fmla="*/ 414 h 422"/>
                  <a:gd name="T108" fmla="*/ 5 w 422"/>
                  <a:gd name="T109" fmla="*/ 417 h 422"/>
                  <a:gd name="T110" fmla="*/ 7 w 422"/>
                  <a:gd name="T111" fmla="*/ 419 h 422"/>
                  <a:gd name="T112" fmla="*/ 9 w 422"/>
                  <a:gd name="T113" fmla="*/ 421 h 422"/>
                  <a:gd name="T114" fmla="*/ 12 w 422"/>
                  <a:gd name="T115" fmla="*/ 421 h 422"/>
                  <a:gd name="T116" fmla="*/ 15 w 422"/>
                  <a:gd name="T117"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2" h="422">
                    <a:moveTo>
                      <a:pt x="15" y="422"/>
                    </a:moveTo>
                    <a:lnTo>
                      <a:pt x="407" y="422"/>
                    </a:lnTo>
                    <a:lnTo>
                      <a:pt x="409" y="421"/>
                    </a:lnTo>
                    <a:lnTo>
                      <a:pt x="412" y="421"/>
                    </a:lnTo>
                    <a:lnTo>
                      <a:pt x="414" y="419"/>
                    </a:lnTo>
                    <a:lnTo>
                      <a:pt x="416" y="417"/>
                    </a:lnTo>
                    <a:lnTo>
                      <a:pt x="419" y="414"/>
                    </a:lnTo>
                    <a:lnTo>
                      <a:pt x="420" y="412"/>
                    </a:lnTo>
                    <a:lnTo>
                      <a:pt x="421" y="409"/>
                    </a:lnTo>
                    <a:lnTo>
                      <a:pt x="422" y="407"/>
                    </a:lnTo>
                    <a:lnTo>
                      <a:pt x="421" y="386"/>
                    </a:lnTo>
                    <a:lnTo>
                      <a:pt x="420" y="365"/>
                    </a:lnTo>
                    <a:lnTo>
                      <a:pt x="416" y="345"/>
                    </a:lnTo>
                    <a:lnTo>
                      <a:pt x="413" y="324"/>
                    </a:lnTo>
                    <a:lnTo>
                      <a:pt x="409" y="305"/>
                    </a:lnTo>
                    <a:lnTo>
                      <a:pt x="403" y="286"/>
                    </a:lnTo>
                    <a:lnTo>
                      <a:pt x="397" y="266"/>
                    </a:lnTo>
                    <a:lnTo>
                      <a:pt x="390" y="248"/>
                    </a:lnTo>
                    <a:lnTo>
                      <a:pt x="381" y="230"/>
                    </a:lnTo>
                    <a:lnTo>
                      <a:pt x="372" y="213"/>
                    </a:lnTo>
                    <a:lnTo>
                      <a:pt x="363" y="196"/>
                    </a:lnTo>
                    <a:lnTo>
                      <a:pt x="352" y="180"/>
                    </a:lnTo>
                    <a:lnTo>
                      <a:pt x="340" y="163"/>
                    </a:lnTo>
                    <a:lnTo>
                      <a:pt x="329" y="148"/>
                    </a:lnTo>
                    <a:lnTo>
                      <a:pt x="316" y="133"/>
                    </a:lnTo>
                    <a:lnTo>
                      <a:pt x="302" y="119"/>
                    </a:lnTo>
                    <a:lnTo>
                      <a:pt x="288" y="106"/>
                    </a:lnTo>
                    <a:lnTo>
                      <a:pt x="274" y="93"/>
                    </a:lnTo>
                    <a:lnTo>
                      <a:pt x="258" y="81"/>
                    </a:lnTo>
                    <a:lnTo>
                      <a:pt x="242" y="69"/>
                    </a:lnTo>
                    <a:lnTo>
                      <a:pt x="226" y="59"/>
                    </a:lnTo>
                    <a:lnTo>
                      <a:pt x="208" y="49"/>
                    </a:lnTo>
                    <a:lnTo>
                      <a:pt x="191" y="40"/>
                    </a:lnTo>
                    <a:lnTo>
                      <a:pt x="173" y="32"/>
                    </a:lnTo>
                    <a:lnTo>
                      <a:pt x="155" y="25"/>
                    </a:lnTo>
                    <a:lnTo>
                      <a:pt x="135" y="19"/>
                    </a:lnTo>
                    <a:lnTo>
                      <a:pt x="116" y="13"/>
                    </a:lnTo>
                    <a:lnTo>
                      <a:pt x="97" y="8"/>
                    </a:lnTo>
                    <a:lnTo>
                      <a:pt x="76" y="5"/>
                    </a:lnTo>
                    <a:lnTo>
                      <a:pt x="56" y="3"/>
                    </a:lnTo>
                    <a:lnTo>
                      <a:pt x="36" y="0"/>
                    </a:lnTo>
                    <a:lnTo>
                      <a:pt x="15" y="0"/>
                    </a:lnTo>
                    <a:lnTo>
                      <a:pt x="12" y="0"/>
                    </a:lnTo>
                    <a:lnTo>
                      <a:pt x="9" y="2"/>
                    </a:lnTo>
                    <a:lnTo>
                      <a:pt x="7" y="3"/>
                    </a:lnTo>
                    <a:lnTo>
                      <a:pt x="5" y="5"/>
                    </a:lnTo>
                    <a:lnTo>
                      <a:pt x="2" y="7"/>
                    </a:lnTo>
                    <a:lnTo>
                      <a:pt x="1" y="9"/>
                    </a:lnTo>
                    <a:lnTo>
                      <a:pt x="0" y="12"/>
                    </a:lnTo>
                    <a:lnTo>
                      <a:pt x="0" y="15"/>
                    </a:lnTo>
                    <a:lnTo>
                      <a:pt x="0" y="406"/>
                    </a:lnTo>
                    <a:lnTo>
                      <a:pt x="0" y="409"/>
                    </a:lnTo>
                    <a:lnTo>
                      <a:pt x="1" y="412"/>
                    </a:lnTo>
                    <a:lnTo>
                      <a:pt x="2" y="414"/>
                    </a:lnTo>
                    <a:lnTo>
                      <a:pt x="5" y="417"/>
                    </a:lnTo>
                    <a:lnTo>
                      <a:pt x="7" y="419"/>
                    </a:lnTo>
                    <a:lnTo>
                      <a:pt x="9" y="421"/>
                    </a:lnTo>
                    <a:lnTo>
                      <a:pt x="12" y="421"/>
                    </a:lnTo>
                    <a:lnTo>
                      <a:pt x="15" y="4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 name="Freeform 422">
                <a:extLst>
                  <a:ext uri="{FF2B5EF4-FFF2-40B4-BE49-F238E27FC236}">
                    <a16:creationId xmlns:a16="http://schemas.microsoft.com/office/drawing/2014/main" xmlns="" id="{10EC9DAC-763B-4A0C-83A6-79975A0EAFE3}"/>
                  </a:ext>
                </a:extLst>
              </p:cNvPr>
              <p:cNvSpPr>
                <a:spLocks/>
              </p:cNvSpPr>
              <p:nvPr/>
            </p:nvSpPr>
            <p:spPr bwMode="auto">
              <a:xfrm>
                <a:off x="4319588" y="4241800"/>
                <a:ext cx="220663" cy="258763"/>
              </a:xfrm>
              <a:custGeom>
                <a:avLst/>
                <a:gdLst>
                  <a:gd name="T0" fmla="*/ 421 w 698"/>
                  <a:gd name="T1" fmla="*/ 15 h 813"/>
                  <a:gd name="T2" fmla="*/ 420 w 698"/>
                  <a:gd name="T3" fmla="*/ 8 h 813"/>
                  <a:gd name="T4" fmla="*/ 417 w 698"/>
                  <a:gd name="T5" fmla="*/ 4 h 813"/>
                  <a:gd name="T6" fmla="*/ 413 w 698"/>
                  <a:gd name="T7" fmla="*/ 1 h 813"/>
                  <a:gd name="T8" fmla="*/ 406 w 698"/>
                  <a:gd name="T9" fmla="*/ 0 h 813"/>
                  <a:gd name="T10" fmla="*/ 365 w 698"/>
                  <a:gd name="T11" fmla="*/ 2 h 813"/>
                  <a:gd name="T12" fmla="*/ 325 w 698"/>
                  <a:gd name="T13" fmla="*/ 8 h 813"/>
                  <a:gd name="T14" fmla="*/ 286 w 698"/>
                  <a:gd name="T15" fmla="*/ 18 h 813"/>
                  <a:gd name="T16" fmla="*/ 249 w 698"/>
                  <a:gd name="T17" fmla="*/ 32 h 813"/>
                  <a:gd name="T18" fmla="*/ 213 w 698"/>
                  <a:gd name="T19" fmla="*/ 49 h 813"/>
                  <a:gd name="T20" fmla="*/ 180 w 698"/>
                  <a:gd name="T21" fmla="*/ 69 h 813"/>
                  <a:gd name="T22" fmla="*/ 148 w 698"/>
                  <a:gd name="T23" fmla="*/ 92 h 813"/>
                  <a:gd name="T24" fmla="*/ 120 w 698"/>
                  <a:gd name="T25" fmla="*/ 119 h 813"/>
                  <a:gd name="T26" fmla="*/ 93 w 698"/>
                  <a:gd name="T27" fmla="*/ 148 h 813"/>
                  <a:gd name="T28" fmla="*/ 69 w 698"/>
                  <a:gd name="T29" fmla="*/ 179 h 813"/>
                  <a:gd name="T30" fmla="*/ 49 w 698"/>
                  <a:gd name="T31" fmla="*/ 212 h 813"/>
                  <a:gd name="T32" fmla="*/ 32 w 698"/>
                  <a:gd name="T33" fmla="*/ 247 h 813"/>
                  <a:gd name="T34" fmla="*/ 19 w 698"/>
                  <a:gd name="T35" fmla="*/ 285 h 813"/>
                  <a:gd name="T36" fmla="*/ 8 w 698"/>
                  <a:gd name="T37" fmla="*/ 325 h 813"/>
                  <a:gd name="T38" fmla="*/ 2 w 698"/>
                  <a:gd name="T39" fmla="*/ 364 h 813"/>
                  <a:gd name="T40" fmla="*/ 0 w 698"/>
                  <a:gd name="T41" fmla="*/ 406 h 813"/>
                  <a:gd name="T42" fmla="*/ 2 w 698"/>
                  <a:gd name="T43" fmla="*/ 447 h 813"/>
                  <a:gd name="T44" fmla="*/ 8 w 698"/>
                  <a:gd name="T45" fmla="*/ 488 h 813"/>
                  <a:gd name="T46" fmla="*/ 19 w 698"/>
                  <a:gd name="T47" fmla="*/ 526 h 813"/>
                  <a:gd name="T48" fmla="*/ 32 w 698"/>
                  <a:gd name="T49" fmla="*/ 564 h 813"/>
                  <a:gd name="T50" fmla="*/ 49 w 698"/>
                  <a:gd name="T51" fmla="*/ 599 h 813"/>
                  <a:gd name="T52" fmla="*/ 69 w 698"/>
                  <a:gd name="T53" fmla="*/ 633 h 813"/>
                  <a:gd name="T54" fmla="*/ 93 w 698"/>
                  <a:gd name="T55" fmla="*/ 665 h 813"/>
                  <a:gd name="T56" fmla="*/ 120 w 698"/>
                  <a:gd name="T57" fmla="*/ 694 h 813"/>
                  <a:gd name="T58" fmla="*/ 148 w 698"/>
                  <a:gd name="T59" fmla="*/ 719 h 813"/>
                  <a:gd name="T60" fmla="*/ 180 w 698"/>
                  <a:gd name="T61" fmla="*/ 743 h 813"/>
                  <a:gd name="T62" fmla="*/ 213 w 698"/>
                  <a:gd name="T63" fmla="*/ 763 h 813"/>
                  <a:gd name="T64" fmla="*/ 249 w 698"/>
                  <a:gd name="T65" fmla="*/ 780 h 813"/>
                  <a:gd name="T66" fmla="*/ 286 w 698"/>
                  <a:gd name="T67" fmla="*/ 794 h 813"/>
                  <a:gd name="T68" fmla="*/ 325 w 698"/>
                  <a:gd name="T69" fmla="*/ 804 h 813"/>
                  <a:gd name="T70" fmla="*/ 365 w 698"/>
                  <a:gd name="T71" fmla="*/ 810 h 813"/>
                  <a:gd name="T72" fmla="*/ 406 w 698"/>
                  <a:gd name="T73" fmla="*/ 813 h 813"/>
                  <a:gd name="T74" fmla="*/ 447 w 698"/>
                  <a:gd name="T75" fmla="*/ 810 h 813"/>
                  <a:gd name="T76" fmla="*/ 487 w 698"/>
                  <a:gd name="T77" fmla="*/ 804 h 813"/>
                  <a:gd name="T78" fmla="*/ 525 w 698"/>
                  <a:gd name="T79" fmla="*/ 794 h 813"/>
                  <a:gd name="T80" fmla="*/ 562 w 698"/>
                  <a:gd name="T81" fmla="*/ 782 h 813"/>
                  <a:gd name="T82" fmla="*/ 598 w 698"/>
                  <a:gd name="T83" fmla="*/ 764 h 813"/>
                  <a:gd name="T84" fmla="*/ 632 w 698"/>
                  <a:gd name="T85" fmla="*/ 744 h 813"/>
                  <a:gd name="T86" fmla="*/ 664 w 698"/>
                  <a:gd name="T87" fmla="*/ 720 h 813"/>
                  <a:gd name="T88" fmla="*/ 694 w 698"/>
                  <a:gd name="T89" fmla="*/ 694 h 813"/>
                  <a:gd name="T90" fmla="*/ 697 w 698"/>
                  <a:gd name="T91" fmla="*/ 688 h 813"/>
                  <a:gd name="T92" fmla="*/ 698 w 698"/>
                  <a:gd name="T93" fmla="*/ 683 h 813"/>
                  <a:gd name="T94" fmla="*/ 697 w 698"/>
                  <a:gd name="T95" fmla="*/ 676 h 813"/>
                  <a:gd name="T96" fmla="*/ 694 w 698"/>
                  <a:gd name="T97" fmla="*/ 672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98" h="813">
                    <a:moveTo>
                      <a:pt x="421" y="400"/>
                    </a:moveTo>
                    <a:lnTo>
                      <a:pt x="421" y="15"/>
                    </a:lnTo>
                    <a:lnTo>
                      <a:pt x="421" y="11"/>
                    </a:lnTo>
                    <a:lnTo>
                      <a:pt x="420" y="8"/>
                    </a:lnTo>
                    <a:lnTo>
                      <a:pt x="419" y="6"/>
                    </a:lnTo>
                    <a:lnTo>
                      <a:pt x="417" y="4"/>
                    </a:lnTo>
                    <a:lnTo>
                      <a:pt x="415" y="2"/>
                    </a:lnTo>
                    <a:lnTo>
                      <a:pt x="413" y="1"/>
                    </a:lnTo>
                    <a:lnTo>
                      <a:pt x="409" y="0"/>
                    </a:lnTo>
                    <a:lnTo>
                      <a:pt x="406" y="0"/>
                    </a:lnTo>
                    <a:lnTo>
                      <a:pt x="386" y="0"/>
                    </a:lnTo>
                    <a:lnTo>
                      <a:pt x="365" y="2"/>
                    </a:lnTo>
                    <a:lnTo>
                      <a:pt x="345" y="4"/>
                    </a:lnTo>
                    <a:lnTo>
                      <a:pt x="325" y="8"/>
                    </a:lnTo>
                    <a:lnTo>
                      <a:pt x="305" y="12"/>
                    </a:lnTo>
                    <a:lnTo>
                      <a:pt x="286" y="18"/>
                    </a:lnTo>
                    <a:lnTo>
                      <a:pt x="267" y="24"/>
                    </a:lnTo>
                    <a:lnTo>
                      <a:pt x="249" y="32"/>
                    </a:lnTo>
                    <a:lnTo>
                      <a:pt x="230" y="39"/>
                    </a:lnTo>
                    <a:lnTo>
                      <a:pt x="213" y="49"/>
                    </a:lnTo>
                    <a:lnTo>
                      <a:pt x="196" y="59"/>
                    </a:lnTo>
                    <a:lnTo>
                      <a:pt x="180" y="69"/>
                    </a:lnTo>
                    <a:lnTo>
                      <a:pt x="164" y="80"/>
                    </a:lnTo>
                    <a:lnTo>
                      <a:pt x="148" y="92"/>
                    </a:lnTo>
                    <a:lnTo>
                      <a:pt x="134" y="105"/>
                    </a:lnTo>
                    <a:lnTo>
                      <a:pt x="120" y="119"/>
                    </a:lnTo>
                    <a:lnTo>
                      <a:pt x="106" y="133"/>
                    </a:lnTo>
                    <a:lnTo>
                      <a:pt x="93" y="148"/>
                    </a:lnTo>
                    <a:lnTo>
                      <a:pt x="81" y="163"/>
                    </a:lnTo>
                    <a:lnTo>
                      <a:pt x="69" y="179"/>
                    </a:lnTo>
                    <a:lnTo>
                      <a:pt x="59" y="195"/>
                    </a:lnTo>
                    <a:lnTo>
                      <a:pt x="49" y="212"/>
                    </a:lnTo>
                    <a:lnTo>
                      <a:pt x="40" y="230"/>
                    </a:lnTo>
                    <a:lnTo>
                      <a:pt x="32" y="247"/>
                    </a:lnTo>
                    <a:lnTo>
                      <a:pt x="24" y="267"/>
                    </a:lnTo>
                    <a:lnTo>
                      <a:pt x="19" y="285"/>
                    </a:lnTo>
                    <a:lnTo>
                      <a:pt x="13" y="304"/>
                    </a:lnTo>
                    <a:lnTo>
                      <a:pt x="8" y="325"/>
                    </a:lnTo>
                    <a:lnTo>
                      <a:pt x="5" y="344"/>
                    </a:lnTo>
                    <a:lnTo>
                      <a:pt x="2" y="364"/>
                    </a:lnTo>
                    <a:lnTo>
                      <a:pt x="1" y="385"/>
                    </a:lnTo>
                    <a:lnTo>
                      <a:pt x="0" y="406"/>
                    </a:lnTo>
                    <a:lnTo>
                      <a:pt x="1" y="426"/>
                    </a:lnTo>
                    <a:lnTo>
                      <a:pt x="2" y="447"/>
                    </a:lnTo>
                    <a:lnTo>
                      <a:pt x="5" y="467"/>
                    </a:lnTo>
                    <a:lnTo>
                      <a:pt x="8" y="488"/>
                    </a:lnTo>
                    <a:lnTo>
                      <a:pt x="13" y="507"/>
                    </a:lnTo>
                    <a:lnTo>
                      <a:pt x="19" y="526"/>
                    </a:lnTo>
                    <a:lnTo>
                      <a:pt x="24" y="546"/>
                    </a:lnTo>
                    <a:lnTo>
                      <a:pt x="32" y="564"/>
                    </a:lnTo>
                    <a:lnTo>
                      <a:pt x="40" y="582"/>
                    </a:lnTo>
                    <a:lnTo>
                      <a:pt x="49" y="599"/>
                    </a:lnTo>
                    <a:lnTo>
                      <a:pt x="59" y="616"/>
                    </a:lnTo>
                    <a:lnTo>
                      <a:pt x="69" y="633"/>
                    </a:lnTo>
                    <a:lnTo>
                      <a:pt x="81" y="649"/>
                    </a:lnTo>
                    <a:lnTo>
                      <a:pt x="93" y="665"/>
                    </a:lnTo>
                    <a:lnTo>
                      <a:pt x="106" y="679"/>
                    </a:lnTo>
                    <a:lnTo>
                      <a:pt x="120" y="694"/>
                    </a:lnTo>
                    <a:lnTo>
                      <a:pt x="134" y="706"/>
                    </a:lnTo>
                    <a:lnTo>
                      <a:pt x="148" y="719"/>
                    </a:lnTo>
                    <a:lnTo>
                      <a:pt x="164" y="731"/>
                    </a:lnTo>
                    <a:lnTo>
                      <a:pt x="180" y="743"/>
                    </a:lnTo>
                    <a:lnTo>
                      <a:pt x="196" y="754"/>
                    </a:lnTo>
                    <a:lnTo>
                      <a:pt x="213" y="763"/>
                    </a:lnTo>
                    <a:lnTo>
                      <a:pt x="230" y="772"/>
                    </a:lnTo>
                    <a:lnTo>
                      <a:pt x="249" y="780"/>
                    </a:lnTo>
                    <a:lnTo>
                      <a:pt x="267" y="788"/>
                    </a:lnTo>
                    <a:lnTo>
                      <a:pt x="286" y="794"/>
                    </a:lnTo>
                    <a:lnTo>
                      <a:pt x="305" y="800"/>
                    </a:lnTo>
                    <a:lnTo>
                      <a:pt x="325" y="804"/>
                    </a:lnTo>
                    <a:lnTo>
                      <a:pt x="345" y="807"/>
                    </a:lnTo>
                    <a:lnTo>
                      <a:pt x="365" y="810"/>
                    </a:lnTo>
                    <a:lnTo>
                      <a:pt x="386" y="812"/>
                    </a:lnTo>
                    <a:lnTo>
                      <a:pt x="406" y="813"/>
                    </a:lnTo>
                    <a:lnTo>
                      <a:pt x="427" y="812"/>
                    </a:lnTo>
                    <a:lnTo>
                      <a:pt x="447" y="810"/>
                    </a:lnTo>
                    <a:lnTo>
                      <a:pt x="467" y="808"/>
                    </a:lnTo>
                    <a:lnTo>
                      <a:pt x="487" y="804"/>
                    </a:lnTo>
                    <a:lnTo>
                      <a:pt x="506" y="800"/>
                    </a:lnTo>
                    <a:lnTo>
                      <a:pt x="525" y="794"/>
                    </a:lnTo>
                    <a:lnTo>
                      <a:pt x="543" y="789"/>
                    </a:lnTo>
                    <a:lnTo>
                      <a:pt x="562" y="782"/>
                    </a:lnTo>
                    <a:lnTo>
                      <a:pt x="580" y="774"/>
                    </a:lnTo>
                    <a:lnTo>
                      <a:pt x="598" y="764"/>
                    </a:lnTo>
                    <a:lnTo>
                      <a:pt x="615" y="755"/>
                    </a:lnTo>
                    <a:lnTo>
                      <a:pt x="632" y="744"/>
                    </a:lnTo>
                    <a:lnTo>
                      <a:pt x="649" y="733"/>
                    </a:lnTo>
                    <a:lnTo>
                      <a:pt x="664" y="720"/>
                    </a:lnTo>
                    <a:lnTo>
                      <a:pt x="680" y="707"/>
                    </a:lnTo>
                    <a:lnTo>
                      <a:pt x="694" y="694"/>
                    </a:lnTo>
                    <a:lnTo>
                      <a:pt x="696" y="691"/>
                    </a:lnTo>
                    <a:lnTo>
                      <a:pt x="697" y="688"/>
                    </a:lnTo>
                    <a:lnTo>
                      <a:pt x="698" y="686"/>
                    </a:lnTo>
                    <a:lnTo>
                      <a:pt x="698" y="683"/>
                    </a:lnTo>
                    <a:lnTo>
                      <a:pt x="698" y="680"/>
                    </a:lnTo>
                    <a:lnTo>
                      <a:pt x="697" y="676"/>
                    </a:lnTo>
                    <a:lnTo>
                      <a:pt x="696" y="674"/>
                    </a:lnTo>
                    <a:lnTo>
                      <a:pt x="694" y="672"/>
                    </a:lnTo>
                    <a:lnTo>
                      <a:pt x="421" y="4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5" name="Freeform 423">
                <a:extLst>
                  <a:ext uri="{FF2B5EF4-FFF2-40B4-BE49-F238E27FC236}">
                    <a16:creationId xmlns:a16="http://schemas.microsoft.com/office/drawing/2014/main" xmlns="" id="{3CA3F2D6-B9BD-4F7D-BDE8-05A2706DADFB}"/>
                  </a:ext>
                </a:extLst>
              </p:cNvPr>
              <p:cNvSpPr>
                <a:spLocks/>
              </p:cNvSpPr>
              <p:nvPr/>
            </p:nvSpPr>
            <p:spPr bwMode="auto">
              <a:xfrm>
                <a:off x="4471988" y="4356100"/>
                <a:ext cx="134938" cy="98425"/>
              </a:xfrm>
              <a:custGeom>
                <a:avLst/>
                <a:gdLst>
                  <a:gd name="T0" fmla="*/ 407 w 422"/>
                  <a:gd name="T1" fmla="*/ 0 h 307"/>
                  <a:gd name="T2" fmla="*/ 15 w 422"/>
                  <a:gd name="T3" fmla="*/ 0 h 307"/>
                  <a:gd name="T4" fmla="*/ 11 w 422"/>
                  <a:gd name="T5" fmla="*/ 0 h 307"/>
                  <a:gd name="T6" fmla="*/ 7 w 422"/>
                  <a:gd name="T7" fmla="*/ 2 h 307"/>
                  <a:gd name="T8" fmla="*/ 4 w 422"/>
                  <a:gd name="T9" fmla="*/ 5 h 307"/>
                  <a:gd name="T10" fmla="*/ 1 w 422"/>
                  <a:gd name="T11" fmla="*/ 9 h 307"/>
                  <a:gd name="T12" fmla="*/ 0 w 422"/>
                  <a:gd name="T13" fmla="*/ 13 h 307"/>
                  <a:gd name="T14" fmla="*/ 0 w 422"/>
                  <a:gd name="T15" fmla="*/ 17 h 307"/>
                  <a:gd name="T16" fmla="*/ 1 w 422"/>
                  <a:gd name="T17" fmla="*/ 21 h 307"/>
                  <a:gd name="T18" fmla="*/ 5 w 422"/>
                  <a:gd name="T19" fmla="*/ 26 h 307"/>
                  <a:gd name="T20" fmla="*/ 281 w 422"/>
                  <a:gd name="T21" fmla="*/ 303 h 307"/>
                  <a:gd name="T22" fmla="*/ 283 w 422"/>
                  <a:gd name="T23" fmla="*/ 304 h 307"/>
                  <a:gd name="T24" fmla="*/ 286 w 422"/>
                  <a:gd name="T25" fmla="*/ 306 h 307"/>
                  <a:gd name="T26" fmla="*/ 289 w 422"/>
                  <a:gd name="T27" fmla="*/ 306 h 307"/>
                  <a:gd name="T28" fmla="*/ 292 w 422"/>
                  <a:gd name="T29" fmla="*/ 307 h 307"/>
                  <a:gd name="T30" fmla="*/ 294 w 422"/>
                  <a:gd name="T31" fmla="*/ 306 h 307"/>
                  <a:gd name="T32" fmla="*/ 297 w 422"/>
                  <a:gd name="T33" fmla="*/ 306 h 307"/>
                  <a:gd name="T34" fmla="*/ 300 w 422"/>
                  <a:gd name="T35" fmla="*/ 304 h 307"/>
                  <a:gd name="T36" fmla="*/ 303 w 422"/>
                  <a:gd name="T37" fmla="*/ 303 h 307"/>
                  <a:gd name="T38" fmla="*/ 317 w 422"/>
                  <a:gd name="T39" fmla="*/ 288 h 307"/>
                  <a:gd name="T40" fmla="*/ 330 w 422"/>
                  <a:gd name="T41" fmla="*/ 272 h 307"/>
                  <a:gd name="T42" fmla="*/ 341 w 422"/>
                  <a:gd name="T43" fmla="*/ 256 h 307"/>
                  <a:gd name="T44" fmla="*/ 353 w 422"/>
                  <a:gd name="T45" fmla="*/ 240 h 307"/>
                  <a:gd name="T46" fmla="*/ 364 w 422"/>
                  <a:gd name="T47" fmla="*/ 223 h 307"/>
                  <a:gd name="T48" fmla="*/ 374 w 422"/>
                  <a:gd name="T49" fmla="*/ 206 h 307"/>
                  <a:gd name="T50" fmla="*/ 382 w 422"/>
                  <a:gd name="T51" fmla="*/ 189 h 307"/>
                  <a:gd name="T52" fmla="*/ 391 w 422"/>
                  <a:gd name="T53" fmla="*/ 171 h 307"/>
                  <a:gd name="T54" fmla="*/ 398 w 422"/>
                  <a:gd name="T55" fmla="*/ 152 h 307"/>
                  <a:gd name="T56" fmla="*/ 404 w 422"/>
                  <a:gd name="T57" fmla="*/ 133 h 307"/>
                  <a:gd name="T58" fmla="*/ 409 w 422"/>
                  <a:gd name="T59" fmla="*/ 114 h 307"/>
                  <a:gd name="T60" fmla="*/ 413 w 422"/>
                  <a:gd name="T61" fmla="*/ 94 h 307"/>
                  <a:gd name="T62" fmla="*/ 416 w 422"/>
                  <a:gd name="T63" fmla="*/ 75 h 307"/>
                  <a:gd name="T64" fmla="*/ 420 w 422"/>
                  <a:gd name="T65" fmla="*/ 55 h 307"/>
                  <a:gd name="T66" fmla="*/ 421 w 422"/>
                  <a:gd name="T67" fmla="*/ 35 h 307"/>
                  <a:gd name="T68" fmla="*/ 422 w 422"/>
                  <a:gd name="T69" fmla="*/ 15 h 307"/>
                  <a:gd name="T70" fmla="*/ 421 w 422"/>
                  <a:gd name="T71" fmla="*/ 12 h 307"/>
                  <a:gd name="T72" fmla="*/ 420 w 422"/>
                  <a:gd name="T73" fmla="*/ 9 h 307"/>
                  <a:gd name="T74" fmla="*/ 419 w 422"/>
                  <a:gd name="T75" fmla="*/ 6 h 307"/>
                  <a:gd name="T76" fmla="*/ 416 w 422"/>
                  <a:gd name="T77" fmla="*/ 4 h 307"/>
                  <a:gd name="T78" fmla="*/ 414 w 422"/>
                  <a:gd name="T79" fmla="*/ 2 h 307"/>
                  <a:gd name="T80" fmla="*/ 412 w 422"/>
                  <a:gd name="T81" fmla="*/ 1 h 307"/>
                  <a:gd name="T82" fmla="*/ 409 w 422"/>
                  <a:gd name="T83" fmla="*/ 0 h 307"/>
                  <a:gd name="T84" fmla="*/ 407 w 422"/>
                  <a:gd name="T8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2" h="307">
                    <a:moveTo>
                      <a:pt x="407" y="0"/>
                    </a:moveTo>
                    <a:lnTo>
                      <a:pt x="15" y="0"/>
                    </a:lnTo>
                    <a:lnTo>
                      <a:pt x="11" y="0"/>
                    </a:lnTo>
                    <a:lnTo>
                      <a:pt x="7" y="2"/>
                    </a:lnTo>
                    <a:lnTo>
                      <a:pt x="4" y="5"/>
                    </a:lnTo>
                    <a:lnTo>
                      <a:pt x="1" y="9"/>
                    </a:lnTo>
                    <a:lnTo>
                      <a:pt x="0" y="13"/>
                    </a:lnTo>
                    <a:lnTo>
                      <a:pt x="0" y="17"/>
                    </a:lnTo>
                    <a:lnTo>
                      <a:pt x="1" y="21"/>
                    </a:lnTo>
                    <a:lnTo>
                      <a:pt x="5" y="26"/>
                    </a:lnTo>
                    <a:lnTo>
                      <a:pt x="281" y="303"/>
                    </a:lnTo>
                    <a:lnTo>
                      <a:pt x="283" y="304"/>
                    </a:lnTo>
                    <a:lnTo>
                      <a:pt x="286" y="306"/>
                    </a:lnTo>
                    <a:lnTo>
                      <a:pt x="289" y="306"/>
                    </a:lnTo>
                    <a:lnTo>
                      <a:pt x="292" y="307"/>
                    </a:lnTo>
                    <a:lnTo>
                      <a:pt x="294" y="306"/>
                    </a:lnTo>
                    <a:lnTo>
                      <a:pt x="297" y="306"/>
                    </a:lnTo>
                    <a:lnTo>
                      <a:pt x="300" y="304"/>
                    </a:lnTo>
                    <a:lnTo>
                      <a:pt x="303" y="303"/>
                    </a:lnTo>
                    <a:lnTo>
                      <a:pt x="317" y="288"/>
                    </a:lnTo>
                    <a:lnTo>
                      <a:pt x="330" y="272"/>
                    </a:lnTo>
                    <a:lnTo>
                      <a:pt x="341" y="256"/>
                    </a:lnTo>
                    <a:lnTo>
                      <a:pt x="353" y="240"/>
                    </a:lnTo>
                    <a:lnTo>
                      <a:pt x="364" y="223"/>
                    </a:lnTo>
                    <a:lnTo>
                      <a:pt x="374" y="206"/>
                    </a:lnTo>
                    <a:lnTo>
                      <a:pt x="382" y="189"/>
                    </a:lnTo>
                    <a:lnTo>
                      <a:pt x="391" y="171"/>
                    </a:lnTo>
                    <a:lnTo>
                      <a:pt x="398" y="152"/>
                    </a:lnTo>
                    <a:lnTo>
                      <a:pt x="404" y="133"/>
                    </a:lnTo>
                    <a:lnTo>
                      <a:pt x="409" y="114"/>
                    </a:lnTo>
                    <a:lnTo>
                      <a:pt x="413" y="94"/>
                    </a:lnTo>
                    <a:lnTo>
                      <a:pt x="416" y="75"/>
                    </a:lnTo>
                    <a:lnTo>
                      <a:pt x="420" y="55"/>
                    </a:lnTo>
                    <a:lnTo>
                      <a:pt x="421" y="35"/>
                    </a:lnTo>
                    <a:lnTo>
                      <a:pt x="422" y="15"/>
                    </a:lnTo>
                    <a:lnTo>
                      <a:pt x="421" y="12"/>
                    </a:lnTo>
                    <a:lnTo>
                      <a:pt x="420" y="9"/>
                    </a:lnTo>
                    <a:lnTo>
                      <a:pt x="419" y="6"/>
                    </a:lnTo>
                    <a:lnTo>
                      <a:pt x="416" y="4"/>
                    </a:lnTo>
                    <a:lnTo>
                      <a:pt x="414" y="2"/>
                    </a:lnTo>
                    <a:lnTo>
                      <a:pt x="412" y="1"/>
                    </a:lnTo>
                    <a:lnTo>
                      <a:pt x="409" y="0"/>
                    </a:lnTo>
                    <a:lnTo>
                      <a:pt x="4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
          <p:nvSpPr>
            <p:cNvPr id="22" name="TextBox 21">
              <a:extLst>
                <a:ext uri="{FF2B5EF4-FFF2-40B4-BE49-F238E27FC236}">
                  <a16:creationId xmlns:a16="http://schemas.microsoft.com/office/drawing/2014/main" xmlns="" id="{A5FD508F-4A55-4568-B586-D3E52818616E}"/>
                </a:ext>
              </a:extLst>
            </p:cNvPr>
            <p:cNvSpPr txBox="1"/>
            <p:nvPr/>
          </p:nvSpPr>
          <p:spPr>
            <a:xfrm>
              <a:off x="2565400" y="1835705"/>
              <a:ext cx="1308100" cy="215492"/>
            </a:xfrm>
            <a:prstGeom prst="rect">
              <a:avLst/>
            </a:prstGeom>
            <a:noFill/>
            <a:ln w="6350">
              <a:noFill/>
              <a:prstDash val="dash"/>
            </a:ln>
          </p:spPr>
          <p:txBody>
            <a:bodyPr wrap="square" lIns="0" tIns="0" rIns="0" bIns="0" rtlCol="0">
              <a:spAutoFit/>
            </a:bodyPr>
            <a:lstStyle/>
            <a:p>
              <a:pPr algn="ctr"/>
              <a:r>
                <a:rPr lang="en-US" sz="1867" dirty="0">
                  <a:solidFill>
                    <a:schemeClr val="bg1"/>
                  </a:solidFill>
                </a:rPr>
                <a:t>PDF (CCG)</a:t>
              </a:r>
            </a:p>
          </p:txBody>
        </p:sp>
      </p:grpSp>
      <p:grpSp>
        <p:nvGrpSpPr>
          <p:cNvPr id="26" name="Group 25">
            <a:extLst>
              <a:ext uri="{FF2B5EF4-FFF2-40B4-BE49-F238E27FC236}">
                <a16:creationId xmlns:a16="http://schemas.microsoft.com/office/drawing/2014/main" xmlns="" id="{AD0C6FE0-9268-4BB6-AEC2-E7D0400B661B}"/>
              </a:ext>
            </a:extLst>
          </p:cNvPr>
          <p:cNvGrpSpPr/>
          <p:nvPr/>
        </p:nvGrpSpPr>
        <p:grpSpPr>
          <a:xfrm>
            <a:off x="878485" y="3880966"/>
            <a:ext cx="1744133" cy="776118"/>
            <a:chOff x="3276600" y="3206750"/>
            <a:chExt cx="1308100" cy="582089"/>
          </a:xfrm>
        </p:grpSpPr>
        <p:sp>
          <p:nvSpPr>
            <p:cNvPr id="27" name="TextBox 26">
              <a:extLst>
                <a:ext uri="{FF2B5EF4-FFF2-40B4-BE49-F238E27FC236}">
                  <a16:creationId xmlns:a16="http://schemas.microsoft.com/office/drawing/2014/main" xmlns="" id="{8FAA07DB-DFAF-4C08-ACDB-E4EFCD56C8D5}"/>
                </a:ext>
              </a:extLst>
            </p:cNvPr>
            <p:cNvSpPr txBox="1"/>
            <p:nvPr/>
          </p:nvSpPr>
          <p:spPr>
            <a:xfrm>
              <a:off x="3276600" y="3573347"/>
              <a:ext cx="1308100" cy="215492"/>
            </a:xfrm>
            <a:prstGeom prst="rect">
              <a:avLst/>
            </a:prstGeom>
            <a:noFill/>
            <a:ln w="6350">
              <a:noFill/>
              <a:prstDash val="dash"/>
            </a:ln>
          </p:spPr>
          <p:txBody>
            <a:bodyPr wrap="square" lIns="0" tIns="0" rIns="0" bIns="0" rtlCol="0">
              <a:spAutoFit/>
            </a:bodyPr>
            <a:lstStyle/>
            <a:p>
              <a:pPr algn="ctr"/>
              <a:r>
                <a:rPr lang="en-US" sz="1867" dirty="0">
                  <a:solidFill>
                    <a:schemeClr val="bg1"/>
                  </a:solidFill>
                </a:rPr>
                <a:t>SD&amp;T (IIG)</a:t>
              </a:r>
            </a:p>
          </p:txBody>
        </p:sp>
        <p:sp>
          <p:nvSpPr>
            <p:cNvPr id="28" name="Freeform 3447">
              <a:extLst>
                <a:ext uri="{FF2B5EF4-FFF2-40B4-BE49-F238E27FC236}">
                  <a16:creationId xmlns:a16="http://schemas.microsoft.com/office/drawing/2014/main" xmlns="" id="{6FBA2FB3-0A99-4388-A909-2D1080C3CFF2}"/>
                </a:ext>
              </a:extLst>
            </p:cNvPr>
            <p:cNvSpPr>
              <a:spLocks noEditPoints="1"/>
            </p:cNvSpPr>
            <p:nvPr/>
          </p:nvSpPr>
          <p:spPr bwMode="auto">
            <a:xfrm>
              <a:off x="3787775" y="3206750"/>
              <a:ext cx="285750" cy="285750"/>
            </a:xfrm>
            <a:custGeom>
              <a:avLst/>
              <a:gdLst>
                <a:gd name="T0" fmla="*/ 482 w 720"/>
                <a:gd name="T1" fmla="*/ 537 h 721"/>
                <a:gd name="T2" fmla="*/ 445 w 720"/>
                <a:gd name="T3" fmla="*/ 450 h 721"/>
                <a:gd name="T4" fmla="*/ 477 w 720"/>
                <a:gd name="T5" fmla="*/ 370 h 721"/>
                <a:gd name="T6" fmla="*/ 495 w 720"/>
                <a:gd name="T7" fmla="*/ 345 h 721"/>
                <a:gd name="T8" fmla="*/ 488 w 720"/>
                <a:gd name="T9" fmla="*/ 298 h 721"/>
                <a:gd name="T10" fmla="*/ 493 w 720"/>
                <a:gd name="T11" fmla="*/ 246 h 721"/>
                <a:gd name="T12" fmla="*/ 486 w 720"/>
                <a:gd name="T13" fmla="*/ 178 h 721"/>
                <a:gd name="T14" fmla="*/ 450 w 720"/>
                <a:gd name="T15" fmla="*/ 148 h 721"/>
                <a:gd name="T16" fmla="*/ 351 w 720"/>
                <a:gd name="T17" fmla="*/ 139 h 721"/>
                <a:gd name="T18" fmla="*/ 283 w 720"/>
                <a:gd name="T19" fmla="*/ 170 h 721"/>
                <a:gd name="T20" fmla="*/ 251 w 720"/>
                <a:gd name="T21" fmla="*/ 184 h 721"/>
                <a:gd name="T22" fmla="*/ 229 w 720"/>
                <a:gd name="T23" fmla="*/ 218 h 721"/>
                <a:gd name="T24" fmla="*/ 240 w 720"/>
                <a:gd name="T25" fmla="*/ 292 h 721"/>
                <a:gd name="T26" fmla="*/ 223 w 720"/>
                <a:gd name="T27" fmla="*/ 331 h 721"/>
                <a:gd name="T28" fmla="*/ 235 w 720"/>
                <a:gd name="T29" fmla="*/ 364 h 721"/>
                <a:gd name="T30" fmla="*/ 260 w 720"/>
                <a:gd name="T31" fmla="*/ 433 h 721"/>
                <a:gd name="T32" fmla="*/ 272 w 720"/>
                <a:gd name="T33" fmla="*/ 524 h 721"/>
                <a:gd name="T34" fmla="*/ 133 w 720"/>
                <a:gd name="T35" fmla="*/ 573 h 721"/>
                <a:gd name="T36" fmla="*/ 65 w 720"/>
                <a:gd name="T37" fmla="*/ 523 h 721"/>
                <a:gd name="T38" fmla="*/ 32 w 720"/>
                <a:gd name="T39" fmla="*/ 437 h 721"/>
                <a:gd name="T40" fmla="*/ 24 w 720"/>
                <a:gd name="T41" fmla="*/ 343 h 721"/>
                <a:gd name="T42" fmla="*/ 43 w 720"/>
                <a:gd name="T43" fmla="*/ 244 h 721"/>
                <a:gd name="T44" fmla="*/ 91 w 720"/>
                <a:gd name="T45" fmla="*/ 160 h 721"/>
                <a:gd name="T46" fmla="*/ 159 w 720"/>
                <a:gd name="T47" fmla="*/ 92 h 721"/>
                <a:gd name="T48" fmla="*/ 244 w 720"/>
                <a:gd name="T49" fmla="*/ 44 h 721"/>
                <a:gd name="T50" fmla="*/ 342 w 720"/>
                <a:gd name="T51" fmla="*/ 25 h 721"/>
                <a:gd name="T52" fmla="*/ 444 w 720"/>
                <a:gd name="T53" fmla="*/ 35 h 721"/>
                <a:gd name="T54" fmla="*/ 534 w 720"/>
                <a:gd name="T55" fmla="*/ 72 h 721"/>
                <a:gd name="T56" fmla="*/ 608 w 720"/>
                <a:gd name="T57" fmla="*/ 134 h 721"/>
                <a:gd name="T58" fmla="*/ 663 w 720"/>
                <a:gd name="T59" fmla="*/ 215 h 721"/>
                <a:gd name="T60" fmla="*/ 692 w 720"/>
                <a:gd name="T61" fmla="*/ 310 h 721"/>
                <a:gd name="T62" fmla="*/ 693 w 720"/>
                <a:gd name="T63" fmla="*/ 408 h 721"/>
                <a:gd name="T64" fmla="*/ 669 w 720"/>
                <a:gd name="T65" fmla="*/ 495 h 721"/>
                <a:gd name="T66" fmla="*/ 620 w 720"/>
                <a:gd name="T67" fmla="*/ 573 h 721"/>
                <a:gd name="T68" fmla="*/ 287 w 720"/>
                <a:gd name="T69" fmla="*/ 7 h 721"/>
                <a:gd name="T70" fmla="*/ 188 w 720"/>
                <a:gd name="T71" fmla="*/ 44 h 721"/>
                <a:gd name="T72" fmla="*/ 105 w 720"/>
                <a:gd name="T73" fmla="*/ 106 h 721"/>
                <a:gd name="T74" fmla="*/ 43 w 720"/>
                <a:gd name="T75" fmla="*/ 189 h 721"/>
                <a:gd name="T76" fmla="*/ 6 w 720"/>
                <a:gd name="T77" fmla="*/ 288 h 721"/>
                <a:gd name="T78" fmla="*/ 1 w 720"/>
                <a:gd name="T79" fmla="*/ 395 h 721"/>
                <a:gd name="T80" fmla="*/ 25 w 720"/>
                <a:gd name="T81" fmla="*/ 495 h 721"/>
                <a:gd name="T82" fmla="*/ 75 w 720"/>
                <a:gd name="T83" fmla="*/ 582 h 721"/>
                <a:gd name="T84" fmla="*/ 98 w 720"/>
                <a:gd name="T85" fmla="*/ 609 h 721"/>
                <a:gd name="T86" fmla="*/ 98 w 720"/>
                <a:gd name="T87" fmla="*/ 609 h 721"/>
                <a:gd name="T88" fmla="*/ 98 w 720"/>
                <a:gd name="T89" fmla="*/ 609 h 721"/>
                <a:gd name="T90" fmla="*/ 98 w 720"/>
                <a:gd name="T91" fmla="*/ 609 h 721"/>
                <a:gd name="T92" fmla="*/ 98 w 720"/>
                <a:gd name="T93" fmla="*/ 609 h 721"/>
                <a:gd name="T94" fmla="*/ 172 w 720"/>
                <a:gd name="T95" fmla="*/ 666 h 721"/>
                <a:gd name="T96" fmla="*/ 272 w 720"/>
                <a:gd name="T97" fmla="*/ 709 h 721"/>
                <a:gd name="T98" fmla="*/ 377 w 720"/>
                <a:gd name="T99" fmla="*/ 721 h 721"/>
                <a:gd name="T100" fmla="*/ 482 w 720"/>
                <a:gd name="T101" fmla="*/ 698 h 721"/>
                <a:gd name="T102" fmla="*/ 579 w 720"/>
                <a:gd name="T103" fmla="*/ 645 h 721"/>
                <a:gd name="T104" fmla="*/ 633 w 720"/>
                <a:gd name="T105" fmla="*/ 596 h 721"/>
                <a:gd name="T106" fmla="*/ 688 w 720"/>
                <a:gd name="T107" fmla="*/ 510 h 721"/>
                <a:gd name="T108" fmla="*/ 716 w 720"/>
                <a:gd name="T109" fmla="*/ 413 h 721"/>
                <a:gd name="T110" fmla="*/ 716 w 720"/>
                <a:gd name="T111" fmla="*/ 306 h 721"/>
                <a:gd name="T112" fmla="*/ 685 w 720"/>
                <a:gd name="T113" fmla="*/ 205 h 721"/>
                <a:gd name="T114" fmla="*/ 626 w 720"/>
                <a:gd name="T115" fmla="*/ 119 h 721"/>
                <a:gd name="T116" fmla="*/ 547 w 720"/>
                <a:gd name="T117" fmla="*/ 52 h 721"/>
                <a:gd name="T118" fmla="*/ 450 w 720"/>
                <a:gd name="T119" fmla="*/ 12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0" h="721">
                  <a:moveTo>
                    <a:pt x="610" y="585"/>
                  </a:moveTo>
                  <a:lnTo>
                    <a:pt x="594" y="578"/>
                  </a:lnTo>
                  <a:lnTo>
                    <a:pt x="571" y="568"/>
                  </a:lnTo>
                  <a:lnTo>
                    <a:pt x="539" y="558"/>
                  </a:lnTo>
                  <a:lnTo>
                    <a:pt x="499" y="542"/>
                  </a:lnTo>
                  <a:lnTo>
                    <a:pt x="482" y="537"/>
                  </a:lnTo>
                  <a:lnTo>
                    <a:pt x="466" y="531"/>
                  </a:lnTo>
                  <a:lnTo>
                    <a:pt x="449" y="524"/>
                  </a:lnTo>
                  <a:lnTo>
                    <a:pt x="432" y="519"/>
                  </a:lnTo>
                  <a:lnTo>
                    <a:pt x="432" y="459"/>
                  </a:lnTo>
                  <a:lnTo>
                    <a:pt x="439" y="455"/>
                  </a:lnTo>
                  <a:lnTo>
                    <a:pt x="445" y="450"/>
                  </a:lnTo>
                  <a:lnTo>
                    <a:pt x="453" y="442"/>
                  </a:lnTo>
                  <a:lnTo>
                    <a:pt x="459" y="433"/>
                  </a:lnTo>
                  <a:lnTo>
                    <a:pt x="466" y="422"/>
                  </a:lnTo>
                  <a:lnTo>
                    <a:pt x="471" y="406"/>
                  </a:lnTo>
                  <a:lnTo>
                    <a:pt x="476" y="390"/>
                  </a:lnTo>
                  <a:lnTo>
                    <a:pt x="477" y="370"/>
                  </a:lnTo>
                  <a:lnTo>
                    <a:pt x="481" y="368"/>
                  </a:lnTo>
                  <a:lnTo>
                    <a:pt x="485" y="364"/>
                  </a:lnTo>
                  <a:lnTo>
                    <a:pt x="488" y="361"/>
                  </a:lnTo>
                  <a:lnTo>
                    <a:pt x="490" y="357"/>
                  </a:lnTo>
                  <a:lnTo>
                    <a:pt x="493" y="351"/>
                  </a:lnTo>
                  <a:lnTo>
                    <a:pt x="495" y="345"/>
                  </a:lnTo>
                  <a:lnTo>
                    <a:pt x="497" y="338"/>
                  </a:lnTo>
                  <a:lnTo>
                    <a:pt x="497" y="331"/>
                  </a:lnTo>
                  <a:lnTo>
                    <a:pt x="495" y="318"/>
                  </a:lnTo>
                  <a:lnTo>
                    <a:pt x="493" y="307"/>
                  </a:lnTo>
                  <a:lnTo>
                    <a:pt x="490" y="302"/>
                  </a:lnTo>
                  <a:lnTo>
                    <a:pt x="488" y="298"/>
                  </a:lnTo>
                  <a:lnTo>
                    <a:pt x="484" y="295"/>
                  </a:lnTo>
                  <a:lnTo>
                    <a:pt x="480" y="292"/>
                  </a:lnTo>
                  <a:lnTo>
                    <a:pt x="481" y="292"/>
                  </a:lnTo>
                  <a:lnTo>
                    <a:pt x="481" y="291"/>
                  </a:lnTo>
                  <a:lnTo>
                    <a:pt x="488" y="270"/>
                  </a:lnTo>
                  <a:lnTo>
                    <a:pt x="493" y="246"/>
                  </a:lnTo>
                  <a:lnTo>
                    <a:pt x="495" y="232"/>
                  </a:lnTo>
                  <a:lnTo>
                    <a:pt x="495" y="219"/>
                  </a:lnTo>
                  <a:lnTo>
                    <a:pt x="495" y="205"/>
                  </a:lnTo>
                  <a:lnTo>
                    <a:pt x="493" y="191"/>
                  </a:lnTo>
                  <a:lnTo>
                    <a:pt x="490" y="184"/>
                  </a:lnTo>
                  <a:lnTo>
                    <a:pt x="486" y="178"/>
                  </a:lnTo>
                  <a:lnTo>
                    <a:pt x="482" y="171"/>
                  </a:lnTo>
                  <a:lnTo>
                    <a:pt x="477" y="165"/>
                  </a:lnTo>
                  <a:lnTo>
                    <a:pt x="472" y="161"/>
                  </a:lnTo>
                  <a:lnTo>
                    <a:pt x="466" y="156"/>
                  </a:lnTo>
                  <a:lnTo>
                    <a:pt x="458" y="152"/>
                  </a:lnTo>
                  <a:lnTo>
                    <a:pt x="450" y="148"/>
                  </a:lnTo>
                  <a:lnTo>
                    <a:pt x="434" y="143"/>
                  </a:lnTo>
                  <a:lnTo>
                    <a:pt x="417" y="139"/>
                  </a:lnTo>
                  <a:lnTo>
                    <a:pt x="400" y="137"/>
                  </a:lnTo>
                  <a:lnTo>
                    <a:pt x="382" y="137"/>
                  </a:lnTo>
                  <a:lnTo>
                    <a:pt x="367" y="137"/>
                  </a:lnTo>
                  <a:lnTo>
                    <a:pt x="351" y="139"/>
                  </a:lnTo>
                  <a:lnTo>
                    <a:pt x="335" y="142"/>
                  </a:lnTo>
                  <a:lnTo>
                    <a:pt x="321" y="147"/>
                  </a:lnTo>
                  <a:lnTo>
                    <a:pt x="306" y="152"/>
                  </a:lnTo>
                  <a:lnTo>
                    <a:pt x="294" y="160"/>
                  </a:lnTo>
                  <a:lnTo>
                    <a:pt x="288" y="165"/>
                  </a:lnTo>
                  <a:lnTo>
                    <a:pt x="283" y="170"/>
                  </a:lnTo>
                  <a:lnTo>
                    <a:pt x="279" y="175"/>
                  </a:lnTo>
                  <a:lnTo>
                    <a:pt x="276" y="180"/>
                  </a:lnTo>
                  <a:lnTo>
                    <a:pt x="269" y="180"/>
                  </a:lnTo>
                  <a:lnTo>
                    <a:pt x="262" y="182"/>
                  </a:lnTo>
                  <a:lnTo>
                    <a:pt x="256" y="183"/>
                  </a:lnTo>
                  <a:lnTo>
                    <a:pt x="251" y="184"/>
                  </a:lnTo>
                  <a:lnTo>
                    <a:pt x="244" y="189"/>
                  </a:lnTo>
                  <a:lnTo>
                    <a:pt x="237" y="196"/>
                  </a:lnTo>
                  <a:lnTo>
                    <a:pt x="235" y="201"/>
                  </a:lnTo>
                  <a:lnTo>
                    <a:pt x="232" y="206"/>
                  </a:lnTo>
                  <a:lnTo>
                    <a:pt x="231" y="211"/>
                  </a:lnTo>
                  <a:lnTo>
                    <a:pt x="229" y="218"/>
                  </a:lnTo>
                  <a:lnTo>
                    <a:pt x="228" y="230"/>
                  </a:lnTo>
                  <a:lnTo>
                    <a:pt x="229" y="243"/>
                  </a:lnTo>
                  <a:lnTo>
                    <a:pt x="233" y="269"/>
                  </a:lnTo>
                  <a:lnTo>
                    <a:pt x="240" y="291"/>
                  </a:lnTo>
                  <a:lnTo>
                    <a:pt x="240" y="292"/>
                  </a:lnTo>
                  <a:lnTo>
                    <a:pt x="240" y="292"/>
                  </a:lnTo>
                  <a:lnTo>
                    <a:pt x="236" y="295"/>
                  </a:lnTo>
                  <a:lnTo>
                    <a:pt x="232" y="298"/>
                  </a:lnTo>
                  <a:lnTo>
                    <a:pt x="229" y="302"/>
                  </a:lnTo>
                  <a:lnTo>
                    <a:pt x="227" y="307"/>
                  </a:lnTo>
                  <a:lnTo>
                    <a:pt x="224" y="318"/>
                  </a:lnTo>
                  <a:lnTo>
                    <a:pt x="223" y="331"/>
                  </a:lnTo>
                  <a:lnTo>
                    <a:pt x="223" y="337"/>
                  </a:lnTo>
                  <a:lnTo>
                    <a:pt x="224" y="343"/>
                  </a:lnTo>
                  <a:lnTo>
                    <a:pt x="226" y="350"/>
                  </a:lnTo>
                  <a:lnTo>
                    <a:pt x="228" y="355"/>
                  </a:lnTo>
                  <a:lnTo>
                    <a:pt x="231" y="360"/>
                  </a:lnTo>
                  <a:lnTo>
                    <a:pt x="235" y="364"/>
                  </a:lnTo>
                  <a:lnTo>
                    <a:pt x="237" y="368"/>
                  </a:lnTo>
                  <a:lnTo>
                    <a:pt x="242" y="370"/>
                  </a:lnTo>
                  <a:lnTo>
                    <a:pt x="244" y="390"/>
                  </a:lnTo>
                  <a:lnTo>
                    <a:pt x="249" y="406"/>
                  </a:lnTo>
                  <a:lnTo>
                    <a:pt x="254" y="422"/>
                  </a:lnTo>
                  <a:lnTo>
                    <a:pt x="260" y="433"/>
                  </a:lnTo>
                  <a:lnTo>
                    <a:pt x="267" y="442"/>
                  </a:lnTo>
                  <a:lnTo>
                    <a:pt x="274" y="450"/>
                  </a:lnTo>
                  <a:lnTo>
                    <a:pt x="281" y="455"/>
                  </a:lnTo>
                  <a:lnTo>
                    <a:pt x="287" y="459"/>
                  </a:lnTo>
                  <a:lnTo>
                    <a:pt x="287" y="519"/>
                  </a:lnTo>
                  <a:lnTo>
                    <a:pt x="272" y="524"/>
                  </a:lnTo>
                  <a:lnTo>
                    <a:pt x="256" y="530"/>
                  </a:lnTo>
                  <a:lnTo>
                    <a:pt x="241" y="535"/>
                  </a:lnTo>
                  <a:lnTo>
                    <a:pt x="226" y="540"/>
                  </a:lnTo>
                  <a:lnTo>
                    <a:pt x="193" y="550"/>
                  </a:lnTo>
                  <a:lnTo>
                    <a:pt x="161" y="562"/>
                  </a:lnTo>
                  <a:lnTo>
                    <a:pt x="133" y="573"/>
                  </a:lnTo>
                  <a:lnTo>
                    <a:pt x="110" y="586"/>
                  </a:lnTo>
                  <a:lnTo>
                    <a:pt x="100" y="573"/>
                  </a:lnTo>
                  <a:lnTo>
                    <a:pt x="89" y="562"/>
                  </a:lnTo>
                  <a:lnTo>
                    <a:pt x="80" y="549"/>
                  </a:lnTo>
                  <a:lnTo>
                    <a:pt x="73" y="536"/>
                  </a:lnTo>
                  <a:lnTo>
                    <a:pt x="65" y="523"/>
                  </a:lnTo>
                  <a:lnTo>
                    <a:pt x="57" y="509"/>
                  </a:lnTo>
                  <a:lnTo>
                    <a:pt x="51" y="495"/>
                  </a:lnTo>
                  <a:lnTo>
                    <a:pt x="46" y="481"/>
                  </a:lnTo>
                  <a:lnTo>
                    <a:pt x="41" y="467"/>
                  </a:lnTo>
                  <a:lnTo>
                    <a:pt x="35" y="453"/>
                  </a:lnTo>
                  <a:lnTo>
                    <a:pt x="32" y="437"/>
                  </a:lnTo>
                  <a:lnTo>
                    <a:pt x="29" y="422"/>
                  </a:lnTo>
                  <a:lnTo>
                    <a:pt x="26" y="408"/>
                  </a:lnTo>
                  <a:lnTo>
                    <a:pt x="25" y="392"/>
                  </a:lnTo>
                  <a:lnTo>
                    <a:pt x="24" y="377"/>
                  </a:lnTo>
                  <a:lnTo>
                    <a:pt x="23" y="360"/>
                  </a:lnTo>
                  <a:lnTo>
                    <a:pt x="24" y="343"/>
                  </a:lnTo>
                  <a:lnTo>
                    <a:pt x="25" y="327"/>
                  </a:lnTo>
                  <a:lnTo>
                    <a:pt x="26" y="310"/>
                  </a:lnTo>
                  <a:lnTo>
                    <a:pt x="30" y="293"/>
                  </a:lnTo>
                  <a:lnTo>
                    <a:pt x="34" y="277"/>
                  </a:lnTo>
                  <a:lnTo>
                    <a:pt x="38" y="261"/>
                  </a:lnTo>
                  <a:lnTo>
                    <a:pt x="43" y="244"/>
                  </a:lnTo>
                  <a:lnTo>
                    <a:pt x="50" y="230"/>
                  </a:lnTo>
                  <a:lnTo>
                    <a:pt x="56" y="215"/>
                  </a:lnTo>
                  <a:lnTo>
                    <a:pt x="64" y="201"/>
                  </a:lnTo>
                  <a:lnTo>
                    <a:pt x="71" y="187"/>
                  </a:lnTo>
                  <a:lnTo>
                    <a:pt x="80" y="173"/>
                  </a:lnTo>
                  <a:lnTo>
                    <a:pt x="91" y="160"/>
                  </a:lnTo>
                  <a:lnTo>
                    <a:pt x="100" y="147"/>
                  </a:lnTo>
                  <a:lnTo>
                    <a:pt x="111" y="134"/>
                  </a:lnTo>
                  <a:lnTo>
                    <a:pt x="122" y="122"/>
                  </a:lnTo>
                  <a:lnTo>
                    <a:pt x="133" y="112"/>
                  </a:lnTo>
                  <a:lnTo>
                    <a:pt x="146" y="101"/>
                  </a:lnTo>
                  <a:lnTo>
                    <a:pt x="159" y="92"/>
                  </a:lnTo>
                  <a:lnTo>
                    <a:pt x="172" y="81"/>
                  </a:lnTo>
                  <a:lnTo>
                    <a:pt x="186" y="72"/>
                  </a:lnTo>
                  <a:lnTo>
                    <a:pt x="200" y="65"/>
                  </a:lnTo>
                  <a:lnTo>
                    <a:pt x="214" y="57"/>
                  </a:lnTo>
                  <a:lnTo>
                    <a:pt x="229" y="51"/>
                  </a:lnTo>
                  <a:lnTo>
                    <a:pt x="244" y="44"/>
                  </a:lnTo>
                  <a:lnTo>
                    <a:pt x="260" y="39"/>
                  </a:lnTo>
                  <a:lnTo>
                    <a:pt x="276" y="35"/>
                  </a:lnTo>
                  <a:lnTo>
                    <a:pt x="292" y="31"/>
                  </a:lnTo>
                  <a:lnTo>
                    <a:pt x="309" y="27"/>
                  </a:lnTo>
                  <a:lnTo>
                    <a:pt x="326" y="26"/>
                  </a:lnTo>
                  <a:lnTo>
                    <a:pt x="342" y="25"/>
                  </a:lnTo>
                  <a:lnTo>
                    <a:pt x="359" y="24"/>
                  </a:lnTo>
                  <a:lnTo>
                    <a:pt x="377" y="25"/>
                  </a:lnTo>
                  <a:lnTo>
                    <a:pt x="394" y="26"/>
                  </a:lnTo>
                  <a:lnTo>
                    <a:pt x="410" y="27"/>
                  </a:lnTo>
                  <a:lnTo>
                    <a:pt x="427" y="31"/>
                  </a:lnTo>
                  <a:lnTo>
                    <a:pt x="444" y="35"/>
                  </a:lnTo>
                  <a:lnTo>
                    <a:pt x="459" y="39"/>
                  </a:lnTo>
                  <a:lnTo>
                    <a:pt x="475" y="44"/>
                  </a:lnTo>
                  <a:lnTo>
                    <a:pt x="490" y="51"/>
                  </a:lnTo>
                  <a:lnTo>
                    <a:pt x="506" y="57"/>
                  </a:lnTo>
                  <a:lnTo>
                    <a:pt x="520" y="65"/>
                  </a:lnTo>
                  <a:lnTo>
                    <a:pt x="534" y="72"/>
                  </a:lnTo>
                  <a:lnTo>
                    <a:pt x="548" y="81"/>
                  </a:lnTo>
                  <a:lnTo>
                    <a:pt x="561" y="92"/>
                  </a:lnTo>
                  <a:lnTo>
                    <a:pt x="574" y="101"/>
                  </a:lnTo>
                  <a:lnTo>
                    <a:pt x="586" y="112"/>
                  </a:lnTo>
                  <a:lnTo>
                    <a:pt x="598" y="122"/>
                  </a:lnTo>
                  <a:lnTo>
                    <a:pt x="608" y="134"/>
                  </a:lnTo>
                  <a:lnTo>
                    <a:pt x="620" y="147"/>
                  </a:lnTo>
                  <a:lnTo>
                    <a:pt x="629" y="160"/>
                  </a:lnTo>
                  <a:lnTo>
                    <a:pt x="639" y="173"/>
                  </a:lnTo>
                  <a:lnTo>
                    <a:pt x="648" y="187"/>
                  </a:lnTo>
                  <a:lnTo>
                    <a:pt x="656" y="201"/>
                  </a:lnTo>
                  <a:lnTo>
                    <a:pt x="663" y="215"/>
                  </a:lnTo>
                  <a:lnTo>
                    <a:pt x="670" y="230"/>
                  </a:lnTo>
                  <a:lnTo>
                    <a:pt x="676" y="244"/>
                  </a:lnTo>
                  <a:lnTo>
                    <a:pt x="681" y="261"/>
                  </a:lnTo>
                  <a:lnTo>
                    <a:pt x="685" y="277"/>
                  </a:lnTo>
                  <a:lnTo>
                    <a:pt x="689" y="293"/>
                  </a:lnTo>
                  <a:lnTo>
                    <a:pt x="692" y="310"/>
                  </a:lnTo>
                  <a:lnTo>
                    <a:pt x="694" y="327"/>
                  </a:lnTo>
                  <a:lnTo>
                    <a:pt x="696" y="343"/>
                  </a:lnTo>
                  <a:lnTo>
                    <a:pt x="697" y="360"/>
                  </a:lnTo>
                  <a:lnTo>
                    <a:pt x="696" y="377"/>
                  </a:lnTo>
                  <a:lnTo>
                    <a:pt x="694" y="392"/>
                  </a:lnTo>
                  <a:lnTo>
                    <a:pt x="693" y="408"/>
                  </a:lnTo>
                  <a:lnTo>
                    <a:pt x="690" y="422"/>
                  </a:lnTo>
                  <a:lnTo>
                    <a:pt x="688" y="437"/>
                  </a:lnTo>
                  <a:lnTo>
                    <a:pt x="684" y="453"/>
                  </a:lnTo>
                  <a:lnTo>
                    <a:pt x="679" y="467"/>
                  </a:lnTo>
                  <a:lnTo>
                    <a:pt x="674" y="481"/>
                  </a:lnTo>
                  <a:lnTo>
                    <a:pt x="669" y="495"/>
                  </a:lnTo>
                  <a:lnTo>
                    <a:pt x="662" y="509"/>
                  </a:lnTo>
                  <a:lnTo>
                    <a:pt x="654" y="523"/>
                  </a:lnTo>
                  <a:lnTo>
                    <a:pt x="647" y="536"/>
                  </a:lnTo>
                  <a:lnTo>
                    <a:pt x="639" y="549"/>
                  </a:lnTo>
                  <a:lnTo>
                    <a:pt x="630" y="562"/>
                  </a:lnTo>
                  <a:lnTo>
                    <a:pt x="620" y="573"/>
                  </a:lnTo>
                  <a:lnTo>
                    <a:pt x="610" y="585"/>
                  </a:lnTo>
                  <a:close/>
                  <a:moveTo>
                    <a:pt x="359" y="0"/>
                  </a:moveTo>
                  <a:lnTo>
                    <a:pt x="341" y="0"/>
                  </a:lnTo>
                  <a:lnTo>
                    <a:pt x="323" y="2"/>
                  </a:lnTo>
                  <a:lnTo>
                    <a:pt x="305" y="4"/>
                  </a:lnTo>
                  <a:lnTo>
                    <a:pt x="287" y="7"/>
                  </a:lnTo>
                  <a:lnTo>
                    <a:pt x="269" y="12"/>
                  </a:lnTo>
                  <a:lnTo>
                    <a:pt x="253" y="16"/>
                  </a:lnTo>
                  <a:lnTo>
                    <a:pt x="236" y="22"/>
                  </a:lnTo>
                  <a:lnTo>
                    <a:pt x="219" y="29"/>
                  </a:lnTo>
                  <a:lnTo>
                    <a:pt x="204" y="35"/>
                  </a:lnTo>
                  <a:lnTo>
                    <a:pt x="188" y="44"/>
                  </a:lnTo>
                  <a:lnTo>
                    <a:pt x="173" y="52"/>
                  </a:lnTo>
                  <a:lnTo>
                    <a:pt x="159" y="62"/>
                  </a:lnTo>
                  <a:lnTo>
                    <a:pt x="145" y="72"/>
                  </a:lnTo>
                  <a:lnTo>
                    <a:pt x="131" y="83"/>
                  </a:lnTo>
                  <a:lnTo>
                    <a:pt x="118" y="94"/>
                  </a:lnTo>
                  <a:lnTo>
                    <a:pt x="105" y="106"/>
                  </a:lnTo>
                  <a:lnTo>
                    <a:pt x="93" y="119"/>
                  </a:lnTo>
                  <a:lnTo>
                    <a:pt x="82" y="131"/>
                  </a:lnTo>
                  <a:lnTo>
                    <a:pt x="71" y="146"/>
                  </a:lnTo>
                  <a:lnTo>
                    <a:pt x="61" y="160"/>
                  </a:lnTo>
                  <a:lnTo>
                    <a:pt x="51" y="174"/>
                  </a:lnTo>
                  <a:lnTo>
                    <a:pt x="43" y="189"/>
                  </a:lnTo>
                  <a:lnTo>
                    <a:pt x="34" y="205"/>
                  </a:lnTo>
                  <a:lnTo>
                    <a:pt x="28" y="220"/>
                  </a:lnTo>
                  <a:lnTo>
                    <a:pt x="21" y="237"/>
                  </a:lnTo>
                  <a:lnTo>
                    <a:pt x="15" y="253"/>
                  </a:lnTo>
                  <a:lnTo>
                    <a:pt x="11" y="270"/>
                  </a:lnTo>
                  <a:lnTo>
                    <a:pt x="6" y="288"/>
                  </a:lnTo>
                  <a:lnTo>
                    <a:pt x="3" y="306"/>
                  </a:lnTo>
                  <a:lnTo>
                    <a:pt x="1" y="324"/>
                  </a:lnTo>
                  <a:lnTo>
                    <a:pt x="0" y="342"/>
                  </a:lnTo>
                  <a:lnTo>
                    <a:pt x="0" y="360"/>
                  </a:lnTo>
                  <a:lnTo>
                    <a:pt x="0" y="378"/>
                  </a:lnTo>
                  <a:lnTo>
                    <a:pt x="1" y="395"/>
                  </a:lnTo>
                  <a:lnTo>
                    <a:pt x="3" y="413"/>
                  </a:lnTo>
                  <a:lnTo>
                    <a:pt x="6" y="429"/>
                  </a:lnTo>
                  <a:lnTo>
                    <a:pt x="10" y="446"/>
                  </a:lnTo>
                  <a:lnTo>
                    <a:pt x="14" y="463"/>
                  </a:lnTo>
                  <a:lnTo>
                    <a:pt x="19" y="478"/>
                  </a:lnTo>
                  <a:lnTo>
                    <a:pt x="25" y="495"/>
                  </a:lnTo>
                  <a:lnTo>
                    <a:pt x="32" y="510"/>
                  </a:lnTo>
                  <a:lnTo>
                    <a:pt x="39" y="526"/>
                  </a:lnTo>
                  <a:lnTo>
                    <a:pt x="47" y="540"/>
                  </a:lnTo>
                  <a:lnTo>
                    <a:pt x="56" y="555"/>
                  </a:lnTo>
                  <a:lnTo>
                    <a:pt x="65" y="569"/>
                  </a:lnTo>
                  <a:lnTo>
                    <a:pt x="75" y="582"/>
                  </a:lnTo>
                  <a:lnTo>
                    <a:pt x="87" y="596"/>
                  </a:lnTo>
                  <a:lnTo>
                    <a:pt x="98" y="609"/>
                  </a:lnTo>
                  <a:lnTo>
                    <a:pt x="98" y="609"/>
                  </a:lnTo>
                  <a:lnTo>
                    <a:pt x="98" y="609"/>
                  </a:lnTo>
                  <a:lnTo>
                    <a:pt x="98" y="609"/>
                  </a:lnTo>
                  <a:lnTo>
                    <a:pt x="98" y="609"/>
                  </a:lnTo>
                  <a:lnTo>
                    <a:pt x="98" y="609"/>
                  </a:lnTo>
                  <a:lnTo>
                    <a:pt x="98" y="609"/>
                  </a:lnTo>
                  <a:lnTo>
                    <a:pt x="98" y="609"/>
                  </a:lnTo>
                  <a:lnTo>
                    <a:pt x="98" y="609"/>
                  </a:lnTo>
                  <a:lnTo>
                    <a:pt x="98" y="609"/>
                  </a:lnTo>
                  <a:lnTo>
                    <a:pt x="98" y="609"/>
                  </a:lnTo>
                  <a:lnTo>
                    <a:pt x="98" y="609"/>
                  </a:lnTo>
                  <a:lnTo>
                    <a:pt x="98" y="609"/>
                  </a:lnTo>
                  <a:lnTo>
                    <a:pt x="98" y="609"/>
                  </a:lnTo>
                  <a:lnTo>
                    <a:pt x="98" y="609"/>
                  </a:lnTo>
                  <a:lnTo>
                    <a:pt x="98" y="609"/>
                  </a:lnTo>
                  <a:lnTo>
                    <a:pt x="98" y="609"/>
                  </a:lnTo>
                  <a:lnTo>
                    <a:pt x="98" y="609"/>
                  </a:lnTo>
                  <a:lnTo>
                    <a:pt x="98" y="609"/>
                  </a:lnTo>
                  <a:lnTo>
                    <a:pt x="98" y="609"/>
                  </a:lnTo>
                  <a:lnTo>
                    <a:pt x="98" y="609"/>
                  </a:lnTo>
                  <a:lnTo>
                    <a:pt x="98" y="609"/>
                  </a:lnTo>
                  <a:lnTo>
                    <a:pt x="98" y="609"/>
                  </a:lnTo>
                  <a:lnTo>
                    <a:pt x="98" y="609"/>
                  </a:lnTo>
                  <a:lnTo>
                    <a:pt x="98" y="609"/>
                  </a:lnTo>
                  <a:lnTo>
                    <a:pt x="98" y="609"/>
                  </a:lnTo>
                  <a:lnTo>
                    <a:pt x="98" y="609"/>
                  </a:lnTo>
                  <a:lnTo>
                    <a:pt x="98" y="609"/>
                  </a:lnTo>
                  <a:lnTo>
                    <a:pt x="98" y="609"/>
                  </a:lnTo>
                  <a:lnTo>
                    <a:pt x="98" y="609"/>
                  </a:lnTo>
                  <a:lnTo>
                    <a:pt x="113" y="622"/>
                  </a:lnTo>
                  <a:lnTo>
                    <a:pt x="127" y="635"/>
                  </a:lnTo>
                  <a:lnTo>
                    <a:pt x="141" y="645"/>
                  </a:lnTo>
                  <a:lnTo>
                    <a:pt x="156" y="657"/>
                  </a:lnTo>
                  <a:lnTo>
                    <a:pt x="172" y="666"/>
                  </a:lnTo>
                  <a:lnTo>
                    <a:pt x="187" y="676"/>
                  </a:lnTo>
                  <a:lnTo>
                    <a:pt x="204" y="684"/>
                  </a:lnTo>
                  <a:lnTo>
                    <a:pt x="220" y="691"/>
                  </a:lnTo>
                  <a:lnTo>
                    <a:pt x="237" y="698"/>
                  </a:lnTo>
                  <a:lnTo>
                    <a:pt x="254" y="704"/>
                  </a:lnTo>
                  <a:lnTo>
                    <a:pt x="272" y="709"/>
                  </a:lnTo>
                  <a:lnTo>
                    <a:pt x="288" y="713"/>
                  </a:lnTo>
                  <a:lnTo>
                    <a:pt x="306" y="717"/>
                  </a:lnTo>
                  <a:lnTo>
                    <a:pt x="324" y="720"/>
                  </a:lnTo>
                  <a:lnTo>
                    <a:pt x="342" y="721"/>
                  </a:lnTo>
                  <a:lnTo>
                    <a:pt x="359" y="721"/>
                  </a:lnTo>
                  <a:lnTo>
                    <a:pt x="377" y="721"/>
                  </a:lnTo>
                  <a:lnTo>
                    <a:pt x="395" y="720"/>
                  </a:lnTo>
                  <a:lnTo>
                    <a:pt x="413" y="717"/>
                  </a:lnTo>
                  <a:lnTo>
                    <a:pt x="431" y="713"/>
                  </a:lnTo>
                  <a:lnTo>
                    <a:pt x="448" y="709"/>
                  </a:lnTo>
                  <a:lnTo>
                    <a:pt x="466" y="704"/>
                  </a:lnTo>
                  <a:lnTo>
                    <a:pt x="482" y="698"/>
                  </a:lnTo>
                  <a:lnTo>
                    <a:pt x="499" y="691"/>
                  </a:lnTo>
                  <a:lnTo>
                    <a:pt x="516" y="684"/>
                  </a:lnTo>
                  <a:lnTo>
                    <a:pt x="532" y="676"/>
                  </a:lnTo>
                  <a:lnTo>
                    <a:pt x="549" y="666"/>
                  </a:lnTo>
                  <a:lnTo>
                    <a:pt x="565" y="657"/>
                  </a:lnTo>
                  <a:lnTo>
                    <a:pt x="579" y="645"/>
                  </a:lnTo>
                  <a:lnTo>
                    <a:pt x="594" y="635"/>
                  </a:lnTo>
                  <a:lnTo>
                    <a:pt x="607" y="622"/>
                  </a:lnTo>
                  <a:lnTo>
                    <a:pt x="621" y="609"/>
                  </a:lnTo>
                  <a:lnTo>
                    <a:pt x="621" y="609"/>
                  </a:lnTo>
                  <a:lnTo>
                    <a:pt x="621" y="609"/>
                  </a:lnTo>
                  <a:lnTo>
                    <a:pt x="633" y="596"/>
                  </a:lnTo>
                  <a:lnTo>
                    <a:pt x="643" y="584"/>
                  </a:lnTo>
                  <a:lnTo>
                    <a:pt x="653" y="569"/>
                  </a:lnTo>
                  <a:lnTo>
                    <a:pt x="663" y="555"/>
                  </a:lnTo>
                  <a:lnTo>
                    <a:pt x="672" y="540"/>
                  </a:lnTo>
                  <a:lnTo>
                    <a:pt x="680" y="526"/>
                  </a:lnTo>
                  <a:lnTo>
                    <a:pt x="688" y="510"/>
                  </a:lnTo>
                  <a:lnTo>
                    <a:pt x="694" y="495"/>
                  </a:lnTo>
                  <a:lnTo>
                    <a:pt x="701" y="478"/>
                  </a:lnTo>
                  <a:lnTo>
                    <a:pt x="706" y="463"/>
                  </a:lnTo>
                  <a:lnTo>
                    <a:pt x="710" y="446"/>
                  </a:lnTo>
                  <a:lnTo>
                    <a:pt x="714" y="429"/>
                  </a:lnTo>
                  <a:lnTo>
                    <a:pt x="716" y="413"/>
                  </a:lnTo>
                  <a:lnTo>
                    <a:pt x="719" y="395"/>
                  </a:lnTo>
                  <a:lnTo>
                    <a:pt x="720" y="378"/>
                  </a:lnTo>
                  <a:lnTo>
                    <a:pt x="720" y="360"/>
                  </a:lnTo>
                  <a:lnTo>
                    <a:pt x="720" y="342"/>
                  </a:lnTo>
                  <a:lnTo>
                    <a:pt x="719" y="324"/>
                  </a:lnTo>
                  <a:lnTo>
                    <a:pt x="716" y="306"/>
                  </a:lnTo>
                  <a:lnTo>
                    <a:pt x="714" y="288"/>
                  </a:lnTo>
                  <a:lnTo>
                    <a:pt x="708" y="270"/>
                  </a:lnTo>
                  <a:lnTo>
                    <a:pt x="705" y="253"/>
                  </a:lnTo>
                  <a:lnTo>
                    <a:pt x="698" y="237"/>
                  </a:lnTo>
                  <a:lnTo>
                    <a:pt x="692" y="220"/>
                  </a:lnTo>
                  <a:lnTo>
                    <a:pt x="685" y="205"/>
                  </a:lnTo>
                  <a:lnTo>
                    <a:pt x="676" y="189"/>
                  </a:lnTo>
                  <a:lnTo>
                    <a:pt x="669" y="174"/>
                  </a:lnTo>
                  <a:lnTo>
                    <a:pt x="658" y="160"/>
                  </a:lnTo>
                  <a:lnTo>
                    <a:pt x="648" y="146"/>
                  </a:lnTo>
                  <a:lnTo>
                    <a:pt x="638" y="131"/>
                  </a:lnTo>
                  <a:lnTo>
                    <a:pt x="626" y="119"/>
                  </a:lnTo>
                  <a:lnTo>
                    <a:pt x="615" y="106"/>
                  </a:lnTo>
                  <a:lnTo>
                    <a:pt x="602" y="94"/>
                  </a:lnTo>
                  <a:lnTo>
                    <a:pt x="589" y="83"/>
                  </a:lnTo>
                  <a:lnTo>
                    <a:pt x="575" y="72"/>
                  </a:lnTo>
                  <a:lnTo>
                    <a:pt x="561" y="62"/>
                  </a:lnTo>
                  <a:lnTo>
                    <a:pt x="547" y="52"/>
                  </a:lnTo>
                  <a:lnTo>
                    <a:pt x="531" y="44"/>
                  </a:lnTo>
                  <a:lnTo>
                    <a:pt x="516" y="35"/>
                  </a:lnTo>
                  <a:lnTo>
                    <a:pt x="500" y="29"/>
                  </a:lnTo>
                  <a:lnTo>
                    <a:pt x="484" y="22"/>
                  </a:lnTo>
                  <a:lnTo>
                    <a:pt x="467" y="16"/>
                  </a:lnTo>
                  <a:lnTo>
                    <a:pt x="450" y="12"/>
                  </a:lnTo>
                  <a:lnTo>
                    <a:pt x="432" y="7"/>
                  </a:lnTo>
                  <a:lnTo>
                    <a:pt x="414" y="4"/>
                  </a:lnTo>
                  <a:lnTo>
                    <a:pt x="396" y="2"/>
                  </a:lnTo>
                  <a:lnTo>
                    <a:pt x="378" y="0"/>
                  </a:lnTo>
                  <a:lnTo>
                    <a:pt x="359" y="0"/>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xmlns="" id="{09CE3151-4570-4917-9C8E-AAD77FC22DBE}"/>
              </a:ext>
            </a:extLst>
          </p:cNvPr>
          <p:cNvGrpSpPr/>
          <p:nvPr/>
        </p:nvGrpSpPr>
        <p:grpSpPr>
          <a:xfrm>
            <a:off x="877956" y="5279222"/>
            <a:ext cx="1744133" cy="932970"/>
            <a:chOff x="2565797" y="4902200"/>
            <a:chExt cx="1308100" cy="699727"/>
          </a:xfrm>
        </p:grpSpPr>
        <p:sp>
          <p:nvSpPr>
            <p:cNvPr id="30" name="TextBox 29">
              <a:extLst>
                <a:ext uri="{FF2B5EF4-FFF2-40B4-BE49-F238E27FC236}">
                  <a16:creationId xmlns:a16="http://schemas.microsoft.com/office/drawing/2014/main" xmlns="" id="{49BF41FF-193C-4D9D-8FF0-E969811B408D}"/>
                </a:ext>
              </a:extLst>
            </p:cNvPr>
            <p:cNvSpPr txBox="1"/>
            <p:nvPr/>
          </p:nvSpPr>
          <p:spPr>
            <a:xfrm>
              <a:off x="2565797" y="5170944"/>
              <a:ext cx="1308100" cy="430983"/>
            </a:xfrm>
            <a:prstGeom prst="rect">
              <a:avLst/>
            </a:prstGeom>
            <a:noFill/>
            <a:ln w="6350">
              <a:noFill/>
              <a:prstDash val="dash"/>
            </a:ln>
          </p:spPr>
          <p:txBody>
            <a:bodyPr wrap="square" lIns="0" tIns="0" rIns="0" bIns="0" rtlCol="0">
              <a:spAutoFit/>
            </a:bodyPr>
            <a:lstStyle/>
            <a:p>
              <a:pPr algn="ctr"/>
              <a:r>
                <a:rPr lang="en-US" sz="1867" dirty="0">
                  <a:solidFill>
                    <a:schemeClr val="bg1"/>
                  </a:solidFill>
                </a:rPr>
                <a:t>CAR</a:t>
              </a:r>
            </a:p>
            <a:p>
              <a:pPr algn="ctr"/>
              <a:r>
                <a:rPr lang="en-US" sz="1867" dirty="0">
                  <a:solidFill>
                    <a:schemeClr val="bg1"/>
                  </a:solidFill>
                </a:rPr>
                <a:t>ACCREDITATION</a:t>
              </a:r>
            </a:p>
          </p:txBody>
        </p:sp>
        <p:grpSp>
          <p:nvGrpSpPr>
            <p:cNvPr id="31" name="Group 30">
              <a:extLst>
                <a:ext uri="{FF2B5EF4-FFF2-40B4-BE49-F238E27FC236}">
                  <a16:creationId xmlns:a16="http://schemas.microsoft.com/office/drawing/2014/main" xmlns="" id="{407CA926-CE7C-4D5E-A121-47214B0EF5E4}"/>
                </a:ext>
              </a:extLst>
            </p:cNvPr>
            <p:cNvGrpSpPr/>
            <p:nvPr/>
          </p:nvGrpSpPr>
          <p:grpSpPr>
            <a:xfrm>
              <a:off x="3078956" y="4902200"/>
              <a:ext cx="280987" cy="280988"/>
              <a:chOff x="11606213" y="5354638"/>
              <a:chExt cx="280987" cy="280988"/>
            </a:xfrm>
            <a:solidFill>
              <a:schemeClr val="bg1"/>
            </a:solidFill>
          </p:grpSpPr>
          <p:sp>
            <p:nvSpPr>
              <p:cNvPr id="32" name="Freeform 3448">
                <a:extLst>
                  <a:ext uri="{FF2B5EF4-FFF2-40B4-BE49-F238E27FC236}">
                    <a16:creationId xmlns:a16="http://schemas.microsoft.com/office/drawing/2014/main" xmlns="" id="{96A56392-C37A-4A3B-889F-FD8CFAC7ED2D}"/>
                  </a:ext>
                </a:extLst>
              </p:cNvPr>
              <p:cNvSpPr>
                <a:spLocks/>
              </p:cNvSpPr>
              <p:nvPr/>
            </p:nvSpPr>
            <p:spPr bwMode="auto">
              <a:xfrm>
                <a:off x="11606213" y="5392738"/>
                <a:ext cx="128587" cy="90488"/>
              </a:xfrm>
              <a:custGeom>
                <a:avLst/>
                <a:gdLst>
                  <a:gd name="T0" fmla="*/ 325 w 325"/>
                  <a:gd name="T1" fmla="*/ 206 h 230"/>
                  <a:gd name="T2" fmla="*/ 324 w 325"/>
                  <a:gd name="T3" fmla="*/ 197 h 230"/>
                  <a:gd name="T4" fmla="*/ 321 w 325"/>
                  <a:gd name="T5" fmla="*/ 189 h 230"/>
                  <a:gd name="T6" fmla="*/ 319 w 325"/>
                  <a:gd name="T7" fmla="*/ 181 h 230"/>
                  <a:gd name="T8" fmla="*/ 315 w 325"/>
                  <a:gd name="T9" fmla="*/ 173 h 230"/>
                  <a:gd name="T10" fmla="*/ 310 w 325"/>
                  <a:gd name="T11" fmla="*/ 167 h 230"/>
                  <a:gd name="T12" fmla="*/ 303 w 325"/>
                  <a:gd name="T13" fmla="*/ 162 h 230"/>
                  <a:gd name="T14" fmla="*/ 297 w 325"/>
                  <a:gd name="T15" fmla="*/ 158 h 230"/>
                  <a:gd name="T16" fmla="*/ 289 w 325"/>
                  <a:gd name="T17" fmla="*/ 154 h 230"/>
                  <a:gd name="T18" fmla="*/ 216 w 325"/>
                  <a:gd name="T19" fmla="*/ 136 h 230"/>
                  <a:gd name="T20" fmla="*/ 216 w 325"/>
                  <a:gd name="T21" fmla="*/ 112 h 230"/>
                  <a:gd name="T22" fmla="*/ 226 w 325"/>
                  <a:gd name="T23" fmla="*/ 104 h 230"/>
                  <a:gd name="T24" fmla="*/ 236 w 325"/>
                  <a:gd name="T25" fmla="*/ 95 h 230"/>
                  <a:gd name="T26" fmla="*/ 244 w 325"/>
                  <a:gd name="T27" fmla="*/ 85 h 230"/>
                  <a:gd name="T28" fmla="*/ 252 w 325"/>
                  <a:gd name="T29" fmla="*/ 73 h 230"/>
                  <a:gd name="T30" fmla="*/ 258 w 325"/>
                  <a:gd name="T31" fmla="*/ 60 h 230"/>
                  <a:gd name="T32" fmla="*/ 262 w 325"/>
                  <a:gd name="T33" fmla="*/ 48 h 230"/>
                  <a:gd name="T34" fmla="*/ 265 w 325"/>
                  <a:gd name="T35" fmla="*/ 33 h 230"/>
                  <a:gd name="T36" fmla="*/ 266 w 325"/>
                  <a:gd name="T37" fmla="*/ 19 h 230"/>
                  <a:gd name="T38" fmla="*/ 254 w 325"/>
                  <a:gd name="T39" fmla="*/ 22 h 230"/>
                  <a:gd name="T40" fmla="*/ 243 w 325"/>
                  <a:gd name="T41" fmla="*/ 22 h 230"/>
                  <a:gd name="T42" fmla="*/ 234 w 325"/>
                  <a:gd name="T43" fmla="*/ 22 h 230"/>
                  <a:gd name="T44" fmla="*/ 225 w 325"/>
                  <a:gd name="T45" fmla="*/ 21 h 230"/>
                  <a:gd name="T46" fmla="*/ 209 w 325"/>
                  <a:gd name="T47" fmla="*/ 18 h 230"/>
                  <a:gd name="T48" fmla="*/ 197 w 325"/>
                  <a:gd name="T49" fmla="*/ 13 h 230"/>
                  <a:gd name="T50" fmla="*/ 186 w 325"/>
                  <a:gd name="T51" fmla="*/ 8 h 230"/>
                  <a:gd name="T52" fmla="*/ 177 w 325"/>
                  <a:gd name="T53" fmla="*/ 0 h 230"/>
                  <a:gd name="T54" fmla="*/ 171 w 325"/>
                  <a:gd name="T55" fmla="*/ 4 h 230"/>
                  <a:gd name="T56" fmla="*/ 163 w 325"/>
                  <a:gd name="T57" fmla="*/ 6 h 230"/>
                  <a:gd name="T58" fmla="*/ 157 w 325"/>
                  <a:gd name="T59" fmla="*/ 10 h 230"/>
                  <a:gd name="T60" fmla="*/ 149 w 325"/>
                  <a:gd name="T61" fmla="*/ 12 h 230"/>
                  <a:gd name="T62" fmla="*/ 134 w 325"/>
                  <a:gd name="T63" fmla="*/ 14 h 230"/>
                  <a:gd name="T64" fmla="*/ 117 w 325"/>
                  <a:gd name="T65" fmla="*/ 15 h 230"/>
                  <a:gd name="T66" fmla="*/ 102 w 325"/>
                  <a:gd name="T67" fmla="*/ 15 h 230"/>
                  <a:gd name="T68" fmla="*/ 87 w 325"/>
                  <a:gd name="T69" fmla="*/ 13 h 230"/>
                  <a:gd name="T70" fmla="*/ 73 w 325"/>
                  <a:gd name="T71" fmla="*/ 9 h 230"/>
                  <a:gd name="T72" fmla="*/ 62 w 325"/>
                  <a:gd name="T73" fmla="*/ 4 h 230"/>
                  <a:gd name="T74" fmla="*/ 60 w 325"/>
                  <a:gd name="T75" fmla="*/ 10 h 230"/>
                  <a:gd name="T76" fmla="*/ 60 w 325"/>
                  <a:gd name="T77" fmla="*/ 17 h 230"/>
                  <a:gd name="T78" fmla="*/ 62 w 325"/>
                  <a:gd name="T79" fmla="*/ 31 h 230"/>
                  <a:gd name="T80" fmla="*/ 64 w 325"/>
                  <a:gd name="T81" fmla="*/ 45 h 230"/>
                  <a:gd name="T82" fmla="*/ 68 w 325"/>
                  <a:gd name="T83" fmla="*/ 58 h 230"/>
                  <a:gd name="T84" fmla="*/ 73 w 325"/>
                  <a:gd name="T85" fmla="*/ 71 h 230"/>
                  <a:gd name="T86" fmla="*/ 81 w 325"/>
                  <a:gd name="T87" fmla="*/ 82 h 230"/>
                  <a:gd name="T88" fmla="*/ 89 w 325"/>
                  <a:gd name="T89" fmla="*/ 93 h 230"/>
                  <a:gd name="T90" fmla="*/ 98 w 325"/>
                  <a:gd name="T91" fmla="*/ 102 h 230"/>
                  <a:gd name="T92" fmla="*/ 108 w 325"/>
                  <a:gd name="T93" fmla="*/ 109 h 230"/>
                  <a:gd name="T94" fmla="*/ 108 w 325"/>
                  <a:gd name="T95" fmla="*/ 136 h 230"/>
                  <a:gd name="T96" fmla="*/ 37 w 325"/>
                  <a:gd name="T97" fmla="*/ 155 h 230"/>
                  <a:gd name="T98" fmla="*/ 30 w 325"/>
                  <a:gd name="T99" fmla="*/ 158 h 230"/>
                  <a:gd name="T100" fmla="*/ 23 w 325"/>
                  <a:gd name="T101" fmla="*/ 162 h 230"/>
                  <a:gd name="T102" fmla="*/ 17 w 325"/>
                  <a:gd name="T103" fmla="*/ 167 h 230"/>
                  <a:gd name="T104" fmla="*/ 10 w 325"/>
                  <a:gd name="T105" fmla="*/ 173 h 230"/>
                  <a:gd name="T106" fmla="*/ 7 w 325"/>
                  <a:gd name="T107" fmla="*/ 181 h 230"/>
                  <a:gd name="T108" fmla="*/ 3 w 325"/>
                  <a:gd name="T109" fmla="*/ 189 h 230"/>
                  <a:gd name="T110" fmla="*/ 0 w 325"/>
                  <a:gd name="T111" fmla="*/ 197 h 230"/>
                  <a:gd name="T112" fmla="*/ 0 w 325"/>
                  <a:gd name="T113" fmla="*/ 206 h 230"/>
                  <a:gd name="T114" fmla="*/ 0 w 325"/>
                  <a:gd name="T115" fmla="*/ 230 h 230"/>
                  <a:gd name="T116" fmla="*/ 325 w 325"/>
                  <a:gd name="T117" fmla="*/ 230 h 230"/>
                  <a:gd name="T118" fmla="*/ 325 w 325"/>
                  <a:gd name="T119" fmla="*/ 20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5" h="230">
                    <a:moveTo>
                      <a:pt x="325" y="206"/>
                    </a:moveTo>
                    <a:lnTo>
                      <a:pt x="324" y="197"/>
                    </a:lnTo>
                    <a:lnTo>
                      <a:pt x="321" y="189"/>
                    </a:lnTo>
                    <a:lnTo>
                      <a:pt x="319" y="181"/>
                    </a:lnTo>
                    <a:lnTo>
                      <a:pt x="315" y="173"/>
                    </a:lnTo>
                    <a:lnTo>
                      <a:pt x="310" y="167"/>
                    </a:lnTo>
                    <a:lnTo>
                      <a:pt x="303" y="162"/>
                    </a:lnTo>
                    <a:lnTo>
                      <a:pt x="297" y="158"/>
                    </a:lnTo>
                    <a:lnTo>
                      <a:pt x="289" y="154"/>
                    </a:lnTo>
                    <a:lnTo>
                      <a:pt x="216" y="136"/>
                    </a:lnTo>
                    <a:lnTo>
                      <a:pt x="216" y="112"/>
                    </a:lnTo>
                    <a:lnTo>
                      <a:pt x="226" y="104"/>
                    </a:lnTo>
                    <a:lnTo>
                      <a:pt x="236" y="95"/>
                    </a:lnTo>
                    <a:lnTo>
                      <a:pt x="244" y="85"/>
                    </a:lnTo>
                    <a:lnTo>
                      <a:pt x="252" y="73"/>
                    </a:lnTo>
                    <a:lnTo>
                      <a:pt x="258" y="60"/>
                    </a:lnTo>
                    <a:lnTo>
                      <a:pt x="262" y="48"/>
                    </a:lnTo>
                    <a:lnTo>
                      <a:pt x="265" y="33"/>
                    </a:lnTo>
                    <a:lnTo>
                      <a:pt x="266" y="19"/>
                    </a:lnTo>
                    <a:lnTo>
                      <a:pt x="254" y="22"/>
                    </a:lnTo>
                    <a:lnTo>
                      <a:pt x="243" y="22"/>
                    </a:lnTo>
                    <a:lnTo>
                      <a:pt x="234" y="22"/>
                    </a:lnTo>
                    <a:lnTo>
                      <a:pt x="225" y="21"/>
                    </a:lnTo>
                    <a:lnTo>
                      <a:pt x="209" y="18"/>
                    </a:lnTo>
                    <a:lnTo>
                      <a:pt x="197" y="13"/>
                    </a:lnTo>
                    <a:lnTo>
                      <a:pt x="186" y="8"/>
                    </a:lnTo>
                    <a:lnTo>
                      <a:pt x="177" y="0"/>
                    </a:lnTo>
                    <a:lnTo>
                      <a:pt x="171" y="4"/>
                    </a:lnTo>
                    <a:lnTo>
                      <a:pt x="163" y="6"/>
                    </a:lnTo>
                    <a:lnTo>
                      <a:pt x="157" y="10"/>
                    </a:lnTo>
                    <a:lnTo>
                      <a:pt x="149" y="12"/>
                    </a:lnTo>
                    <a:lnTo>
                      <a:pt x="134" y="14"/>
                    </a:lnTo>
                    <a:lnTo>
                      <a:pt x="117" y="15"/>
                    </a:lnTo>
                    <a:lnTo>
                      <a:pt x="102" y="15"/>
                    </a:lnTo>
                    <a:lnTo>
                      <a:pt x="87" y="13"/>
                    </a:lnTo>
                    <a:lnTo>
                      <a:pt x="73" y="9"/>
                    </a:lnTo>
                    <a:lnTo>
                      <a:pt x="62" y="4"/>
                    </a:lnTo>
                    <a:lnTo>
                      <a:pt x="60" y="10"/>
                    </a:lnTo>
                    <a:lnTo>
                      <a:pt x="60" y="17"/>
                    </a:lnTo>
                    <a:lnTo>
                      <a:pt x="62" y="31"/>
                    </a:lnTo>
                    <a:lnTo>
                      <a:pt x="64" y="45"/>
                    </a:lnTo>
                    <a:lnTo>
                      <a:pt x="68" y="58"/>
                    </a:lnTo>
                    <a:lnTo>
                      <a:pt x="73" y="71"/>
                    </a:lnTo>
                    <a:lnTo>
                      <a:pt x="81" y="82"/>
                    </a:lnTo>
                    <a:lnTo>
                      <a:pt x="89" y="93"/>
                    </a:lnTo>
                    <a:lnTo>
                      <a:pt x="98" y="102"/>
                    </a:lnTo>
                    <a:lnTo>
                      <a:pt x="108" y="109"/>
                    </a:lnTo>
                    <a:lnTo>
                      <a:pt x="108" y="136"/>
                    </a:lnTo>
                    <a:lnTo>
                      <a:pt x="37" y="155"/>
                    </a:lnTo>
                    <a:lnTo>
                      <a:pt x="30" y="158"/>
                    </a:lnTo>
                    <a:lnTo>
                      <a:pt x="23" y="162"/>
                    </a:lnTo>
                    <a:lnTo>
                      <a:pt x="17" y="167"/>
                    </a:lnTo>
                    <a:lnTo>
                      <a:pt x="10" y="173"/>
                    </a:lnTo>
                    <a:lnTo>
                      <a:pt x="7" y="181"/>
                    </a:lnTo>
                    <a:lnTo>
                      <a:pt x="3" y="189"/>
                    </a:lnTo>
                    <a:lnTo>
                      <a:pt x="0" y="197"/>
                    </a:lnTo>
                    <a:lnTo>
                      <a:pt x="0" y="206"/>
                    </a:lnTo>
                    <a:lnTo>
                      <a:pt x="0" y="230"/>
                    </a:lnTo>
                    <a:lnTo>
                      <a:pt x="325" y="230"/>
                    </a:lnTo>
                    <a:lnTo>
                      <a:pt x="325" y="2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33" name="Freeform 3449">
                <a:extLst>
                  <a:ext uri="{FF2B5EF4-FFF2-40B4-BE49-F238E27FC236}">
                    <a16:creationId xmlns:a16="http://schemas.microsoft.com/office/drawing/2014/main" xmlns="" id="{DB6A0D09-A99B-4A77-8918-71D3C8D05F35}"/>
                  </a:ext>
                </a:extLst>
              </p:cNvPr>
              <p:cNvSpPr>
                <a:spLocks/>
              </p:cNvSpPr>
              <p:nvPr/>
            </p:nvSpPr>
            <p:spPr bwMode="auto">
              <a:xfrm>
                <a:off x="11631613" y="5354638"/>
                <a:ext cx="79375" cy="36513"/>
              </a:xfrm>
              <a:custGeom>
                <a:avLst/>
                <a:gdLst>
                  <a:gd name="T0" fmla="*/ 104 w 199"/>
                  <a:gd name="T1" fmla="*/ 69 h 92"/>
                  <a:gd name="T2" fmla="*/ 109 w 199"/>
                  <a:gd name="T3" fmla="*/ 67 h 92"/>
                  <a:gd name="T4" fmla="*/ 114 w 199"/>
                  <a:gd name="T5" fmla="*/ 66 h 92"/>
                  <a:gd name="T6" fmla="*/ 116 w 199"/>
                  <a:gd name="T7" fmla="*/ 67 h 92"/>
                  <a:gd name="T8" fmla="*/ 119 w 199"/>
                  <a:gd name="T9" fmla="*/ 68 h 92"/>
                  <a:gd name="T10" fmla="*/ 122 w 199"/>
                  <a:gd name="T11" fmla="*/ 69 h 92"/>
                  <a:gd name="T12" fmla="*/ 123 w 199"/>
                  <a:gd name="T13" fmla="*/ 72 h 92"/>
                  <a:gd name="T14" fmla="*/ 125 w 199"/>
                  <a:gd name="T15" fmla="*/ 76 h 92"/>
                  <a:gd name="T16" fmla="*/ 129 w 199"/>
                  <a:gd name="T17" fmla="*/ 78 h 92"/>
                  <a:gd name="T18" fmla="*/ 133 w 199"/>
                  <a:gd name="T19" fmla="*/ 82 h 92"/>
                  <a:gd name="T20" fmla="*/ 137 w 199"/>
                  <a:gd name="T21" fmla="*/ 85 h 92"/>
                  <a:gd name="T22" fmla="*/ 149 w 199"/>
                  <a:gd name="T23" fmla="*/ 89 h 92"/>
                  <a:gd name="T24" fmla="*/ 161 w 199"/>
                  <a:gd name="T25" fmla="*/ 92 h 92"/>
                  <a:gd name="T26" fmla="*/ 173 w 199"/>
                  <a:gd name="T27" fmla="*/ 92 h 92"/>
                  <a:gd name="T28" fmla="*/ 183 w 199"/>
                  <a:gd name="T29" fmla="*/ 92 h 92"/>
                  <a:gd name="T30" fmla="*/ 192 w 199"/>
                  <a:gd name="T31" fmla="*/ 91 h 92"/>
                  <a:gd name="T32" fmla="*/ 199 w 199"/>
                  <a:gd name="T33" fmla="*/ 90 h 92"/>
                  <a:gd name="T34" fmla="*/ 196 w 199"/>
                  <a:gd name="T35" fmla="*/ 80 h 92"/>
                  <a:gd name="T36" fmla="*/ 194 w 199"/>
                  <a:gd name="T37" fmla="*/ 71 h 92"/>
                  <a:gd name="T38" fmla="*/ 190 w 199"/>
                  <a:gd name="T39" fmla="*/ 63 h 92"/>
                  <a:gd name="T40" fmla="*/ 186 w 199"/>
                  <a:gd name="T41" fmla="*/ 54 h 92"/>
                  <a:gd name="T42" fmla="*/ 181 w 199"/>
                  <a:gd name="T43" fmla="*/ 46 h 92"/>
                  <a:gd name="T44" fmla="*/ 176 w 199"/>
                  <a:gd name="T45" fmla="*/ 39 h 92"/>
                  <a:gd name="T46" fmla="*/ 169 w 199"/>
                  <a:gd name="T47" fmla="*/ 32 h 92"/>
                  <a:gd name="T48" fmla="*/ 163 w 199"/>
                  <a:gd name="T49" fmla="*/ 26 h 92"/>
                  <a:gd name="T50" fmla="*/ 156 w 199"/>
                  <a:gd name="T51" fmla="*/ 21 h 92"/>
                  <a:gd name="T52" fmla="*/ 149 w 199"/>
                  <a:gd name="T53" fmla="*/ 15 h 92"/>
                  <a:gd name="T54" fmla="*/ 141 w 199"/>
                  <a:gd name="T55" fmla="*/ 10 h 92"/>
                  <a:gd name="T56" fmla="*/ 133 w 199"/>
                  <a:gd name="T57" fmla="*/ 6 h 92"/>
                  <a:gd name="T58" fmla="*/ 124 w 199"/>
                  <a:gd name="T59" fmla="*/ 4 h 92"/>
                  <a:gd name="T60" fmla="*/ 115 w 199"/>
                  <a:gd name="T61" fmla="*/ 1 h 92"/>
                  <a:gd name="T62" fmla="*/ 106 w 199"/>
                  <a:gd name="T63" fmla="*/ 0 h 92"/>
                  <a:gd name="T64" fmla="*/ 97 w 199"/>
                  <a:gd name="T65" fmla="*/ 0 h 92"/>
                  <a:gd name="T66" fmla="*/ 89 w 199"/>
                  <a:gd name="T67" fmla="*/ 0 h 92"/>
                  <a:gd name="T68" fmla="*/ 81 w 199"/>
                  <a:gd name="T69" fmla="*/ 1 h 92"/>
                  <a:gd name="T70" fmla="*/ 73 w 199"/>
                  <a:gd name="T71" fmla="*/ 4 h 92"/>
                  <a:gd name="T72" fmla="*/ 65 w 199"/>
                  <a:gd name="T73" fmla="*/ 5 h 92"/>
                  <a:gd name="T74" fmla="*/ 57 w 199"/>
                  <a:gd name="T75" fmla="*/ 9 h 92"/>
                  <a:gd name="T76" fmla="*/ 51 w 199"/>
                  <a:gd name="T77" fmla="*/ 13 h 92"/>
                  <a:gd name="T78" fmla="*/ 43 w 199"/>
                  <a:gd name="T79" fmla="*/ 17 h 92"/>
                  <a:gd name="T80" fmla="*/ 37 w 199"/>
                  <a:gd name="T81" fmla="*/ 22 h 92"/>
                  <a:gd name="T82" fmla="*/ 25 w 199"/>
                  <a:gd name="T83" fmla="*/ 32 h 92"/>
                  <a:gd name="T84" fmla="*/ 15 w 199"/>
                  <a:gd name="T85" fmla="*/ 45 h 92"/>
                  <a:gd name="T86" fmla="*/ 6 w 199"/>
                  <a:gd name="T87" fmla="*/ 60 h 92"/>
                  <a:gd name="T88" fmla="*/ 0 w 199"/>
                  <a:gd name="T89" fmla="*/ 76 h 92"/>
                  <a:gd name="T90" fmla="*/ 1 w 199"/>
                  <a:gd name="T91" fmla="*/ 75 h 92"/>
                  <a:gd name="T92" fmla="*/ 10 w 199"/>
                  <a:gd name="T93" fmla="*/ 80 h 92"/>
                  <a:gd name="T94" fmla="*/ 21 w 199"/>
                  <a:gd name="T95" fmla="*/ 84 h 92"/>
                  <a:gd name="T96" fmla="*/ 36 w 199"/>
                  <a:gd name="T97" fmla="*/ 86 h 92"/>
                  <a:gd name="T98" fmla="*/ 50 w 199"/>
                  <a:gd name="T99" fmla="*/ 87 h 92"/>
                  <a:gd name="T100" fmla="*/ 65 w 199"/>
                  <a:gd name="T101" fmla="*/ 86 h 92"/>
                  <a:gd name="T102" fmla="*/ 79 w 199"/>
                  <a:gd name="T103" fmla="*/ 84 h 92"/>
                  <a:gd name="T104" fmla="*/ 87 w 199"/>
                  <a:gd name="T105" fmla="*/ 81 h 92"/>
                  <a:gd name="T106" fmla="*/ 93 w 199"/>
                  <a:gd name="T107" fmla="*/ 77 h 92"/>
                  <a:gd name="T108" fmla="*/ 98 w 199"/>
                  <a:gd name="T109" fmla="*/ 75 h 92"/>
                  <a:gd name="T110" fmla="*/ 104 w 199"/>
                  <a:gd name="T111" fmla="*/ 6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9" h="92">
                    <a:moveTo>
                      <a:pt x="104" y="69"/>
                    </a:moveTo>
                    <a:lnTo>
                      <a:pt x="109" y="67"/>
                    </a:lnTo>
                    <a:lnTo>
                      <a:pt x="114" y="66"/>
                    </a:lnTo>
                    <a:lnTo>
                      <a:pt x="116" y="67"/>
                    </a:lnTo>
                    <a:lnTo>
                      <a:pt x="119" y="68"/>
                    </a:lnTo>
                    <a:lnTo>
                      <a:pt x="122" y="69"/>
                    </a:lnTo>
                    <a:lnTo>
                      <a:pt x="123" y="72"/>
                    </a:lnTo>
                    <a:lnTo>
                      <a:pt x="125" y="76"/>
                    </a:lnTo>
                    <a:lnTo>
                      <a:pt x="129" y="78"/>
                    </a:lnTo>
                    <a:lnTo>
                      <a:pt x="133" y="82"/>
                    </a:lnTo>
                    <a:lnTo>
                      <a:pt x="137" y="85"/>
                    </a:lnTo>
                    <a:lnTo>
                      <a:pt x="149" y="89"/>
                    </a:lnTo>
                    <a:lnTo>
                      <a:pt x="161" y="92"/>
                    </a:lnTo>
                    <a:lnTo>
                      <a:pt x="173" y="92"/>
                    </a:lnTo>
                    <a:lnTo>
                      <a:pt x="183" y="92"/>
                    </a:lnTo>
                    <a:lnTo>
                      <a:pt x="192" y="91"/>
                    </a:lnTo>
                    <a:lnTo>
                      <a:pt x="199" y="90"/>
                    </a:lnTo>
                    <a:lnTo>
                      <a:pt x="196" y="80"/>
                    </a:lnTo>
                    <a:lnTo>
                      <a:pt x="194" y="71"/>
                    </a:lnTo>
                    <a:lnTo>
                      <a:pt x="190" y="63"/>
                    </a:lnTo>
                    <a:lnTo>
                      <a:pt x="186" y="54"/>
                    </a:lnTo>
                    <a:lnTo>
                      <a:pt x="181" y="46"/>
                    </a:lnTo>
                    <a:lnTo>
                      <a:pt x="176" y="39"/>
                    </a:lnTo>
                    <a:lnTo>
                      <a:pt x="169" y="32"/>
                    </a:lnTo>
                    <a:lnTo>
                      <a:pt x="163" y="26"/>
                    </a:lnTo>
                    <a:lnTo>
                      <a:pt x="156" y="21"/>
                    </a:lnTo>
                    <a:lnTo>
                      <a:pt x="149" y="15"/>
                    </a:lnTo>
                    <a:lnTo>
                      <a:pt x="141" y="10"/>
                    </a:lnTo>
                    <a:lnTo>
                      <a:pt x="133" y="6"/>
                    </a:lnTo>
                    <a:lnTo>
                      <a:pt x="124" y="4"/>
                    </a:lnTo>
                    <a:lnTo>
                      <a:pt x="115" y="1"/>
                    </a:lnTo>
                    <a:lnTo>
                      <a:pt x="106" y="0"/>
                    </a:lnTo>
                    <a:lnTo>
                      <a:pt x="97" y="0"/>
                    </a:lnTo>
                    <a:lnTo>
                      <a:pt x="89" y="0"/>
                    </a:lnTo>
                    <a:lnTo>
                      <a:pt x="81" y="1"/>
                    </a:lnTo>
                    <a:lnTo>
                      <a:pt x="73" y="4"/>
                    </a:lnTo>
                    <a:lnTo>
                      <a:pt x="65" y="5"/>
                    </a:lnTo>
                    <a:lnTo>
                      <a:pt x="57" y="9"/>
                    </a:lnTo>
                    <a:lnTo>
                      <a:pt x="51" y="13"/>
                    </a:lnTo>
                    <a:lnTo>
                      <a:pt x="43" y="17"/>
                    </a:lnTo>
                    <a:lnTo>
                      <a:pt x="37" y="22"/>
                    </a:lnTo>
                    <a:lnTo>
                      <a:pt x="25" y="32"/>
                    </a:lnTo>
                    <a:lnTo>
                      <a:pt x="15" y="45"/>
                    </a:lnTo>
                    <a:lnTo>
                      <a:pt x="6" y="60"/>
                    </a:lnTo>
                    <a:lnTo>
                      <a:pt x="0" y="76"/>
                    </a:lnTo>
                    <a:lnTo>
                      <a:pt x="1" y="75"/>
                    </a:lnTo>
                    <a:lnTo>
                      <a:pt x="10" y="80"/>
                    </a:lnTo>
                    <a:lnTo>
                      <a:pt x="21" y="84"/>
                    </a:lnTo>
                    <a:lnTo>
                      <a:pt x="36" y="86"/>
                    </a:lnTo>
                    <a:lnTo>
                      <a:pt x="50" y="87"/>
                    </a:lnTo>
                    <a:lnTo>
                      <a:pt x="65" y="86"/>
                    </a:lnTo>
                    <a:lnTo>
                      <a:pt x="79" y="84"/>
                    </a:lnTo>
                    <a:lnTo>
                      <a:pt x="87" y="81"/>
                    </a:lnTo>
                    <a:lnTo>
                      <a:pt x="93" y="77"/>
                    </a:lnTo>
                    <a:lnTo>
                      <a:pt x="98" y="75"/>
                    </a:lnTo>
                    <a:lnTo>
                      <a:pt x="104"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34" name="Freeform 3450">
                <a:extLst>
                  <a:ext uri="{FF2B5EF4-FFF2-40B4-BE49-F238E27FC236}">
                    <a16:creationId xmlns:a16="http://schemas.microsoft.com/office/drawing/2014/main" xmlns="" id="{442A9E67-1BD0-4B39-905E-3ED86CCA8D63}"/>
                  </a:ext>
                </a:extLst>
              </p:cNvPr>
              <p:cNvSpPr>
                <a:spLocks/>
              </p:cNvSpPr>
              <p:nvPr/>
            </p:nvSpPr>
            <p:spPr bwMode="auto">
              <a:xfrm>
                <a:off x="11758613" y="5392738"/>
                <a:ext cx="128587" cy="90488"/>
              </a:xfrm>
              <a:custGeom>
                <a:avLst/>
                <a:gdLst>
                  <a:gd name="T0" fmla="*/ 289 w 325"/>
                  <a:gd name="T1" fmla="*/ 154 h 230"/>
                  <a:gd name="T2" fmla="*/ 217 w 325"/>
                  <a:gd name="T3" fmla="*/ 136 h 230"/>
                  <a:gd name="T4" fmla="*/ 217 w 325"/>
                  <a:gd name="T5" fmla="*/ 112 h 230"/>
                  <a:gd name="T6" fmla="*/ 227 w 325"/>
                  <a:gd name="T7" fmla="*/ 104 h 230"/>
                  <a:gd name="T8" fmla="*/ 236 w 325"/>
                  <a:gd name="T9" fmla="*/ 95 h 230"/>
                  <a:gd name="T10" fmla="*/ 245 w 325"/>
                  <a:gd name="T11" fmla="*/ 85 h 230"/>
                  <a:gd name="T12" fmla="*/ 252 w 325"/>
                  <a:gd name="T13" fmla="*/ 73 h 230"/>
                  <a:gd name="T14" fmla="*/ 258 w 325"/>
                  <a:gd name="T15" fmla="*/ 60 h 230"/>
                  <a:gd name="T16" fmla="*/ 263 w 325"/>
                  <a:gd name="T17" fmla="*/ 48 h 230"/>
                  <a:gd name="T18" fmla="*/ 266 w 325"/>
                  <a:gd name="T19" fmla="*/ 33 h 230"/>
                  <a:gd name="T20" fmla="*/ 267 w 325"/>
                  <a:gd name="T21" fmla="*/ 19 h 230"/>
                  <a:gd name="T22" fmla="*/ 256 w 325"/>
                  <a:gd name="T23" fmla="*/ 22 h 230"/>
                  <a:gd name="T24" fmla="*/ 243 w 325"/>
                  <a:gd name="T25" fmla="*/ 22 h 230"/>
                  <a:gd name="T26" fmla="*/ 234 w 325"/>
                  <a:gd name="T27" fmla="*/ 22 h 230"/>
                  <a:gd name="T28" fmla="*/ 225 w 325"/>
                  <a:gd name="T29" fmla="*/ 21 h 230"/>
                  <a:gd name="T30" fmla="*/ 211 w 325"/>
                  <a:gd name="T31" fmla="*/ 18 h 230"/>
                  <a:gd name="T32" fmla="*/ 198 w 325"/>
                  <a:gd name="T33" fmla="*/ 13 h 230"/>
                  <a:gd name="T34" fmla="*/ 186 w 325"/>
                  <a:gd name="T35" fmla="*/ 8 h 230"/>
                  <a:gd name="T36" fmla="*/ 177 w 325"/>
                  <a:gd name="T37" fmla="*/ 0 h 230"/>
                  <a:gd name="T38" fmla="*/ 171 w 325"/>
                  <a:gd name="T39" fmla="*/ 4 h 230"/>
                  <a:gd name="T40" fmla="*/ 164 w 325"/>
                  <a:gd name="T41" fmla="*/ 6 h 230"/>
                  <a:gd name="T42" fmla="*/ 157 w 325"/>
                  <a:gd name="T43" fmla="*/ 10 h 230"/>
                  <a:gd name="T44" fmla="*/ 149 w 325"/>
                  <a:gd name="T45" fmla="*/ 12 h 230"/>
                  <a:gd name="T46" fmla="*/ 134 w 325"/>
                  <a:gd name="T47" fmla="*/ 14 h 230"/>
                  <a:gd name="T48" fmla="*/ 118 w 325"/>
                  <a:gd name="T49" fmla="*/ 15 h 230"/>
                  <a:gd name="T50" fmla="*/ 103 w 325"/>
                  <a:gd name="T51" fmla="*/ 15 h 230"/>
                  <a:gd name="T52" fmla="*/ 87 w 325"/>
                  <a:gd name="T53" fmla="*/ 13 h 230"/>
                  <a:gd name="T54" fmla="*/ 73 w 325"/>
                  <a:gd name="T55" fmla="*/ 9 h 230"/>
                  <a:gd name="T56" fmla="*/ 62 w 325"/>
                  <a:gd name="T57" fmla="*/ 4 h 230"/>
                  <a:gd name="T58" fmla="*/ 62 w 325"/>
                  <a:gd name="T59" fmla="*/ 10 h 230"/>
                  <a:gd name="T60" fmla="*/ 60 w 325"/>
                  <a:gd name="T61" fmla="*/ 17 h 230"/>
                  <a:gd name="T62" fmla="*/ 62 w 325"/>
                  <a:gd name="T63" fmla="*/ 31 h 230"/>
                  <a:gd name="T64" fmla="*/ 64 w 325"/>
                  <a:gd name="T65" fmla="*/ 45 h 230"/>
                  <a:gd name="T66" fmla="*/ 68 w 325"/>
                  <a:gd name="T67" fmla="*/ 58 h 230"/>
                  <a:gd name="T68" fmla="*/ 75 w 325"/>
                  <a:gd name="T69" fmla="*/ 71 h 230"/>
                  <a:gd name="T70" fmla="*/ 81 w 325"/>
                  <a:gd name="T71" fmla="*/ 82 h 230"/>
                  <a:gd name="T72" fmla="*/ 89 w 325"/>
                  <a:gd name="T73" fmla="*/ 93 h 230"/>
                  <a:gd name="T74" fmla="*/ 99 w 325"/>
                  <a:gd name="T75" fmla="*/ 102 h 230"/>
                  <a:gd name="T76" fmla="*/ 109 w 325"/>
                  <a:gd name="T77" fmla="*/ 109 h 230"/>
                  <a:gd name="T78" fmla="*/ 109 w 325"/>
                  <a:gd name="T79" fmla="*/ 136 h 230"/>
                  <a:gd name="T80" fmla="*/ 39 w 325"/>
                  <a:gd name="T81" fmla="*/ 155 h 230"/>
                  <a:gd name="T82" fmla="*/ 31 w 325"/>
                  <a:gd name="T83" fmla="*/ 158 h 230"/>
                  <a:gd name="T84" fmla="*/ 23 w 325"/>
                  <a:gd name="T85" fmla="*/ 162 h 230"/>
                  <a:gd name="T86" fmla="*/ 17 w 325"/>
                  <a:gd name="T87" fmla="*/ 167 h 230"/>
                  <a:gd name="T88" fmla="*/ 12 w 325"/>
                  <a:gd name="T89" fmla="*/ 173 h 230"/>
                  <a:gd name="T90" fmla="*/ 7 w 325"/>
                  <a:gd name="T91" fmla="*/ 181 h 230"/>
                  <a:gd name="T92" fmla="*/ 4 w 325"/>
                  <a:gd name="T93" fmla="*/ 189 h 230"/>
                  <a:gd name="T94" fmla="*/ 1 w 325"/>
                  <a:gd name="T95" fmla="*/ 197 h 230"/>
                  <a:gd name="T96" fmla="*/ 0 w 325"/>
                  <a:gd name="T97" fmla="*/ 206 h 230"/>
                  <a:gd name="T98" fmla="*/ 0 w 325"/>
                  <a:gd name="T99" fmla="*/ 230 h 230"/>
                  <a:gd name="T100" fmla="*/ 325 w 325"/>
                  <a:gd name="T101" fmla="*/ 230 h 230"/>
                  <a:gd name="T102" fmla="*/ 325 w 325"/>
                  <a:gd name="T103" fmla="*/ 206 h 230"/>
                  <a:gd name="T104" fmla="*/ 324 w 325"/>
                  <a:gd name="T105" fmla="*/ 197 h 230"/>
                  <a:gd name="T106" fmla="*/ 322 w 325"/>
                  <a:gd name="T107" fmla="*/ 189 h 230"/>
                  <a:gd name="T108" fmla="*/ 319 w 325"/>
                  <a:gd name="T109" fmla="*/ 181 h 230"/>
                  <a:gd name="T110" fmla="*/ 315 w 325"/>
                  <a:gd name="T111" fmla="*/ 173 h 230"/>
                  <a:gd name="T112" fmla="*/ 310 w 325"/>
                  <a:gd name="T113" fmla="*/ 167 h 230"/>
                  <a:gd name="T114" fmla="*/ 303 w 325"/>
                  <a:gd name="T115" fmla="*/ 162 h 230"/>
                  <a:gd name="T116" fmla="*/ 297 w 325"/>
                  <a:gd name="T117" fmla="*/ 158 h 230"/>
                  <a:gd name="T118" fmla="*/ 289 w 325"/>
                  <a:gd name="T119" fmla="*/ 15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5" h="230">
                    <a:moveTo>
                      <a:pt x="289" y="154"/>
                    </a:moveTo>
                    <a:lnTo>
                      <a:pt x="217" y="136"/>
                    </a:lnTo>
                    <a:lnTo>
                      <a:pt x="217" y="112"/>
                    </a:lnTo>
                    <a:lnTo>
                      <a:pt x="227" y="104"/>
                    </a:lnTo>
                    <a:lnTo>
                      <a:pt x="236" y="95"/>
                    </a:lnTo>
                    <a:lnTo>
                      <a:pt x="245" y="85"/>
                    </a:lnTo>
                    <a:lnTo>
                      <a:pt x="252" y="73"/>
                    </a:lnTo>
                    <a:lnTo>
                      <a:pt x="258" y="60"/>
                    </a:lnTo>
                    <a:lnTo>
                      <a:pt x="263" y="48"/>
                    </a:lnTo>
                    <a:lnTo>
                      <a:pt x="266" y="33"/>
                    </a:lnTo>
                    <a:lnTo>
                      <a:pt x="267" y="19"/>
                    </a:lnTo>
                    <a:lnTo>
                      <a:pt x="256" y="22"/>
                    </a:lnTo>
                    <a:lnTo>
                      <a:pt x="243" y="22"/>
                    </a:lnTo>
                    <a:lnTo>
                      <a:pt x="234" y="22"/>
                    </a:lnTo>
                    <a:lnTo>
                      <a:pt x="225" y="21"/>
                    </a:lnTo>
                    <a:lnTo>
                      <a:pt x="211" y="18"/>
                    </a:lnTo>
                    <a:lnTo>
                      <a:pt x="198" y="13"/>
                    </a:lnTo>
                    <a:lnTo>
                      <a:pt x="186" y="8"/>
                    </a:lnTo>
                    <a:lnTo>
                      <a:pt x="177" y="0"/>
                    </a:lnTo>
                    <a:lnTo>
                      <a:pt x="171" y="4"/>
                    </a:lnTo>
                    <a:lnTo>
                      <a:pt x="164" y="6"/>
                    </a:lnTo>
                    <a:lnTo>
                      <a:pt x="157" y="10"/>
                    </a:lnTo>
                    <a:lnTo>
                      <a:pt x="149" y="12"/>
                    </a:lnTo>
                    <a:lnTo>
                      <a:pt x="134" y="14"/>
                    </a:lnTo>
                    <a:lnTo>
                      <a:pt x="118" y="15"/>
                    </a:lnTo>
                    <a:lnTo>
                      <a:pt x="103" y="15"/>
                    </a:lnTo>
                    <a:lnTo>
                      <a:pt x="87" y="13"/>
                    </a:lnTo>
                    <a:lnTo>
                      <a:pt x="73" y="9"/>
                    </a:lnTo>
                    <a:lnTo>
                      <a:pt x="62" y="4"/>
                    </a:lnTo>
                    <a:lnTo>
                      <a:pt x="62" y="10"/>
                    </a:lnTo>
                    <a:lnTo>
                      <a:pt x="60" y="17"/>
                    </a:lnTo>
                    <a:lnTo>
                      <a:pt x="62" y="31"/>
                    </a:lnTo>
                    <a:lnTo>
                      <a:pt x="64" y="45"/>
                    </a:lnTo>
                    <a:lnTo>
                      <a:pt x="68" y="58"/>
                    </a:lnTo>
                    <a:lnTo>
                      <a:pt x="75" y="71"/>
                    </a:lnTo>
                    <a:lnTo>
                      <a:pt x="81" y="82"/>
                    </a:lnTo>
                    <a:lnTo>
                      <a:pt x="89" y="93"/>
                    </a:lnTo>
                    <a:lnTo>
                      <a:pt x="99" y="102"/>
                    </a:lnTo>
                    <a:lnTo>
                      <a:pt x="109" y="109"/>
                    </a:lnTo>
                    <a:lnTo>
                      <a:pt x="109" y="136"/>
                    </a:lnTo>
                    <a:lnTo>
                      <a:pt x="39" y="155"/>
                    </a:lnTo>
                    <a:lnTo>
                      <a:pt x="31" y="158"/>
                    </a:lnTo>
                    <a:lnTo>
                      <a:pt x="23" y="162"/>
                    </a:lnTo>
                    <a:lnTo>
                      <a:pt x="17" y="167"/>
                    </a:lnTo>
                    <a:lnTo>
                      <a:pt x="12" y="173"/>
                    </a:lnTo>
                    <a:lnTo>
                      <a:pt x="7" y="181"/>
                    </a:lnTo>
                    <a:lnTo>
                      <a:pt x="4" y="189"/>
                    </a:lnTo>
                    <a:lnTo>
                      <a:pt x="1" y="197"/>
                    </a:lnTo>
                    <a:lnTo>
                      <a:pt x="0" y="206"/>
                    </a:lnTo>
                    <a:lnTo>
                      <a:pt x="0" y="230"/>
                    </a:lnTo>
                    <a:lnTo>
                      <a:pt x="325" y="230"/>
                    </a:lnTo>
                    <a:lnTo>
                      <a:pt x="325" y="206"/>
                    </a:lnTo>
                    <a:lnTo>
                      <a:pt x="324" y="197"/>
                    </a:lnTo>
                    <a:lnTo>
                      <a:pt x="322" y="189"/>
                    </a:lnTo>
                    <a:lnTo>
                      <a:pt x="319" y="181"/>
                    </a:lnTo>
                    <a:lnTo>
                      <a:pt x="315" y="173"/>
                    </a:lnTo>
                    <a:lnTo>
                      <a:pt x="310" y="167"/>
                    </a:lnTo>
                    <a:lnTo>
                      <a:pt x="303" y="162"/>
                    </a:lnTo>
                    <a:lnTo>
                      <a:pt x="297" y="158"/>
                    </a:lnTo>
                    <a:lnTo>
                      <a:pt x="289"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35" name="Freeform 3451">
                <a:extLst>
                  <a:ext uri="{FF2B5EF4-FFF2-40B4-BE49-F238E27FC236}">
                    <a16:creationId xmlns:a16="http://schemas.microsoft.com/office/drawing/2014/main" xmlns="" id="{4D433BE9-E170-42F6-8899-DDD6D6361E48}"/>
                  </a:ext>
                </a:extLst>
              </p:cNvPr>
              <p:cNvSpPr>
                <a:spLocks/>
              </p:cNvSpPr>
              <p:nvPr/>
            </p:nvSpPr>
            <p:spPr bwMode="auto">
              <a:xfrm>
                <a:off x="11784013" y="5354638"/>
                <a:ext cx="79375" cy="36513"/>
              </a:xfrm>
              <a:custGeom>
                <a:avLst/>
                <a:gdLst>
                  <a:gd name="T0" fmla="*/ 104 w 198"/>
                  <a:gd name="T1" fmla="*/ 69 h 92"/>
                  <a:gd name="T2" fmla="*/ 109 w 198"/>
                  <a:gd name="T3" fmla="*/ 67 h 92"/>
                  <a:gd name="T4" fmla="*/ 114 w 198"/>
                  <a:gd name="T5" fmla="*/ 66 h 92"/>
                  <a:gd name="T6" fmla="*/ 117 w 198"/>
                  <a:gd name="T7" fmla="*/ 67 h 92"/>
                  <a:gd name="T8" fmla="*/ 119 w 198"/>
                  <a:gd name="T9" fmla="*/ 68 h 92"/>
                  <a:gd name="T10" fmla="*/ 121 w 198"/>
                  <a:gd name="T11" fmla="*/ 69 h 92"/>
                  <a:gd name="T12" fmla="*/ 123 w 198"/>
                  <a:gd name="T13" fmla="*/ 72 h 92"/>
                  <a:gd name="T14" fmla="*/ 126 w 198"/>
                  <a:gd name="T15" fmla="*/ 76 h 92"/>
                  <a:gd name="T16" fmla="*/ 128 w 198"/>
                  <a:gd name="T17" fmla="*/ 78 h 92"/>
                  <a:gd name="T18" fmla="*/ 132 w 198"/>
                  <a:gd name="T19" fmla="*/ 82 h 92"/>
                  <a:gd name="T20" fmla="*/ 137 w 198"/>
                  <a:gd name="T21" fmla="*/ 85 h 92"/>
                  <a:gd name="T22" fmla="*/ 148 w 198"/>
                  <a:gd name="T23" fmla="*/ 89 h 92"/>
                  <a:gd name="T24" fmla="*/ 162 w 198"/>
                  <a:gd name="T25" fmla="*/ 92 h 92"/>
                  <a:gd name="T26" fmla="*/ 173 w 198"/>
                  <a:gd name="T27" fmla="*/ 92 h 92"/>
                  <a:gd name="T28" fmla="*/ 184 w 198"/>
                  <a:gd name="T29" fmla="*/ 92 h 92"/>
                  <a:gd name="T30" fmla="*/ 191 w 198"/>
                  <a:gd name="T31" fmla="*/ 91 h 92"/>
                  <a:gd name="T32" fmla="*/ 198 w 198"/>
                  <a:gd name="T33" fmla="*/ 90 h 92"/>
                  <a:gd name="T34" fmla="*/ 196 w 198"/>
                  <a:gd name="T35" fmla="*/ 80 h 92"/>
                  <a:gd name="T36" fmla="*/ 193 w 198"/>
                  <a:gd name="T37" fmla="*/ 71 h 92"/>
                  <a:gd name="T38" fmla="*/ 190 w 198"/>
                  <a:gd name="T39" fmla="*/ 63 h 92"/>
                  <a:gd name="T40" fmla="*/ 185 w 198"/>
                  <a:gd name="T41" fmla="*/ 54 h 92"/>
                  <a:gd name="T42" fmla="*/ 181 w 198"/>
                  <a:gd name="T43" fmla="*/ 46 h 92"/>
                  <a:gd name="T44" fmla="*/ 175 w 198"/>
                  <a:gd name="T45" fmla="*/ 39 h 92"/>
                  <a:gd name="T46" fmla="*/ 169 w 198"/>
                  <a:gd name="T47" fmla="*/ 32 h 92"/>
                  <a:gd name="T48" fmla="*/ 163 w 198"/>
                  <a:gd name="T49" fmla="*/ 26 h 92"/>
                  <a:gd name="T50" fmla="*/ 155 w 198"/>
                  <a:gd name="T51" fmla="*/ 21 h 92"/>
                  <a:gd name="T52" fmla="*/ 149 w 198"/>
                  <a:gd name="T53" fmla="*/ 15 h 92"/>
                  <a:gd name="T54" fmla="*/ 141 w 198"/>
                  <a:gd name="T55" fmla="*/ 10 h 92"/>
                  <a:gd name="T56" fmla="*/ 132 w 198"/>
                  <a:gd name="T57" fmla="*/ 6 h 92"/>
                  <a:gd name="T58" fmla="*/ 124 w 198"/>
                  <a:gd name="T59" fmla="*/ 4 h 92"/>
                  <a:gd name="T60" fmla="*/ 115 w 198"/>
                  <a:gd name="T61" fmla="*/ 1 h 92"/>
                  <a:gd name="T62" fmla="*/ 106 w 198"/>
                  <a:gd name="T63" fmla="*/ 0 h 92"/>
                  <a:gd name="T64" fmla="*/ 97 w 198"/>
                  <a:gd name="T65" fmla="*/ 0 h 92"/>
                  <a:gd name="T66" fmla="*/ 88 w 198"/>
                  <a:gd name="T67" fmla="*/ 0 h 92"/>
                  <a:gd name="T68" fmla="*/ 81 w 198"/>
                  <a:gd name="T69" fmla="*/ 1 h 92"/>
                  <a:gd name="T70" fmla="*/ 73 w 198"/>
                  <a:gd name="T71" fmla="*/ 4 h 92"/>
                  <a:gd name="T72" fmla="*/ 64 w 198"/>
                  <a:gd name="T73" fmla="*/ 5 h 92"/>
                  <a:gd name="T74" fmla="*/ 58 w 198"/>
                  <a:gd name="T75" fmla="*/ 9 h 92"/>
                  <a:gd name="T76" fmla="*/ 50 w 198"/>
                  <a:gd name="T77" fmla="*/ 13 h 92"/>
                  <a:gd name="T78" fmla="*/ 44 w 198"/>
                  <a:gd name="T79" fmla="*/ 17 h 92"/>
                  <a:gd name="T80" fmla="*/ 37 w 198"/>
                  <a:gd name="T81" fmla="*/ 22 h 92"/>
                  <a:gd name="T82" fmla="*/ 24 w 198"/>
                  <a:gd name="T83" fmla="*/ 32 h 92"/>
                  <a:gd name="T84" fmla="*/ 14 w 198"/>
                  <a:gd name="T85" fmla="*/ 45 h 92"/>
                  <a:gd name="T86" fmla="*/ 6 w 198"/>
                  <a:gd name="T87" fmla="*/ 60 h 92"/>
                  <a:gd name="T88" fmla="*/ 0 w 198"/>
                  <a:gd name="T89" fmla="*/ 76 h 92"/>
                  <a:gd name="T90" fmla="*/ 1 w 198"/>
                  <a:gd name="T91" fmla="*/ 75 h 92"/>
                  <a:gd name="T92" fmla="*/ 10 w 198"/>
                  <a:gd name="T93" fmla="*/ 80 h 92"/>
                  <a:gd name="T94" fmla="*/ 22 w 198"/>
                  <a:gd name="T95" fmla="*/ 84 h 92"/>
                  <a:gd name="T96" fmla="*/ 35 w 198"/>
                  <a:gd name="T97" fmla="*/ 86 h 92"/>
                  <a:gd name="T98" fmla="*/ 50 w 198"/>
                  <a:gd name="T99" fmla="*/ 87 h 92"/>
                  <a:gd name="T100" fmla="*/ 64 w 198"/>
                  <a:gd name="T101" fmla="*/ 86 h 92"/>
                  <a:gd name="T102" fmla="*/ 79 w 198"/>
                  <a:gd name="T103" fmla="*/ 84 h 92"/>
                  <a:gd name="T104" fmla="*/ 86 w 198"/>
                  <a:gd name="T105" fmla="*/ 81 h 92"/>
                  <a:gd name="T106" fmla="*/ 92 w 198"/>
                  <a:gd name="T107" fmla="*/ 77 h 92"/>
                  <a:gd name="T108" fmla="*/ 99 w 198"/>
                  <a:gd name="T109" fmla="*/ 75 h 92"/>
                  <a:gd name="T110" fmla="*/ 104 w 198"/>
                  <a:gd name="T111" fmla="*/ 6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8" h="92">
                    <a:moveTo>
                      <a:pt x="104" y="69"/>
                    </a:moveTo>
                    <a:lnTo>
                      <a:pt x="109" y="67"/>
                    </a:lnTo>
                    <a:lnTo>
                      <a:pt x="114" y="66"/>
                    </a:lnTo>
                    <a:lnTo>
                      <a:pt x="117" y="67"/>
                    </a:lnTo>
                    <a:lnTo>
                      <a:pt x="119" y="68"/>
                    </a:lnTo>
                    <a:lnTo>
                      <a:pt x="121" y="69"/>
                    </a:lnTo>
                    <a:lnTo>
                      <a:pt x="123" y="72"/>
                    </a:lnTo>
                    <a:lnTo>
                      <a:pt x="126" y="76"/>
                    </a:lnTo>
                    <a:lnTo>
                      <a:pt x="128" y="78"/>
                    </a:lnTo>
                    <a:lnTo>
                      <a:pt x="132" y="82"/>
                    </a:lnTo>
                    <a:lnTo>
                      <a:pt x="137" y="85"/>
                    </a:lnTo>
                    <a:lnTo>
                      <a:pt x="148" y="89"/>
                    </a:lnTo>
                    <a:lnTo>
                      <a:pt x="162" y="92"/>
                    </a:lnTo>
                    <a:lnTo>
                      <a:pt x="173" y="92"/>
                    </a:lnTo>
                    <a:lnTo>
                      <a:pt x="184" y="92"/>
                    </a:lnTo>
                    <a:lnTo>
                      <a:pt x="191" y="91"/>
                    </a:lnTo>
                    <a:lnTo>
                      <a:pt x="198" y="90"/>
                    </a:lnTo>
                    <a:lnTo>
                      <a:pt x="196" y="80"/>
                    </a:lnTo>
                    <a:lnTo>
                      <a:pt x="193" y="71"/>
                    </a:lnTo>
                    <a:lnTo>
                      <a:pt x="190" y="63"/>
                    </a:lnTo>
                    <a:lnTo>
                      <a:pt x="185" y="54"/>
                    </a:lnTo>
                    <a:lnTo>
                      <a:pt x="181" y="46"/>
                    </a:lnTo>
                    <a:lnTo>
                      <a:pt x="175" y="39"/>
                    </a:lnTo>
                    <a:lnTo>
                      <a:pt x="169" y="32"/>
                    </a:lnTo>
                    <a:lnTo>
                      <a:pt x="163" y="26"/>
                    </a:lnTo>
                    <a:lnTo>
                      <a:pt x="155" y="21"/>
                    </a:lnTo>
                    <a:lnTo>
                      <a:pt x="149" y="15"/>
                    </a:lnTo>
                    <a:lnTo>
                      <a:pt x="141" y="10"/>
                    </a:lnTo>
                    <a:lnTo>
                      <a:pt x="132" y="6"/>
                    </a:lnTo>
                    <a:lnTo>
                      <a:pt x="124" y="4"/>
                    </a:lnTo>
                    <a:lnTo>
                      <a:pt x="115" y="1"/>
                    </a:lnTo>
                    <a:lnTo>
                      <a:pt x="106" y="0"/>
                    </a:lnTo>
                    <a:lnTo>
                      <a:pt x="97" y="0"/>
                    </a:lnTo>
                    <a:lnTo>
                      <a:pt x="88" y="0"/>
                    </a:lnTo>
                    <a:lnTo>
                      <a:pt x="81" y="1"/>
                    </a:lnTo>
                    <a:lnTo>
                      <a:pt x="73" y="4"/>
                    </a:lnTo>
                    <a:lnTo>
                      <a:pt x="64" y="5"/>
                    </a:lnTo>
                    <a:lnTo>
                      <a:pt x="58" y="9"/>
                    </a:lnTo>
                    <a:lnTo>
                      <a:pt x="50" y="13"/>
                    </a:lnTo>
                    <a:lnTo>
                      <a:pt x="44" y="17"/>
                    </a:lnTo>
                    <a:lnTo>
                      <a:pt x="37" y="22"/>
                    </a:lnTo>
                    <a:lnTo>
                      <a:pt x="24" y="32"/>
                    </a:lnTo>
                    <a:lnTo>
                      <a:pt x="14" y="45"/>
                    </a:lnTo>
                    <a:lnTo>
                      <a:pt x="6" y="60"/>
                    </a:lnTo>
                    <a:lnTo>
                      <a:pt x="0" y="76"/>
                    </a:lnTo>
                    <a:lnTo>
                      <a:pt x="1" y="75"/>
                    </a:lnTo>
                    <a:lnTo>
                      <a:pt x="10" y="80"/>
                    </a:lnTo>
                    <a:lnTo>
                      <a:pt x="22" y="84"/>
                    </a:lnTo>
                    <a:lnTo>
                      <a:pt x="35" y="86"/>
                    </a:lnTo>
                    <a:lnTo>
                      <a:pt x="50" y="87"/>
                    </a:lnTo>
                    <a:lnTo>
                      <a:pt x="64" y="86"/>
                    </a:lnTo>
                    <a:lnTo>
                      <a:pt x="79" y="84"/>
                    </a:lnTo>
                    <a:lnTo>
                      <a:pt x="86" y="81"/>
                    </a:lnTo>
                    <a:lnTo>
                      <a:pt x="92" y="77"/>
                    </a:lnTo>
                    <a:lnTo>
                      <a:pt x="99" y="75"/>
                    </a:lnTo>
                    <a:lnTo>
                      <a:pt x="104"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36" name="Freeform 3452">
                <a:extLst>
                  <a:ext uri="{FF2B5EF4-FFF2-40B4-BE49-F238E27FC236}">
                    <a16:creationId xmlns:a16="http://schemas.microsoft.com/office/drawing/2014/main" xmlns="" id="{F9DFF8CD-C7D8-42F2-A794-00E9961A84FF}"/>
                  </a:ext>
                </a:extLst>
              </p:cNvPr>
              <p:cNvSpPr>
                <a:spLocks/>
              </p:cNvSpPr>
              <p:nvPr/>
            </p:nvSpPr>
            <p:spPr bwMode="auto">
              <a:xfrm>
                <a:off x="11703050" y="5507038"/>
                <a:ext cx="79375" cy="36513"/>
              </a:xfrm>
              <a:custGeom>
                <a:avLst/>
                <a:gdLst>
                  <a:gd name="T0" fmla="*/ 0 w 197"/>
                  <a:gd name="T1" fmla="*/ 75 h 93"/>
                  <a:gd name="T2" fmla="*/ 0 w 197"/>
                  <a:gd name="T3" fmla="*/ 74 h 93"/>
                  <a:gd name="T4" fmla="*/ 9 w 197"/>
                  <a:gd name="T5" fmla="*/ 79 h 93"/>
                  <a:gd name="T6" fmla="*/ 22 w 197"/>
                  <a:gd name="T7" fmla="*/ 82 h 93"/>
                  <a:gd name="T8" fmla="*/ 34 w 197"/>
                  <a:gd name="T9" fmla="*/ 85 h 93"/>
                  <a:gd name="T10" fmla="*/ 50 w 197"/>
                  <a:gd name="T11" fmla="*/ 86 h 93"/>
                  <a:gd name="T12" fmla="*/ 64 w 197"/>
                  <a:gd name="T13" fmla="*/ 86 h 93"/>
                  <a:gd name="T14" fmla="*/ 79 w 197"/>
                  <a:gd name="T15" fmla="*/ 82 h 93"/>
                  <a:gd name="T16" fmla="*/ 86 w 197"/>
                  <a:gd name="T17" fmla="*/ 80 h 93"/>
                  <a:gd name="T18" fmla="*/ 92 w 197"/>
                  <a:gd name="T19" fmla="*/ 77 h 93"/>
                  <a:gd name="T20" fmla="*/ 99 w 197"/>
                  <a:gd name="T21" fmla="*/ 74 h 93"/>
                  <a:gd name="T22" fmla="*/ 104 w 197"/>
                  <a:gd name="T23" fmla="*/ 68 h 93"/>
                  <a:gd name="T24" fmla="*/ 108 w 197"/>
                  <a:gd name="T25" fmla="*/ 66 h 93"/>
                  <a:gd name="T26" fmla="*/ 114 w 197"/>
                  <a:gd name="T27" fmla="*/ 66 h 93"/>
                  <a:gd name="T28" fmla="*/ 117 w 197"/>
                  <a:gd name="T29" fmla="*/ 66 h 93"/>
                  <a:gd name="T30" fmla="*/ 119 w 197"/>
                  <a:gd name="T31" fmla="*/ 67 h 93"/>
                  <a:gd name="T32" fmla="*/ 120 w 197"/>
                  <a:gd name="T33" fmla="*/ 70 h 93"/>
                  <a:gd name="T34" fmla="*/ 123 w 197"/>
                  <a:gd name="T35" fmla="*/ 72 h 93"/>
                  <a:gd name="T36" fmla="*/ 124 w 197"/>
                  <a:gd name="T37" fmla="*/ 75 h 93"/>
                  <a:gd name="T38" fmla="*/ 128 w 197"/>
                  <a:gd name="T39" fmla="*/ 79 h 93"/>
                  <a:gd name="T40" fmla="*/ 132 w 197"/>
                  <a:gd name="T41" fmla="*/ 81 h 93"/>
                  <a:gd name="T42" fmla="*/ 137 w 197"/>
                  <a:gd name="T43" fmla="*/ 84 h 93"/>
                  <a:gd name="T44" fmla="*/ 147 w 197"/>
                  <a:gd name="T45" fmla="*/ 89 h 93"/>
                  <a:gd name="T46" fmla="*/ 161 w 197"/>
                  <a:gd name="T47" fmla="*/ 91 h 93"/>
                  <a:gd name="T48" fmla="*/ 173 w 197"/>
                  <a:gd name="T49" fmla="*/ 93 h 93"/>
                  <a:gd name="T50" fmla="*/ 183 w 197"/>
                  <a:gd name="T51" fmla="*/ 93 h 93"/>
                  <a:gd name="T52" fmla="*/ 191 w 197"/>
                  <a:gd name="T53" fmla="*/ 91 h 93"/>
                  <a:gd name="T54" fmla="*/ 197 w 197"/>
                  <a:gd name="T55" fmla="*/ 89 h 93"/>
                  <a:gd name="T56" fmla="*/ 196 w 197"/>
                  <a:gd name="T57" fmla="*/ 80 h 93"/>
                  <a:gd name="T58" fmla="*/ 192 w 197"/>
                  <a:gd name="T59" fmla="*/ 71 h 93"/>
                  <a:gd name="T60" fmla="*/ 190 w 197"/>
                  <a:gd name="T61" fmla="*/ 62 h 93"/>
                  <a:gd name="T62" fmla="*/ 185 w 197"/>
                  <a:gd name="T63" fmla="*/ 54 h 93"/>
                  <a:gd name="T64" fmla="*/ 181 w 197"/>
                  <a:gd name="T65" fmla="*/ 45 h 93"/>
                  <a:gd name="T66" fmla="*/ 174 w 197"/>
                  <a:gd name="T67" fmla="*/ 39 h 93"/>
                  <a:gd name="T68" fmla="*/ 169 w 197"/>
                  <a:gd name="T69" fmla="*/ 31 h 93"/>
                  <a:gd name="T70" fmla="*/ 163 w 197"/>
                  <a:gd name="T71" fmla="*/ 26 h 93"/>
                  <a:gd name="T72" fmla="*/ 155 w 197"/>
                  <a:gd name="T73" fmla="*/ 20 h 93"/>
                  <a:gd name="T74" fmla="*/ 149 w 197"/>
                  <a:gd name="T75" fmla="*/ 14 h 93"/>
                  <a:gd name="T76" fmla="*/ 141 w 197"/>
                  <a:gd name="T77" fmla="*/ 11 h 93"/>
                  <a:gd name="T78" fmla="*/ 132 w 197"/>
                  <a:gd name="T79" fmla="*/ 7 h 93"/>
                  <a:gd name="T80" fmla="*/ 124 w 197"/>
                  <a:gd name="T81" fmla="*/ 4 h 93"/>
                  <a:gd name="T82" fmla="*/ 115 w 197"/>
                  <a:gd name="T83" fmla="*/ 2 h 93"/>
                  <a:gd name="T84" fmla="*/ 106 w 197"/>
                  <a:gd name="T85" fmla="*/ 0 h 93"/>
                  <a:gd name="T86" fmla="*/ 97 w 197"/>
                  <a:gd name="T87" fmla="*/ 0 h 93"/>
                  <a:gd name="T88" fmla="*/ 88 w 197"/>
                  <a:gd name="T89" fmla="*/ 0 h 93"/>
                  <a:gd name="T90" fmla="*/ 81 w 197"/>
                  <a:gd name="T91" fmla="*/ 2 h 93"/>
                  <a:gd name="T92" fmla="*/ 72 w 197"/>
                  <a:gd name="T93" fmla="*/ 3 h 93"/>
                  <a:gd name="T94" fmla="*/ 64 w 197"/>
                  <a:gd name="T95" fmla="*/ 5 h 93"/>
                  <a:gd name="T96" fmla="*/ 57 w 197"/>
                  <a:gd name="T97" fmla="*/ 8 h 93"/>
                  <a:gd name="T98" fmla="*/ 50 w 197"/>
                  <a:gd name="T99" fmla="*/ 12 h 93"/>
                  <a:gd name="T100" fmla="*/ 43 w 197"/>
                  <a:gd name="T101" fmla="*/ 16 h 93"/>
                  <a:gd name="T102" fmla="*/ 36 w 197"/>
                  <a:gd name="T103" fmla="*/ 21 h 93"/>
                  <a:gd name="T104" fmla="*/ 24 w 197"/>
                  <a:gd name="T105" fmla="*/ 32 h 93"/>
                  <a:gd name="T106" fmla="*/ 14 w 197"/>
                  <a:gd name="T107" fmla="*/ 45 h 93"/>
                  <a:gd name="T108" fmla="*/ 6 w 197"/>
                  <a:gd name="T109" fmla="*/ 59 h 93"/>
                  <a:gd name="T110" fmla="*/ 0 w 197"/>
                  <a:gd name="T111"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7" h="93">
                    <a:moveTo>
                      <a:pt x="0" y="75"/>
                    </a:moveTo>
                    <a:lnTo>
                      <a:pt x="0" y="74"/>
                    </a:lnTo>
                    <a:lnTo>
                      <a:pt x="9" y="79"/>
                    </a:lnTo>
                    <a:lnTo>
                      <a:pt x="22" y="82"/>
                    </a:lnTo>
                    <a:lnTo>
                      <a:pt x="34" y="85"/>
                    </a:lnTo>
                    <a:lnTo>
                      <a:pt x="50" y="86"/>
                    </a:lnTo>
                    <a:lnTo>
                      <a:pt x="64" y="86"/>
                    </a:lnTo>
                    <a:lnTo>
                      <a:pt x="79" y="82"/>
                    </a:lnTo>
                    <a:lnTo>
                      <a:pt x="86" y="80"/>
                    </a:lnTo>
                    <a:lnTo>
                      <a:pt x="92" y="77"/>
                    </a:lnTo>
                    <a:lnTo>
                      <a:pt x="99" y="74"/>
                    </a:lnTo>
                    <a:lnTo>
                      <a:pt x="104" y="68"/>
                    </a:lnTo>
                    <a:lnTo>
                      <a:pt x="108" y="66"/>
                    </a:lnTo>
                    <a:lnTo>
                      <a:pt x="114" y="66"/>
                    </a:lnTo>
                    <a:lnTo>
                      <a:pt x="117" y="66"/>
                    </a:lnTo>
                    <a:lnTo>
                      <a:pt x="119" y="67"/>
                    </a:lnTo>
                    <a:lnTo>
                      <a:pt x="120" y="70"/>
                    </a:lnTo>
                    <a:lnTo>
                      <a:pt x="123" y="72"/>
                    </a:lnTo>
                    <a:lnTo>
                      <a:pt x="124" y="75"/>
                    </a:lnTo>
                    <a:lnTo>
                      <a:pt x="128" y="79"/>
                    </a:lnTo>
                    <a:lnTo>
                      <a:pt x="132" y="81"/>
                    </a:lnTo>
                    <a:lnTo>
                      <a:pt x="137" y="84"/>
                    </a:lnTo>
                    <a:lnTo>
                      <a:pt x="147" y="89"/>
                    </a:lnTo>
                    <a:lnTo>
                      <a:pt x="161" y="91"/>
                    </a:lnTo>
                    <a:lnTo>
                      <a:pt x="173" y="93"/>
                    </a:lnTo>
                    <a:lnTo>
                      <a:pt x="183" y="93"/>
                    </a:lnTo>
                    <a:lnTo>
                      <a:pt x="191" y="91"/>
                    </a:lnTo>
                    <a:lnTo>
                      <a:pt x="197" y="89"/>
                    </a:lnTo>
                    <a:lnTo>
                      <a:pt x="196" y="80"/>
                    </a:lnTo>
                    <a:lnTo>
                      <a:pt x="192" y="71"/>
                    </a:lnTo>
                    <a:lnTo>
                      <a:pt x="190" y="62"/>
                    </a:lnTo>
                    <a:lnTo>
                      <a:pt x="185" y="54"/>
                    </a:lnTo>
                    <a:lnTo>
                      <a:pt x="181" y="45"/>
                    </a:lnTo>
                    <a:lnTo>
                      <a:pt x="174" y="39"/>
                    </a:lnTo>
                    <a:lnTo>
                      <a:pt x="169" y="31"/>
                    </a:lnTo>
                    <a:lnTo>
                      <a:pt x="163" y="26"/>
                    </a:lnTo>
                    <a:lnTo>
                      <a:pt x="155" y="20"/>
                    </a:lnTo>
                    <a:lnTo>
                      <a:pt x="149" y="14"/>
                    </a:lnTo>
                    <a:lnTo>
                      <a:pt x="141" y="11"/>
                    </a:lnTo>
                    <a:lnTo>
                      <a:pt x="132" y="7"/>
                    </a:lnTo>
                    <a:lnTo>
                      <a:pt x="124" y="4"/>
                    </a:lnTo>
                    <a:lnTo>
                      <a:pt x="115" y="2"/>
                    </a:lnTo>
                    <a:lnTo>
                      <a:pt x="106" y="0"/>
                    </a:lnTo>
                    <a:lnTo>
                      <a:pt x="97" y="0"/>
                    </a:lnTo>
                    <a:lnTo>
                      <a:pt x="88" y="0"/>
                    </a:lnTo>
                    <a:lnTo>
                      <a:pt x="81" y="2"/>
                    </a:lnTo>
                    <a:lnTo>
                      <a:pt x="72" y="3"/>
                    </a:lnTo>
                    <a:lnTo>
                      <a:pt x="64" y="5"/>
                    </a:lnTo>
                    <a:lnTo>
                      <a:pt x="57" y="8"/>
                    </a:lnTo>
                    <a:lnTo>
                      <a:pt x="50" y="12"/>
                    </a:lnTo>
                    <a:lnTo>
                      <a:pt x="43" y="16"/>
                    </a:lnTo>
                    <a:lnTo>
                      <a:pt x="36" y="21"/>
                    </a:lnTo>
                    <a:lnTo>
                      <a:pt x="24" y="32"/>
                    </a:lnTo>
                    <a:lnTo>
                      <a:pt x="14" y="45"/>
                    </a:lnTo>
                    <a:lnTo>
                      <a:pt x="6" y="59"/>
                    </a:lnTo>
                    <a:lnTo>
                      <a:pt x="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37" name="Freeform 3453">
                <a:extLst>
                  <a:ext uri="{FF2B5EF4-FFF2-40B4-BE49-F238E27FC236}">
                    <a16:creationId xmlns:a16="http://schemas.microsoft.com/office/drawing/2014/main" xmlns="" id="{FD638F98-D025-4E71-B905-84C3EDAF89FB}"/>
                  </a:ext>
                </a:extLst>
              </p:cNvPr>
              <p:cNvSpPr>
                <a:spLocks/>
              </p:cNvSpPr>
              <p:nvPr/>
            </p:nvSpPr>
            <p:spPr bwMode="auto">
              <a:xfrm>
                <a:off x="11677650" y="5545138"/>
                <a:ext cx="128587" cy="90488"/>
              </a:xfrm>
              <a:custGeom>
                <a:avLst/>
                <a:gdLst>
                  <a:gd name="T0" fmla="*/ 289 w 325"/>
                  <a:gd name="T1" fmla="*/ 155 h 230"/>
                  <a:gd name="T2" fmla="*/ 217 w 325"/>
                  <a:gd name="T3" fmla="*/ 136 h 230"/>
                  <a:gd name="T4" fmla="*/ 217 w 325"/>
                  <a:gd name="T5" fmla="*/ 112 h 230"/>
                  <a:gd name="T6" fmla="*/ 227 w 325"/>
                  <a:gd name="T7" fmla="*/ 104 h 230"/>
                  <a:gd name="T8" fmla="*/ 236 w 325"/>
                  <a:gd name="T9" fmla="*/ 95 h 230"/>
                  <a:gd name="T10" fmla="*/ 245 w 325"/>
                  <a:gd name="T11" fmla="*/ 85 h 230"/>
                  <a:gd name="T12" fmla="*/ 252 w 325"/>
                  <a:gd name="T13" fmla="*/ 73 h 230"/>
                  <a:gd name="T14" fmla="*/ 258 w 325"/>
                  <a:gd name="T15" fmla="*/ 62 h 230"/>
                  <a:gd name="T16" fmla="*/ 262 w 325"/>
                  <a:gd name="T17" fmla="*/ 48 h 230"/>
                  <a:gd name="T18" fmla="*/ 266 w 325"/>
                  <a:gd name="T19" fmla="*/ 35 h 230"/>
                  <a:gd name="T20" fmla="*/ 267 w 325"/>
                  <a:gd name="T21" fmla="*/ 21 h 230"/>
                  <a:gd name="T22" fmla="*/ 255 w 325"/>
                  <a:gd name="T23" fmla="*/ 22 h 230"/>
                  <a:gd name="T24" fmla="*/ 243 w 325"/>
                  <a:gd name="T25" fmla="*/ 23 h 230"/>
                  <a:gd name="T26" fmla="*/ 234 w 325"/>
                  <a:gd name="T27" fmla="*/ 22 h 230"/>
                  <a:gd name="T28" fmla="*/ 225 w 325"/>
                  <a:gd name="T29" fmla="*/ 22 h 230"/>
                  <a:gd name="T30" fmla="*/ 211 w 325"/>
                  <a:gd name="T31" fmla="*/ 18 h 230"/>
                  <a:gd name="T32" fmla="*/ 198 w 325"/>
                  <a:gd name="T33" fmla="*/ 14 h 230"/>
                  <a:gd name="T34" fmla="*/ 186 w 325"/>
                  <a:gd name="T35" fmla="*/ 8 h 230"/>
                  <a:gd name="T36" fmla="*/ 177 w 325"/>
                  <a:gd name="T37" fmla="*/ 0 h 230"/>
                  <a:gd name="T38" fmla="*/ 171 w 325"/>
                  <a:gd name="T39" fmla="*/ 4 h 230"/>
                  <a:gd name="T40" fmla="*/ 164 w 325"/>
                  <a:gd name="T41" fmla="*/ 8 h 230"/>
                  <a:gd name="T42" fmla="*/ 157 w 325"/>
                  <a:gd name="T43" fmla="*/ 10 h 230"/>
                  <a:gd name="T44" fmla="*/ 149 w 325"/>
                  <a:gd name="T45" fmla="*/ 13 h 230"/>
                  <a:gd name="T46" fmla="*/ 133 w 325"/>
                  <a:gd name="T47" fmla="*/ 15 h 230"/>
                  <a:gd name="T48" fmla="*/ 118 w 325"/>
                  <a:gd name="T49" fmla="*/ 17 h 230"/>
                  <a:gd name="T50" fmla="*/ 103 w 325"/>
                  <a:gd name="T51" fmla="*/ 15 h 230"/>
                  <a:gd name="T52" fmla="*/ 87 w 325"/>
                  <a:gd name="T53" fmla="*/ 13 h 230"/>
                  <a:gd name="T54" fmla="*/ 73 w 325"/>
                  <a:gd name="T55" fmla="*/ 9 h 230"/>
                  <a:gd name="T56" fmla="*/ 62 w 325"/>
                  <a:gd name="T57" fmla="*/ 4 h 230"/>
                  <a:gd name="T58" fmla="*/ 62 w 325"/>
                  <a:gd name="T59" fmla="*/ 10 h 230"/>
                  <a:gd name="T60" fmla="*/ 60 w 325"/>
                  <a:gd name="T61" fmla="*/ 17 h 230"/>
                  <a:gd name="T62" fmla="*/ 62 w 325"/>
                  <a:gd name="T63" fmla="*/ 31 h 230"/>
                  <a:gd name="T64" fmla="*/ 64 w 325"/>
                  <a:gd name="T65" fmla="*/ 45 h 230"/>
                  <a:gd name="T66" fmla="*/ 68 w 325"/>
                  <a:gd name="T67" fmla="*/ 58 h 230"/>
                  <a:gd name="T68" fmla="*/ 74 w 325"/>
                  <a:gd name="T69" fmla="*/ 71 h 230"/>
                  <a:gd name="T70" fmla="*/ 81 w 325"/>
                  <a:gd name="T71" fmla="*/ 82 h 230"/>
                  <a:gd name="T72" fmla="*/ 89 w 325"/>
                  <a:gd name="T73" fmla="*/ 93 h 230"/>
                  <a:gd name="T74" fmla="*/ 97 w 325"/>
                  <a:gd name="T75" fmla="*/ 103 h 230"/>
                  <a:gd name="T76" fmla="*/ 108 w 325"/>
                  <a:gd name="T77" fmla="*/ 111 h 230"/>
                  <a:gd name="T78" fmla="*/ 108 w 325"/>
                  <a:gd name="T79" fmla="*/ 136 h 230"/>
                  <a:gd name="T80" fmla="*/ 38 w 325"/>
                  <a:gd name="T81" fmla="*/ 155 h 230"/>
                  <a:gd name="T82" fmla="*/ 31 w 325"/>
                  <a:gd name="T83" fmla="*/ 158 h 230"/>
                  <a:gd name="T84" fmla="*/ 23 w 325"/>
                  <a:gd name="T85" fmla="*/ 163 h 230"/>
                  <a:gd name="T86" fmla="*/ 17 w 325"/>
                  <a:gd name="T87" fmla="*/ 168 h 230"/>
                  <a:gd name="T88" fmla="*/ 11 w 325"/>
                  <a:gd name="T89" fmla="*/ 175 h 230"/>
                  <a:gd name="T90" fmla="*/ 6 w 325"/>
                  <a:gd name="T91" fmla="*/ 181 h 230"/>
                  <a:gd name="T92" fmla="*/ 4 w 325"/>
                  <a:gd name="T93" fmla="*/ 189 h 230"/>
                  <a:gd name="T94" fmla="*/ 1 w 325"/>
                  <a:gd name="T95" fmla="*/ 198 h 230"/>
                  <a:gd name="T96" fmla="*/ 0 w 325"/>
                  <a:gd name="T97" fmla="*/ 206 h 230"/>
                  <a:gd name="T98" fmla="*/ 0 w 325"/>
                  <a:gd name="T99" fmla="*/ 230 h 230"/>
                  <a:gd name="T100" fmla="*/ 325 w 325"/>
                  <a:gd name="T101" fmla="*/ 230 h 230"/>
                  <a:gd name="T102" fmla="*/ 325 w 325"/>
                  <a:gd name="T103" fmla="*/ 206 h 230"/>
                  <a:gd name="T104" fmla="*/ 324 w 325"/>
                  <a:gd name="T105" fmla="*/ 198 h 230"/>
                  <a:gd name="T106" fmla="*/ 322 w 325"/>
                  <a:gd name="T107" fmla="*/ 189 h 230"/>
                  <a:gd name="T108" fmla="*/ 318 w 325"/>
                  <a:gd name="T109" fmla="*/ 181 h 230"/>
                  <a:gd name="T110" fmla="*/ 315 w 325"/>
                  <a:gd name="T111" fmla="*/ 175 h 230"/>
                  <a:gd name="T112" fmla="*/ 309 w 325"/>
                  <a:gd name="T113" fmla="*/ 168 h 230"/>
                  <a:gd name="T114" fmla="*/ 303 w 325"/>
                  <a:gd name="T115" fmla="*/ 162 h 230"/>
                  <a:gd name="T116" fmla="*/ 297 w 325"/>
                  <a:gd name="T117" fmla="*/ 158 h 230"/>
                  <a:gd name="T118" fmla="*/ 289 w 325"/>
                  <a:gd name="T119" fmla="*/ 155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5" h="230">
                    <a:moveTo>
                      <a:pt x="289" y="155"/>
                    </a:moveTo>
                    <a:lnTo>
                      <a:pt x="217" y="136"/>
                    </a:lnTo>
                    <a:lnTo>
                      <a:pt x="217" y="112"/>
                    </a:lnTo>
                    <a:lnTo>
                      <a:pt x="227" y="104"/>
                    </a:lnTo>
                    <a:lnTo>
                      <a:pt x="236" y="95"/>
                    </a:lnTo>
                    <a:lnTo>
                      <a:pt x="245" y="85"/>
                    </a:lnTo>
                    <a:lnTo>
                      <a:pt x="252" y="73"/>
                    </a:lnTo>
                    <a:lnTo>
                      <a:pt x="258" y="62"/>
                    </a:lnTo>
                    <a:lnTo>
                      <a:pt x="262" y="48"/>
                    </a:lnTo>
                    <a:lnTo>
                      <a:pt x="266" y="35"/>
                    </a:lnTo>
                    <a:lnTo>
                      <a:pt x="267" y="21"/>
                    </a:lnTo>
                    <a:lnTo>
                      <a:pt x="255" y="22"/>
                    </a:lnTo>
                    <a:lnTo>
                      <a:pt x="243" y="23"/>
                    </a:lnTo>
                    <a:lnTo>
                      <a:pt x="234" y="22"/>
                    </a:lnTo>
                    <a:lnTo>
                      <a:pt x="225" y="22"/>
                    </a:lnTo>
                    <a:lnTo>
                      <a:pt x="211" y="18"/>
                    </a:lnTo>
                    <a:lnTo>
                      <a:pt x="198" y="14"/>
                    </a:lnTo>
                    <a:lnTo>
                      <a:pt x="186" y="8"/>
                    </a:lnTo>
                    <a:lnTo>
                      <a:pt x="177" y="0"/>
                    </a:lnTo>
                    <a:lnTo>
                      <a:pt x="171" y="4"/>
                    </a:lnTo>
                    <a:lnTo>
                      <a:pt x="164" y="8"/>
                    </a:lnTo>
                    <a:lnTo>
                      <a:pt x="157" y="10"/>
                    </a:lnTo>
                    <a:lnTo>
                      <a:pt x="149" y="13"/>
                    </a:lnTo>
                    <a:lnTo>
                      <a:pt x="133" y="15"/>
                    </a:lnTo>
                    <a:lnTo>
                      <a:pt x="118" y="17"/>
                    </a:lnTo>
                    <a:lnTo>
                      <a:pt x="103" y="15"/>
                    </a:lnTo>
                    <a:lnTo>
                      <a:pt x="87" y="13"/>
                    </a:lnTo>
                    <a:lnTo>
                      <a:pt x="73" y="9"/>
                    </a:lnTo>
                    <a:lnTo>
                      <a:pt x="62" y="4"/>
                    </a:lnTo>
                    <a:lnTo>
                      <a:pt x="62" y="10"/>
                    </a:lnTo>
                    <a:lnTo>
                      <a:pt x="60" y="17"/>
                    </a:lnTo>
                    <a:lnTo>
                      <a:pt x="62" y="31"/>
                    </a:lnTo>
                    <a:lnTo>
                      <a:pt x="64" y="45"/>
                    </a:lnTo>
                    <a:lnTo>
                      <a:pt x="68" y="58"/>
                    </a:lnTo>
                    <a:lnTo>
                      <a:pt x="74" y="71"/>
                    </a:lnTo>
                    <a:lnTo>
                      <a:pt x="81" y="82"/>
                    </a:lnTo>
                    <a:lnTo>
                      <a:pt x="89" y="93"/>
                    </a:lnTo>
                    <a:lnTo>
                      <a:pt x="97" y="103"/>
                    </a:lnTo>
                    <a:lnTo>
                      <a:pt x="108" y="111"/>
                    </a:lnTo>
                    <a:lnTo>
                      <a:pt x="108" y="136"/>
                    </a:lnTo>
                    <a:lnTo>
                      <a:pt x="38" y="155"/>
                    </a:lnTo>
                    <a:lnTo>
                      <a:pt x="31" y="158"/>
                    </a:lnTo>
                    <a:lnTo>
                      <a:pt x="23" y="163"/>
                    </a:lnTo>
                    <a:lnTo>
                      <a:pt x="17" y="168"/>
                    </a:lnTo>
                    <a:lnTo>
                      <a:pt x="11" y="175"/>
                    </a:lnTo>
                    <a:lnTo>
                      <a:pt x="6" y="181"/>
                    </a:lnTo>
                    <a:lnTo>
                      <a:pt x="4" y="189"/>
                    </a:lnTo>
                    <a:lnTo>
                      <a:pt x="1" y="198"/>
                    </a:lnTo>
                    <a:lnTo>
                      <a:pt x="0" y="206"/>
                    </a:lnTo>
                    <a:lnTo>
                      <a:pt x="0" y="230"/>
                    </a:lnTo>
                    <a:lnTo>
                      <a:pt x="325" y="230"/>
                    </a:lnTo>
                    <a:lnTo>
                      <a:pt x="325" y="206"/>
                    </a:lnTo>
                    <a:lnTo>
                      <a:pt x="324" y="198"/>
                    </a:lnTo>
                    <a:lnTo>
                      <a:pt x="322" y="189"/>
                    </a:lnTo>
                    <a:lnTo>
                      <a:pt x="318" y="181"/>
                    </a:lnTo>
                    <a:lnTo>
                      <a:pt x="315" y="175"/>
                    </a:lnTo>
                    <a:lnTo>
                      <a:pt x="309" y="168"/>
                    </a:lnTo>
                    <a:lnTo>
                      <a:pt x="303" y="162"/>
                    </a:lnTo>
                    <a:lnTo>
                      <a:pt x="297" y="158"/>
                    </a:lnTo>
                    <a:lnTo>
                      <a:pt x="289" y="1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38" name="Freeform 3454">
                <a:extLst>
                  <a:ext uri="{FF2B5EF4-FFF2-40B4-BE49-F238E27FC236}">
                    <a16:creationId xmlns:a16="http://schemas.microsoft.com/office/drawing/2014/main" xmlns="" id="{7579FDF6-B607-4DD6-957A-2A8FCE7F3738}"/>
                  </a:ext>
                </a:extLst>
              </p:cNvPr>
              <p:cNvSpPr>
                <a:spLocks/>
              </p:cNvSpPr>
              <p:nvPr/>
            </p:nvSpPr>
            <p:spPr bwMode="auto">
              <a:xfrm>
                <a:off x="11642725" y="5494338"/>
                <a:ext cx="39687" cy="39688"/>
              </a:xfrm>
              <a:custGeom>
                <a:avLst/>
                <a:gdLst>
                  <a:gd name="T0" fmla="*/ 96 w 100"/>
                  <a:gd name="T1" fmla="*/ 96 h 100"/>
                  <a:gd name="T2" fmla="*/ 99 w 100"/>
                  <a:gd name="T3" fmla="*/ 92 h 100"/>
                  <a:gd name="T4" fmla="*/ 100 w 100"/>
                  <a:gd name="T5" fmla="*/ 87 h 100"/>
                  <a:gd name="T6" fmla="*/ 99 w 100"/>
                  <a:gd name="T7" fmla="*/ 83 h 100"/>
                  <a:gd name="T8" fmla="*/ 96 w 100"/>
                  <a:gd name="T9" fmla="*/ 80 h 100"/>
                  <a:gd name="T10" fmla="*/ 20 w 100"/>
                  <a:gd name="T11" fmla="*/ 4 h 100"/>
                  <a:gd name="T12" fmla="*/ 17 w 100"/>
                  <a:gd name="T13" fmla="*/ 1 h 100"/>
                  <a:gd name="T14" fmla="*/ 11 w 100"/>
                  <a:gd name="T15" fmla="*/ 0 h 100"/>
                  <a:gd name="T16" fmla="*/ 8 w 100"/>
                  <a:gd name="T17" fmla="*/ 1 h 100"/>
                  <a:gd name="T18" fmla="*/ 4 w 100"/>
                  <a:gd name="T19" fmla="*/ 4 h 100"/>
                  <a:gd name="T20" fmla="*/ 1 w 100"/>
                  <a:gd name="T21" fmla="*/ 8 h 100"/>
                  <a:gd name="T22" fmla="*/ 0 w 100"/>
                  <a:gd name="T23" fmla="*/ 11 h 100"/>
                  <a:gd name="T24" fmla="*/ 1 w 100"/>
                  <a:gd name="T25" fmla="*/ 17 h 100"/>
                  <a:gd name="T26" fmla="*/ 4 w 100"/>
                  <a:gd name="T27" fmla="*/ 20 h 100"/>
                  <a:gd name="T28" fmla="*/ 79 w 100"/>
                  <a:gd name="T29" fmla="*/ 96 h 100"/>
                  <a:gd name="T30" fmla="*/ 83 w 100"/>
                  <a:gd name="T31" fmla="*/ 99 h 100"/>
                  <a:gd name="T32" fmla="*/ 87 w 100"/>
                  <a:gd name="T33" fmla="*/ 100 h 100"/>
                  <a:gd name="T34" fmla="*/ 92 w 100"/>
                  <a:gd name="T35" fmla="*/ 99 h 100"/>
                  <a:gd name="T36" fmla="*/ 96 w 100"/>
                  <a:gd name="T37" fmla="*/ 9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 h="100">
                    <a:moveTo>
                      <a:pt x="96" y="96"/>
                    </a:moveTo>
                    <a:lnTo>
                      <a:pt x="99" y="92"/>
                    </a:lnTo>
                    <a:lnTo>
                      <a:pt x="100" y="87"/>
                    </a:lnTo>
                    <a:lnTo>
                      <a:pt x="99" y="83"/>
                    </a:lnTo>
                    <a:lnTo>
                      <a:pt x="96" y="80"/>
                    </a:lnTo>
                    <a:lnTo>
                      <a:pt x="20" y="4"/>
                    </a:lnTo>
                    <a:lnTo>
                      <a:pt x="17" y="1"/>
                    </a:lnTo>
                    <a:lnTo>
                      <a:pt x="11" y="0"/>
                    </a:lnTo>
                    <a:lnTo>
                      <a:pt x="8" y="1"/>
                    </a:lnTo>
                    <a:lnTo>
                      <a:pt x="4" y="4"/>
                    </a:lnTo>
                    <a:lnTo>
                      <a:pt x="1" y="8"/>
                    </a:lnTo>
                    <a:lnTo>
                      <a:pt x="0" y="11"/>
                    </a:lnTo>
                    <a:lnTo>
                      <a:pt x="1" y="17"/>
                    </a:lnTo>
                    <a:lnTo>
                      <a:pt x="4" y="20"/>
                    </a:lnTo>
                    <a:lnTo>
                      <a:pt x="79" y="96"/>
                    </a:lnTo>
                    <a:lnTo>
                      <a:pt x="83" y="99"/>
                    </a:lnTo>
                    <a:lnTo>
                      <a:pt x="87" y="100"/>
                    </a:lnTo>
                    <a:lnTo>
                      <a:pt x="92" y="99"/>
                    </a:lnTo>
                    <a:lnTo>
                      <a:pt x="96"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39" name="Freeform 3455">
                <a:extLst>
                  <a:ext uri="{FF2B5EF4-FFF2-40B4-BE49-F238E27FC236}">
                    <a16:creationId xmlns:a16="http://schemas.microsoft.com/office/drawing/2014/main" xmlns="" id="{CCDD71DF-3388-4975-B444-A89316E0F0CB}"/>
                  </a:ext>
                </a:extLst>
              </p:cNvPr>
              <p:cNvSpPr>
                <a:spLocks/>
              </p:cNvSpPr>
              <p:nvPr/>
            </p:nvSpPr>
            <p:spPr bwMode="auto">
              <a:xfrm>
                <a:off x="11806238" y="5494338"/>
                <a:ext cx="38100" cy="39688"/>
              </a:xfrm>
              <a:custGeom>
                <a:avLst/>
                <a:gdLst>
                  <a:gd name="T0" fmla="*/ 78 w 98"/>
                  <a:gd name="T1" fmla="*/ 4 h 100"/>
                  <a:gd name="T2" fmla="*/ 2 w 98"/>
                  <a:gd name="T3" fmla="*/ 80 h 100"/>
                  <a:gd name="T4" fmla="*/ 0 w 98"/>
                  <a:gd name="T5" fmla="*/ 83 h 100"/>
                  <a:gd name="T6" fmla="*/ 0 w 98"/>
                  <a:gd name="T7" fmla="*/ 87 h 100"/>
                  <a:gd name="T8" fmla="*/ 0 w 98"/>
                  <a:gd name="T9" fmla="*/ 92 h 100"/>
                  <a:gd name="T10" fmla="*/ 2 w 98"/>
                  <a:gd name="T11" fmla="*/ 96 h 100"/>
                  <a:gd name="T12" fmla="*/ 7 w 98"/>
                  <a:gd name="T13" fmla="*/ 99 h 100"/>
                  <a:gd name="T14" fmla="*/ 11 w 98"/>
                  <a:gd name="T15" fmla="*/ 100 h 100"/>
                  <a:gd name="T16" fmla="*/ 16 w 98"/>
                  <a:gd name="T17" fmla="*/ 99 h 100"/>
                  <a:gd name="T18" fmla="*/ 20 w 98"/>
                  <a:gd name="T19" fmla="*/ 96 h 100"/>
                  <a:gd name="T20" fmla="*/ 96 w 98"/>
                  <a:gd name="T21" fmla="*/ 20 h 100"/>
                  <a:gd name="T22" fmla="*/ 98 w 98"/>
                  <a:gd name="T23" fmla="*/ 17 h 100"/>
                  <a:gd name="T24" fmla="*/ 98 w 98"/>
                  <a:gd name="T25" fmla="*/ 11 h 100"/>
                  <a:gd name="T26" fmla="*/ 98 w 98"/>
                  <a:gd name="T27" fmla="*/ 8 h 100"/>
                  <a:gd name="T28" fmla="*/ 96 w 98"/>
                  <a:gd name="T29" fmla="*/ 4 h 100"/>
                  <a:gd name="T30" fmla="*/ 92 w 98"/>
                  <a:gd name="T31" fmla="*/ 1 h 100"/>
                  <a:gd name="T32" fmla="*/ 87 w 98"/>
                  <a:gd name="T33" fmla="*/ 0 h 100"/>
                  <a:gd name="T34" fmla="*/ 83 w 98"/>
                  <a:gd name="T35" fmla="*/ 1 h 100"/>
                  <a:gd name="T36" fmla="*/ 78 w 98"/>
                  <a:gd name="T37"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 h="100">
                    <a:moveTo>
                      <a:pt x="78" y="4"/>
                    </a:moveTo>
                    <a:lnTo>
                      <a:pt x="2" y="80"/>
                    </a:lnTo>
                    <a:lnTo>
                      <a:pt x="0" y="83"/>
                    </a:lnTo>
                    <a:lnTo>
                      <a:pt x="0" y="87"/>
                    </a:lnTo>
                    <a:lnTo>
                      <a:pt x="0" y="92"/>
                    </a:lnTo>
                    <a:lnTo>
                      <a:pt x="2" y="96"/>
                    </a:lnTo>
                    <a:lnTo>
                      <a:pt x="7" y="99"/>
                    </a:lnTo>
                    <a:lnTo>
                      <a:pt x="11" y="100"/>
                    </a:lnTo>
                    <a:lnTo>
                      <a:pt x="16" y="99"/>
                    </a:lnTo>
                    <a:lnTo>
                      <a:pt x="20" y="96"/>
                    </a:lnTo>
                    <a:lnTo>
                      <a:pt x="96" y="20"/>
                    </a:lnTo>
                    <a:lnTo>
                      <a:pt x="98" y="17"/>
                    </a:lnTo>
                    <a:lnTo>
                      <a:pt x="98" y="11"/>
                    </a:lnTo>
                    <a:lnTo>
                      <a:pt x="98" y="8"/>
                    </a:lnTo>
                    <a:lnTo>
                      <a:pt x="96" y="4"/>
                    </a:lnTo>
                    <a:lnTo>
                      <a:pt x="92" y="1"/>
                    </a:lnTo>
                    <a:lnTo>
                      <a:pt x="87" y="0"/>
                    </a:lnTo>
                    <a:lnTo>
                      <a:pt x="83" y="1"/>
                    </a:lnTo>
                    <a:lnTo>
                      <a:pt x="78"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grpSp>
      <p:sp>
        <p:nvSpPr>
          <p:cNvPr id="40" name="TextBox 47">
            <a:extLst>
              <a:ext uri="{FF2B5EF4-FFF2-40B4-BE49-F238E27FC236}">
                <a16:creationId xmlns:a16="http://schemas.microsoft.com/office/drawing/2014/main" xmlns="" id="{863EC8AB-A572-40B4-8515-8020849DC691}"/>
              </a:ext>
            </a:extLst>
          </p:cNvPr>
          <p:cNvSpPr txBox="1"/>
          <p:nvPr/>
        </p:nvSpPr>
        <p:spPr>
          <a:xfrm>
            <a:off x="2732211" y="2213534"/>
            <a:ext cx="4295609" cy="410241"/>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594" indent="-228594">
              <a:buFont typeface="Arial" panose="020B0604020202020204" pitchFamily="34" charset="0"/>
              <a:buChar char="•"/>
            </a:pPr>
            <a:r>
              <a:rPr lang="en-ZA" sz="1333" b="1" dirty="0"/>
              <a:t>% of (CCG) allocation awarded to black majority owned / controlled enterprises</a:t>
            </a:r>
          </a:p>
        </p:txBody>
      </p:sp>
      <p:sp>
        <p:nvSpPr>
          <p:cNvPr id="41" name="TextBox 47">
            <a:extLst>
              <a:ext uri="{FF2B5EF4-FFF2-40B4-BE49-F238E27FC236}">
                <a16:creationId xmlns:a16="http://schemas.microsoft.com/office/drawing/2014/main" xmlns="" id="{B4E32FC1-8A3E-443C-91CD-AC2B46D4C2CC}"/>
              </a:ext>
            </a:extLst>
          </p:cNvPr>
          <p:cNvSpPr txBox="1"/>
          <p:nvPr/>
        </p:nvSpPr>
        <p:spPr>
          <a:xfrm>
            <a:off x="2797266" y="3863438"/>
            <a:ext cx="5215545" cy="205121"/>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594" indent="-228594">
              <a:buFont typeface="Arial" panose="020B0604020202020204" pitchFamily="34" charset="0"/>
              <a:buChar char="•"/>
            </a:pPr>
            <a:r>
              <a:rPr lang="en-ZA" sz="1333" b="1" dirty="0"/>
              <a:t>% of IIG recipients that are majority black owned or controlled</a:t>
            </a:r>
            <a:endParaRPr lang="en-US" sz="1333" b="1" dirty="0"/>
          </a:p>
        </p:txBody>
      </p:sp>
      <p:sp>
        <p:nvSpPr>
          <p:cNvPr id="42" name="TextBox 47">
            <a:extLst>
              <a:ext uri="{FF2B5EF4-FFF2-40B4-BE49-F238E27FC236}">
                <a16:creationId xmlns:a16="http://schemas.microsoft.com/office/drawing/2014/main" xmlns="" id="{76FE5551-A332-4BDA-9A65-5327E157DD68}"/>
              </a:ext>
            </a:extLst>
          </p:cNvPr>
          <p:cNvSpPr txBox="1"/>
          <p:nvPr/>
        </p:nvSpPr>
        <p:spPr>
          <a:xfrm>
            <a:off x="2732210" y="5453062"/>
            <a:ext cx="4714597" cy="410241"/>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594" indent="-228594">
              <a:buFont typeface="Arial" panose="020B0604020202020204" pitchFamily="34" charset="0"/>
              <a:buChar char="•"/>
            </a:pPr>
            <a:r>
              <a:rPr lang="en-ZA" sz="1333" b="1" dirty="0"/>
              <a:t>% of projects in the pipeline that are from capital grant applicants that are black majority owned or controlled</a:t>
            </a:r>
            <a:endParaRPr lang="en-US" sz="1333" b="1" dirty="0"/>
          </a:p>
        </p:txBody>
      </p:sp>
      <p:sp>
        <p:nvSpPr>
          <p:cNvPr id="43" name="TextBox 47">
            <a:extLst>
              <a:ext uri="{FF2B5EF4-FFF2-40B4-BE49-F238E27FC236}">
                <a16:creationId xmlns:a16="http://schemas.microsoft.com/office/drawing/2014/main" xmlns="" id="{64C4A2D6-5B95-439E-9CB4-E995BF695F6F}"/>
              </a:ext>
            </a:extLst>
          </p:cNvPr>
          <p:cNvSpPr txBox="1"/>
          <p:nvPr/>
        </p:nvSpPr>
        <p:spPr>
          <a:xfrm>
            <a:off x="2732211" y="4207953"/>
            <a:ext cx="6016511" cy="646331"/>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1118" lvl="1" indent="-228594">
              <a:buFont typeface="Arial" panose="020B0604020202020204" pitchFamily="34" charset="0"/>
              <a:buChar char="•"/>
            </a:pPr>
            <a:r>
              <a:rPr lang="en-ZA" sz="1400" dirty="0"/>
              <a:t>Targeted training interventions (SAIBPP, SAWIC etc)</a:t>
            </a:r>
          </a:p>
          <a:p>
            <a:pPr marL="601118" lvl="1" indent="-228594">
              <a:buFont typeface="Arial" panose="020B0604020202020204" pitchFamily="34" charset="0"/>
              <a:buChar char="•"/>
            </a:pPr>
            <a:r>
              <a:rPr lang="en-ZA" sz="1400" dirty="0"/>
              <a:t>Incubation Programme (2020/21)</a:t>
            </a:r>
          </a:p>
          <a:p>
            <a:pPr marL="601118" lvl="1" indent="-228594">
              <a:buFont typeface="Arial" panose="020B0604020202020204" pitchFamily="34" charset="0"/>
              <a:buChar char="•"/>
            </a:pPr>
            <a:r>
              <a:rPr lang="en-US" sz="1400" dirty="0"/>
              <a:t>Formal Inclusion for Social Housing in the Property Sector Code (2020/21)</a:t>
            </a:r>
          </a:p>
        </p:txBody>
      </p:sp>
      <p:sp>
        <p:nvSpPr>
          <p:cNvPr id="2" name="Title 1">
            <a:extLst>
              <a:ext uri="{FF2B5EF4-FFF2-40B4-BE49-F238E27FC236}">
                <a16:creationId xmlns:a16="http://schemas.microsoft.com/office/drawing/2014/main" xmlns="" id="{C91214A2-35CE-4B00-81DD-ADD0CFC84BC5}"/>
              </a:ext>
            </a:extLst>
          </p:cNvPr>
          <p:cNvSpPr txBox="1">
            <a:spLocks/>
          </p:cNvSpPr>
          <p:nvPr/>
        </p:nvSpPr>
        <p:spPr>
          <a:xfrm>
            <a:off x="1490097" y="0"/>
            <a:ext cx="4946072" cy="581890"/>
          </a:xfrm>
          <a:prstGeom prst="rect">
            <a:avLst/>
          </a:prstGeom>
          <a:solidFill>
            <a:schemeClr val="tx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Arial" panose="020B0604020202020204" pitchFamily="34" charset="0"/>
                <a:cs typeface="Arial" panose="020B0604020202020204" pitchFamily="34" charset="0"/>
              </a:rPr>
              <a:t>NEF Property Webinar</a:t>
            </a:r>
            <a:endParaRPr lang="en-ZA"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1065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D9D610C3-E2E9-466B-9F9C-E2DEEF9439C3}"/>
              </a:ext>
            </a:extLst>
          </p:cNvPr>
          <p:cNvSpPr txBox="1">
            <a:spLocks/>
          </p:cNvSpPr>
          <p:nvPr/>
        </p:nvSpPr>
        <p:spPr>
          <a:xfrm>
            <a:off x="1614790" y="1001949"/>
            <a:ext cx="9739009" cy="823676"/>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a:latin typeface="Arial" panose="020B0604020202020204" pitchFamily="34" charset="0"/>
                <a:cs typeface="Arial" panose="020B0604020202020204" pitchFamily="34" charset="0"/>
              </a:rPr>
              <a:t>Typical funding of social housing</a:t>
            </a:r>
            <a:br>
              <a:rPr lang="en-US" sz="2800" b="1">
                <a:latin typeface="Arial" panose="020B0604020202020204" pitchFamily="34" charset="0"/>
                <a:cs typeface="Arial" panose="020B0604020202020204" pitchFamily="34" charset="0"/>
              </a:rPr>
            </a:br>
            <a:r>
              <a:rPr lang="en-US" sz="2800" b="1">
                <a:latin typeface="Arial" panose="020B0604020202020204" pitchFamily="34" charset="0"/>
                <a:cs typeface="Arial" panose="020B0604020202020204" pitchFamily="34" charset="0"/>
              </a:rPr>
              <a:t/>
            </a:r>
            <a:br>
              <a:rPr lang="en-US" sz="2800" b="1">
                <a:latin typeface="Arial" panose="020B0604020202020204" pitchFamily="34" charset="0"/>
                <a:cs typeface="Arial" panose="020B0604020202020204" pitchFamily="34" charset="0"/>
              </a:rPr>
            </a:br>
            <a:endParaRPr lang="en-ZA" sz="2800" dirty="0">
              <a:latin typeface="Arial" panose="020B0604020202020204" pitchFamily="34" charset="0"/>
              <a:cs typeface="Arial" panose="020B0604020202020204" pitchFamily="34" charset="0"/>
            </a:endParaRPr>
          </a:p>
        </p:txBody>
      </p:sp>
      <p:graphicFrame>
        <p:nvGraphicFramePr>
          <p:cNvPr id="4" name="Content Placeholder 6">
            <a:extLst>
              <a:ext uri="{FF2B5EF4-FFF2-40B4-BE49-F238E27FC236}">
                <a16:creationId xmlns:a16="http://schemas.microsoft.com/office/drawing/2014/main" xmlns="" id="{766C3319-3367-44A6-9762-FAED98B69E02}"/>
              </a:ext>
            </a:extLst>
          </p:cNvPr>
          <p:cNvGraphicFramePr>
            <a:graphicFrameLocks noGrp="1"/>
          </p:cNvGraphicFramePr>
          <p:nvPr>
            <p:ph idx="1"/>
            <p:extLst>
              <p:ext uri="{D42A27DB-BD31-4B8C-83A1-F6EECF244321}">
                <p14:modId xmlns:p14="http://schemas.microsoft.com/office/powerpoint/2010/main" val="17080028"/>
              </p:ext>
            </p:extLst>
          </p:nvPr>
        </p:nvGraphicFramePr>
        <p:xfrm>
          <a:off x="120732" y="1188659"/>
          <a:ext cx="5659453" cy="522702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xmlns="" id="{4C106E79-835B-450D-B480-B80DE91198F3}"/>
              </a:ext>
            </a:extLst>
          </p:cNvPr>
          <p:cNvSpPr txBox="1"/>
          <p:nvPr/>
        </p:nvSpPr>
        <p:spPr>
          <a:xfrm>
            <a:off x="6234395" y="1413787"/>
            <a:ext cx="6048428" cy="830997"/>
          </a:xfrm>
          <a:prstGeom prst="rect">
            <a:avLst/>
          </a:prstGeom>
          <a:noFill/>
        </p:spPr>
        <p:txBody>
          <a:bodyPr wrap="square" rtlCol="0">
            <a:spAutoFit/>
          </a:bodyPr>
          <a:lstStyle/>
          <a:p>
            <a:pPr algn="ctr"/>
            <a:r>
              <a:rPr lang="en-ZA" sz="1600" b="1" i="1" dirty="0">
                <a:latin typeface="Arial" panose="020B0604020202020204" pitchFamily="34" charset="0"/>
                <a:cs typeface="Arial" panose="020B0604020202020204" pitchFamily="34" charset="0"/>
              </a:rPr>
              <a:t>Current</a:t>
            </a:r>
            <a:r>
              <a:rPr lang="en-ZA" sz="1600" b="1" i="1" dirty="0">
                <a:latin typeface="Helvetica" pitchFamily="2" charset="0"/>
              </a:rPr>
              <a:t> CCG of R271 678 </a:t>
            </a:r>
            <a:r>
              <a:rPr lang="en-ZA" sz="1600" b="1" i="1" dirty="0" err="1">
                <a:latin typeface="Helvetica" pitchFamily="2" charset="0"/>
              </a:rPr>
              <a:t>p.u</a:t>
            </a:r>
            <a:r>
              <a:rPr lang="en-ZA" sz="1600" b="1" i="1" dirty="0">
                <a:latin typeface="Helvetica" pitchFamily="2" charset="0"/>
              </a:rPr>
              <a:t> funds from under 45% in the case of mid to high-rise development (R600k) to at best 67.2% on the lowest end.</a:t>
            </a:r>
          </a:p>
        </p:txBody>
      </p:sp>
      <p:graphicFrame>
        <p:nvGraphicFramePr>
          <p:cNvPr id="7" name="Table 6">
            <a:extLst>
              <a:ext uri="{FF2B5EF4-FFF2-40B4-BE49-F238E27FC236}">
                <a16:creationId xmlns:a16="http://schemas.microsoft.com/office/drawing/2014/main" xmlns="" id="{CE3C98B2-4CBF-4590-8ED9-27A23FED15F0}"/>
              </a:ext>
            </a:extLst>
          </p:cNvPr>
          <p:cNvGraphicFramePr>
            <a:graphicFrameLocks noGrp="1"/>
          </p:cNvGraphicFramePr>
          <p:nvPr>
            <p:extLst>
              <p:ext uri="{D42A27DB-BD31-4B8C-83A1-F6EECF244321}">
                <p14:modId xmlns:p14="http://schemas.microsoft.com/office/powerpoint/2010/main" val="1653383856"/>
              </p:ext>
            </p:extLst>
          </p:nvPr>
        </p:nvGraphicFramePr>
        <p:xfrm>
          <a:off x="6550665" y="2715007"/>
          <a:ext cx="5415888" cy="3700672"/>
        </p:xfrm>
        <a:graphic>
          <a:graphicData uri="http://schemas.openxmlformats.org/drawingml/2006/table">
            <a:tbl>
              <a:tblPr firstRow="1" firstCol="1" bandRow="1"/>
              <a:tblGrid>
                <a:gridCol w="4203551">
                  <a:extLst>
                    <a:ext uri="{9D8B030D-6E8A-4147-A177-3AD203B41FA5}">
                      <a16:colId xmlns:a16="http://schemas.microsoft.com/office/drawing/2014/main" xmlns="" val="3782292521"/>
                    </a:ext>
                  </a:extLst>
                </a:gridCol>
                <a:gridCol w="1212337">
                  <a:extLst>
                    <a:ext uri="{9D8B030D-6E8A-4147-A177-3AD203B41FA5}">
                      <a16:colId xmlns:a16="http://schemas.microsoft.com/office/drawing/2014/main" xmlns="" val="3672172578"/>
                    </a:ext>
                  </a:extLst>
                </a:gridCol>
              </a:tblGrid>
              <a:tr h="426720">
                <a:tc>
                  <a:txBody>
                    <a:bodyPr/>
                    <a:lstStyle/>
                    <a:p>
                      <a:pPr algn="ctr">
                        <a:spcAft>
                          <a:spcPts val="0"/>
                        </a:spcAft>
                      </a:pPr>
                      <a:r>
                        <a:rPr lang="en-US" sz="1400" b="1" dirty="0">
                          <a:effectLst/>
                          <a:latin typeface="Arial" panose="020B0604020202020204" pitchFamily="34" charset="0"/>
                          <a:cs typeface="Arial" panose="020B0604020202020204" pitchFamily="34" charset="0"/>
                        </a:rPr>
                        <a:t>Description</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T="0" marB="0">
                    <a:solidFill>
                      <a:schemeClr val="bg1">
                        <a:lumMod val="95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Cost per unit</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T="0" marB="0">
                    <a:solidFill>
                      <a:schemeClr val="bg1">
                        <a:lumMod val="95000"/>
                      </a:schemeClr>
                    </a:solidFill>
                  </a:tcPr>
                </a:tc>
                <a:extLst>
                  <a:ext uri="{0D108BD9-81ED-4DB2-BD59-A6C34878D82A}">
                    <a16:rowId xmlns:a16="http://schemas.microsoft.com/office/drawing/2014/main" xmlns="" val="3497452884"/>
                  </a:ext>
                </a:extLst>
              </a:tr>
              <a:tr h="6400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dirty="0">
                          <a:effectLst/>
                          <a:latin typeface="Arial" panose="020B0604020202020204" pitchFamily="34" charset="0"/>
                          <a:ea typeface="Calibri" panose="020F0502020204030204" pitchFamily="34" charset="0"/>
                          <a:cs typeface="Arial" panose="020B0604020202020204" pitchFamily="34" charset="0"/>
                        </a:rPr>
                        <a:t>New High-rise</a:t>
                      </a:r>
                      <a:r>
                        <a:rPr lang="en-ZA" sz="1400" b="0" dirty="0">
                          <a:effectLst/>
                          <a:latin typeface="Arial" panose="020B0604020202020204" pitchFamily="34" charset="0"/>
                          <a:ea typeface="Calibri" panose="020F0502020204030204" pitchFamily="34" charset="0"/>
                          <a:cs typeface="Arial" panose="020B0604020202020204" pitchFamily="34" charset="0"/>
                        </a:rPr>
                        <a:t> (CAHF Dec 2019 – ex VAT R84 117)</a:t>
                      </a:r>
                    </a:p>
                    <a:p>
                      <a:pPr>
                        <a:spcAft>
                          <a:spcPts val="0"/>
                        </a:spcAft>
                      </a:pP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solidFill>
                      <a:schemeClr val="bg1">
                        <a:lumMod val="95000"/>
                      </a:schemeClr>
                    </a:solidFill>
                  </a:tcPr>
                </a:tc>
                <a:tc>
                  <a:txBody>
                    <a:bodyPr/>
                    <a:lstStyle/>
                    <a:p>
                      <a:pPr algn="ctr">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R593 521</a:t>
                      </a:r>
                    </a:p>
                  </a:txBody>
                  <a:tcPr marT="0" marB="0" anchor="ctr">
                    <a:solidFill>
                      <a:schemeClr val="bg1">
                        <a:lumMod val="95000"/>
                      </a:schemeClr>
                    </a:solidFill>
                  </a:tcPr>
                </a:tc>
                <a:extLst>
                  <a:ext uri="{0D108BD9-81ED-4DB2-BD59-A6C34878D82A}">
                    <a16:rowId xmlns:a16="http://schemas.microsoft.com/office/drawing/2014/main" xmlns="" val="3785774946"/>
                  </a:ext>
                </a:extLst>
              </a:tr>
              <a:tr h="44510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dirty="0">
                          <a:effectLst/>
                          <a:latin typeface="Arial" panose="020B0604020202020204" pitchFamily="34" charset="0"/>
                          <a:ea typeface="Calibri" panose="020F0502020204030204" pitchFamily="34" charset="0"/>
                          <a:cs typeface="Arial" panose="020B0604020202020204" pitchFamily="34" charset="0"/>
                        </a:rPr>
                        <a:t>New walk-up </a:t>
                      </a:r>
                      <a:r>
                        <a:rPr lang="en-ZA" sz="1400" b="0" dirty="0">
                          <a:effectLst/>
                          <a:latin typeface="Arial" panose="020B0604020202020204" pitchFamily="34" charset="0"/>
                          <a:ea typeface="Calibri" panose="020F0502020204030204" pitchFamily="34" charset="0"/>
                          <a:cs typeface="Arial" panose="020B0604020202020204" pitchFamily="34" charset="0"/>
                        </a:rPr>
                        <a:t>(CAHF Dec 2019 ex Vat R67 846)</a:t>
                      </a:r>
                    </a:p>
                  </a:txBody>
                  <a:tcPr marT="0" marB="0" anchor="ctr">
                    <a:solidFill>
                      <a:schemeClr val="bg1">
                        <a:lumMod val="95000"/>
                      </a:schemeClr>
                    </a:solidFill>
                  </a:tcPr>
                </a:tc>
                <a:tc>
                  <a:txBody>
                    <a:bodyPr/>
                    <a:lstStyle/>
                    <a:p>
                      <a:pPr algn="ctr">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R479 363</a:t>
                      </a:r>
                    </a:p>
                  </a:txBody>
                  <a:tcPr marT="0" marB="0" anchor="ctr">
                    <a:solidFill>
                      <a:schemeClr val="bg1">
                        <a:lumMod val="95000"/>
                      </a:schemeClr>
                    </a:solidFill>
                  </a:tcPr>
                </a:tc>
                <a:extLst>
                  <a:ext uri="{0D108BD9-81ED-4DB2-BD59-A6C34878D82A}">
                    <a16:rowId xmlns:a16="http://schemas.microsoft.com/office/drawing/2014/main" xmlns="" val="3397337497"/>
                  </a:ext>
                </a:extLst>
              </a:tr>
              <a:tr h="445108">
                <a:tc>
                  <a:txBody>
                    <a:bodyPr/>
                    <a:lstStyle/>
                    <a:p>
                      <a:pPr>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New Mid to High-rise</a:t>
                      </a:r>
                      <a:r>
                        <a:rPr lang="en-ZA" sz="1400" b="0" dirty="0">
                          <a:effectLst/>
                          <a:latin typeface="Arial" panose="020B0604020202020204" pitchFamily="34" charset="0"/>
                          <a:ea typeface="Calibri" panose="020F0502020204030204" pitchFamily="34" charset="0"/>
                          <a:cs typeface="Arial" panose="020B0604020202020204" pitchFamily="34" charset="0"/>
                        </a:rPr>
                        <a:t> (SHRA Cost Drivers as at March 2019 – ex VAT R62 748)</a:t>
                      </a:r>
                    </a:p>
                  </a:txBody>
                  <a:tcPr marT="0" marB="0" anchor="ctr">
                    <a:solidFill>
                      <a:schemeClr val="bg1">
                        <a:lumMod val="95000"/>
                      </a:schemeClr>
                    </a:solidFill>
                  </a:tcPr>
                </a:tc>
                <a:tc>
                  <a:txBody>
                    <a:bodyPr/>
                    <a:lstStyle/>
                    <a:p>
                      <a:pPr algn="ctr">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R548 805</a:t>
                      </a:r>
                    </a:p>
                  </a:txBody>
                  <a:tcPr marT="0" marB="0" anchor="ctr">
                    <a:solidFill>
                      <a:schemeClr val="bg1">
                        <a:lumMod val="95000"/>
                      </a:schemeClr>
                    </a:solidFill>
                  </a:tcPr>
                </a:tc>
                <a:extLst>
                  <a:ext uri="{0D108BD9-81ED-4DB2-BD59-A6C34878D82A}">
                    <a16:rowId xmlns:a16="http://schemas.microsoft.com/office/drawing/2014/main" xmlns="" val="2634104860"/>
                  </a:ext>
                </a:extLst>
              </a:tr>
              <a:tr h="445108">
                <a:tc>
                  <a:txBody>
                    <a:bodyPr/>
                    <a:lstStyle/>
                    <a:p>
                      <a:pPr>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Greenfield walk-up </a:t>
                      </a:r>
                      <a:r>
                        <a:rPr lang="en-ZA" sz="1400" b="0" dirty="0">
                          <a:effectLst/>
                          <a:latin typeface="Arial" panose="020B0604020202020204" pitchFamily="34" charset="0"/>
                          <a:ea typeface="Calibri" panose="020F0502020204030204" pitchFamily="34" charset="0"/>
                          <a:cs typeface="Arial" panose="020B0604020202020204" pitchFamily="34" charset="0"/>
                        </a:rPr>
                        <a:t>(SHRA Cost Drivers as at March 2019 ex Vat R48 236 )</a:t>
                      </a:r>
                    </a:p>
                  </a:txBody>
                  <a:tcPr marT="0" marB="0" anchor="ctr">
                    <a:solidFill>
                      <a:schemeClr val="bg1">
                        <a:lumMod val="95000"/>
                      </a:schemeClr>
                    </a:solidFill>
                  </a:tcPr>
                </a:tc>
                <a:tc>
                  <a:txBody>
                    <a:bodyPr/>
                    <a:lstStyle/>
                    <a:p>
                      <a:pPr algn="ctr">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R487 008</a:t>
                      </a:r>
                    </a:p>
                  </a:txBody>
                  <a:tcPr marT="0" marB="0" anchor="ctr">
                    <a:solidFill>
                      <a:schemeClr val="bg1">
                        <a:lumMod val="95000"/>
                      </a:schemeClr>
                    </a:solidFill>
                  </a:tcPr>
                </a:tc>
                <a:extLst>
                  <a:ext uri="{0D108BD9-81ED-4DB2-BD59-A6C34878D82A}">
                    <a16:rowId xmlns:a16="http://schemas.microsoft.com/office/drawing/2014/main" xmlns="" val="236876531"/>
                  </a:ext>
                </a:extLst>
              </a:tr>
              <a:tr h="445108">
                <a:tc>
                  <a:txBody>
                    <a:bodyPr/>
                    <a:lstStyle/>
                    <a:p>
                      <a:pPr>
                        <a:spcAft>
                          <a:spcPts val="0"/>
                        </a:spcAft>
                      </a:pPr>
                      <a:r>
                        <a:rPr lang="en-US" sz="1400" dirty="0">
                          <a:effectLst/>
                          <a:latin typeface="Arial" panose="020B0604020202020204" pitchFamily="34" charset="0"/>
                          <a:cs typeface="Arial" panose="020B0604020202020204" pitchFamily="34" charset="0"/>
                        </a:rPr>
                        <a:t>Original 2017 Development Cost parameter of R358 306 Escalated by BER BCI to March 2020</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solidFill>
                      <a:schemeClr val="bg1">
                        <a:lumMod val="95000"/>
                      </a:schemeClr>
                    </a:solidFill>
                  </a:tcPr>
                </a:tc>
                <a:tc>
                  <a:txBody>
                    <a:bodyPr/>
                    <a:lstStyle/>
                    <a:p>
                      <a:pPr algn="ctr">
                        <a:spcAft>
                          <a:spcPts val="0"/>
                        </a:spcAft>
                      </a:pPr>
                      <a:r>
                        <a:rPr lang="en-US" sz="1400" dirty="0">
                          <a:effectLst/>
                          <a:latin typeface="Arial" panose="020B0604020202020204" pitchFamily="34" charset="0"/>
                          <a:cs typeface="Arial" panose="020B0604020202020204" pitchFamily="34" charset="0"/>
                        </a:rPr>
                        <a:t>R425 783</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solidFill>
                      <a:schemeClr val="bg1">
                        <a:lumMod val="95000"/>
                      </a:schemeClr>
                    </a:solidFill>
                  </a:tcPr>
                </a:tc>
                <a:extLst>
                  <a:ext uri="{0D108BD9-81ED-4DB2-BD59-A6C34878D82A}">
                    <a16:rowId xmlns:a16="http://schemas.microsoft.com/office/drawing/2014/main" xmlns="" val="3177963010"/>
                  </a:ext>
                </a:extLst>
              </a:tr>
              <a:tr h="426720">
                <a:tc>
                  <a:txBody>
                    <a:bodyPr/>
                    <a:lstStyle/>
                    <a:p>
                      <a:pPr>
                        <a:spcAft>
                          <a:spcPts val="0"/>
                        </a:spcAft>
                      </a:pPr>
                      <a:r>
                        <a:rPr lang="en-US" sz="1400" dirty="0">
                          <a:effectLst/>
                          <a:latin typeface="Arial" panose="020B0604020202020204" pitchFamily="34" charset="0"/>
                          <a:cs typeface="Arial" panose="020B0604020202020204" pitchFamily="34" charset="0"/>
                        </a:rPr>
                        <a:t>Weighted Average Development Cost Per Unit  (2018/19-2019/20) SHIP 9 &amp; 10</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solidFill>
                      <a:schemeClr val="bg1">
                        <a:lumMod val="95000"/>
                      </a:schemeClr>
                    </a:solidFill>
                  </a:tcPr>
                </a:tc>
                <a:tc>
                  <a:txBody>
                    <a:bodyPr/>
                    <a:lstStyle/>
                    <a:p>
                      <a:pPr algn="ctr">
                        <a:spcAft>
                          <a:spcPts val="0"/>
                        </a:spcAft>
                      </a:pPr>
                      <a:r>
                        <a:rPr lang="en-US" sz="1400" dirty="0">
                          <a:effectLst/>
                          <a:latin typeface="Arial" panose="020B0604020202020204" pitchFamily="34" charset="0"/>
                          <a:cs typeface="Arial" panose="020B0604020202020204" pitchFamily="34" charset="0"/>
                        </a:rPr>
                        <a:t>R404 293</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solidFill>
                      <a:schemeClr val="bg1">
                        <a:lumMod val="95000"/>
                      </a:schemeClr>
                    </a:solidFill>
                  </a:tcPr>
                </a:tc>
                <a:extLst>
                  <a:ext uri="{0D108BD9-81ED-4DB2-BD59-A6C34878D82A}">
                    <a16:rowId xmlns:a16="http://schemas.microsoft.com/office/drawing/2014/main" xmlns="" val="2079265914"/>
                  </a:ext>
                </a:extLst>
              </a:tr>
              <a:tr h="426720">
                <a:tc>
                  <a:txBody>
                    <a:bodyPr/>
                    <a:lstStyle/>
                    <a:p>
                      <a:pPr>
                        <a:spcAft>
                          <a:spcPts val="0"/>
                        </a:spcAft>
                      </a:pPr>
                      <a:r>
                        <a:rPr lang="en-US" sz="1400" dirty="0">
                          <a:effectLst/>
                          <a:latin typeface="Arial" panose="020B0604020202020204" pitchFamily="34" charset="0"/>
                          <a:cs typeface="Arial" panose="020B0604020202020204" pitchFamily="34" charset="0"/>
                        </a:rPr>
                        <a:t>Simple Average Development Cost Per Unit from 26 active projects – SHIP 9 &amp; 10</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solidFill>
                      <a:schemeClr val="bg1">
                        <a:lumMod val="95000"/>
                      </a:schemeClr>
                    </a:solidFill>
                  </a:tcPr>
                </a:tc>
                <a:tc>
                  <a:txBody>
                    <a:bodyPr/>
                    <a:lstStyle/>
                    <a:p>
                      <a:pPr algn="ctr">
                        <a:spcAft>
                          <a:spcPts val="0"/>
                        </a:spcAft>
                      </a:pPr>
                      <a:r>
                        <a:rPr lang="en-US" sz="1400" dirty="0">
                          <a:effectLst/>
                          <a:latin typeface="Arial" panose="020B0604020202020204" pitchFamily="34" charset="0"/>
                          <a:cs typeface="Arial" panose="020B0604020202020204" pitchFamily="34" charset="0"/>
                        </a:rPr>
                        <a:t>R404 170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solidFill>
                      <a:schemeClr val="bg1">
                        <a:lumMod val="95000"/>
                      </a:schemeClr>
                    </a:solidFill>
                  </a:tcPr>
                </a:tc>
                <a:extLst>
                  <a:ext uri="{0D108BD9-81ED-4DB2-BD59-A6C34878D82A}">
                    <a16:rowId xmlns:a16="http://schemas.microsoft.com/office/drawing/2014/main" xmlns="" val="3484067672"/>
                  </a:ext>
                </a:extLst>
              </a:tr>
            </a:tbl>
          </a:graphicData>
        </a:graphic>
      </p:graphicFrame>
      <p:sp>
        <p:nvSpPr>
          <p:cNvPr id="8" name="Rectangle 7">
            <a:extLst>
              <a:ext uri="{FF2B5EF4-FFF2-40B4-BE49-F238E27FC236}">
                <a16:creationId xmlns:a16="http://schemas.microsoft.com/office/drawing/2014/main" xmlns="" id="{EC1D75BA-06A9-424F-A5CE-AAD0497828EF}"/>
              </a:ext>
            </a:extLst>
          </p:cNvPr>
          <p:cNvSpPr/>
          <p:nvPr/>
        </p:nvSpPr>
        <p:spPr>
          <a:xfrm>
            <a:off x="6550665" y="2254338"/>
            <a:ext cx="5415888" cy="39542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1867" dirty="0">
                <a:latin typeface="Arial" panose="020B0604020202020204" pitchFamily="34" charset="0"/>
                <a:cs typeface="Arial" panose="020B0604020202020204" pitchFamily="34" charset="0"/>
              </a:rPr>
              <a:t>DEVELOPMENT COSTS</a:t>
            </a:r>
          </a:p>
        </p:txBody>
      </p:sp>
      <p:sp>
        <p:nvSpPr>
          <p:cNvPr id="2" name="Title 1">
            <a:extLst>
              <a:ext uri="{FF2B5EF4-FFF2-40B4-BE49-F238E27FC236}">
                <a16:creationId xmlns:a16="http://schemas.microsoft.com/office/drawing/2014/main" xmlns="" id="{2320AFCC-B0D9-46E6-A6E2-C64A7DB9F8A7}"/>
              </a:ext>
            </a:extLst>
          </p:cNvPr>
          <p:cNvSpPr txBox="1">
            <a:spLocks/>
          </p:cNvSpPr>
          <p:nvPr/>
        </p:nvSpPr>
        <p:spPr>
          <a:xfrm>
            <a:off x="1490097" y="0"/>
            <a:ext cx="4946072" cy="581890"/>
          </a:xfrm>
          <a:prstGeom prst="rect">
            <a:avLst/>
          </a:prstGeom>
          <a:solidFill>
            <a:schemeClr val="tx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Arial" panose="020B0604020202020204" pitchFamily="34" charset="0"/>
                <a:cs typeface="Arial" panose="020B0604020202020204" pitchFamily="34" charset="0"/>
              </a:rPr>
              <a:t>NEF Property Webinar</a:t>
            </a:r>
            <a:endParaRPr lang="en-ZA"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4369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12E744D7-6C80-4344-B940-429927CAFC34}"/>
              </a:ext>
            </a:extLst>
          </p:cNvPr>
          <p:cNvSpPr>
            <a:spLocks noGrp="1"/>
          </p:cNvSpPr>
          <p:nvPr>
            <p:ph type="title"/>
          </p:nvPr>
        </p:nvSpPr>
        <p:spPr>
          <a:xfrm>
            <a:off x="1490097" y="1223624"/>
            <a:ext cx="9739009" cy="823676"/>
          </a:xfrm>
        </p:spPr>
        <p:txBody>
          <a:bodyPr>
            <a:normAutofit fontScale="90000"/>
          </a:bodyPr>
          <a:lstStyle/>
          <a:p>
            <a:r>
              <a:rPr lang="en-US" sz="2800" b="1" dirty="0">
                <a:latin typeface="Arial" panose="020B0604020202020204" pitchFamily="34" charset="0"/>
                <a:cs typeface="Arial" panose="020B0604020202020204" pitchFamily="34" charset="0"/>
              </a:rPr>
              <a:t>Agenda</a:t>
            </a:r>
            <a:br>
              <a:rPr lang="en-US" sz="2800" b="1" dirty="0">
                <a:latin typeface="Arial" panose="020B0604020202020204" pitchFamily="34" charset="0"/>
                <a:cs typeface="Arial" panose="020B0604020202020204" pitchFamily="34" charset="0"/>
              </a:rPr>
            </a:br>
            <a:endParaRPr lang="en-ZA" sz="2800" dirty="0">
              <a:latin typeface="Arial" panose="020B0604020202020204" pitchFamily="34" charset="0"/>
              <a:cs typeface="Arial" panose="020B0604020202020204" pitchFamily="34" charset="0"/>
            </a:endParaRPr>
          </a:p>
        </p:txBody>
      </p:sp>
      <p:sp>
        <p:nvSpPr>
          <p:cNvPr id="7" name="Text Placeholder 13">
            <a:extLst>
              <a:ext uri="{FF2B5EF4-FFF2-40B4-BE49-F238E27FC236}">
                <a16:creationId xmlns:a16="http://schemas.microsoft.com/office/drawing/2014/main" xmlns="" id="{BBDD5306-08FB-46BB-B127-5E31C25D9402}"/>
              </a:ext>
            </a:extLst>
          </p:cNvPr>
          <p:cNvSpPr txBox="1">
            <a:spLocks/>
          </p:cNvSpPr>
          <p:nvPr/>
        </p:nvSpPr>
        <p:spPr>
          <a:xfrm>
            <a:off x="1546025" y="2047300"/>
            <a:ext cx="4521928" cy="469900"/>
          </a:xfrm>
          <a:prstGeom prst="rect">
            <a:avLst/>
          </a:prstGeom>
          <a:solidFill>
            <a:schemeClr val="accent1">
              <a:lumMod val="20000"/>
              <a:lumOff val="80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SHRA mandate</a:t>
            </a:r>
          </a:p>
        </p:txBody>
      </p:sp>
      <p:sp>
        <p:nvSpPr>
          <p:cNvPr id="8" name="Text Placeholder 14">
            <a:extLst>
              <a:ext uri="{FF2B5EF4-FFF2-40B4-BE49-F238E27FC236}">
                <a16:creationId xmlns:a16="http://schemas.microsoft.com/office/drawing/2014/main" xmlns="" id="{F10E1146-5971-4E50-925D-135603519847}"/>
              </a:ext>
            </a:extLst>
          </p:cNvPr>
          <p:cNvSpPr txBox="1">
            <a:spLocks/>
          </p:cNvSpPr>
          <p:nvPr/>
        </p:nvSpPr>
        <p:spPr>
          <a:xfrm>
            <a:off x="1546025" y="2529900"/>
            <a:ext cx="4521928" cy="469900"/>
          </a:xfrm>
          <a:prstGeom prst="rect">
            <a:avLst/>
          </a:prstGeom>
          <a:solidFill>
            <a:schemeClr val="accent2"/>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Social housing</a:t>
            </a:r>
          </a:p>
        </p:txBody>
      </p:sp>
      <p:sp>
        <p:nvSpPr>
          <p:cNvPr id="9" name="Text Placeholder 13">
            <a:extLst>
              <a:ext uri="{FF2B5EF4-FFF2-40B4-BE49-F238E27FC236}">
                <a16:creationId xmlns:a16="http://schemas.microsoft.com/office/drawing/2014/main" xmlns="" id="{A5740E16-517C-4873-A630-B0D86C3C4348}"/>
              </a:ext>
            </a:extLst>
          </p:cNvPr>
          <p:cNvSpPr txBox="1">
            <a:spLocks/>
          </p:cNvSpPr>
          <p:nvPr/>
        </p:nvSpPr>
        <p:spPr>
          <a:xfrm>
            <a:off x="1546025" y="3038872"/>
            <a:ext cx="4521928" cy="469900"/>
          </a:xfrm>
          <a:prstGeom prst="rect">
            <a:avLst/>
          </a:prstGeom>
          <a:solidFill>
            <a:schemeClr val="accent1">
              <a:lumMod val="20000"/>
              <a:lumOff val="80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Economic climate</a:t>
            </a:r>
          </a:p>
        </p:txBody>
      </p:sp>
      <p:sp>
        <p:nvSpPr>
          <p:cNvPr id="10" name="Text Placeholder 14">
            <a:extLst>
              <a:ext uri="{FF2B5EF4-FFF2-40B4-BE49-F238E27FC236}">
                <a16:creationId xmlns:a16="http://schemas.microsoft.com/office/drawing/2014/main" xmlns="" id="{F9F85670-BA8F-4803-AC02-CA989B1624D5}"/>
              </a:ext>
            </a:extLst>
          </p:cNvPr>
          <p:cNvSpPr txBox="1">
            <a:spLocks/>
          </p:cNvSpPr>
          <p:nvPr/>
        </p:nvSpPr>
        <p:spPr>
          <a:xfrm>
            <a:off x="1546025" y="3534302"/>
            <a:ext cx="4521928" cy="469900"/>
          </a:xfrm>
          <a:prstGeom prst="rect">
            <a:avLst/>
          </a:prstGeom>
          <a:solidFill>
            <a:schemeClr val="accent1">
              <a:lumMod val="20000"/>
              <a:lumOff val="8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Infrastructure investment</a:t>
            </a:r>
          </a:p>
        </p:txBody>
      </p:sp>
      <p:sp>
        <p:nvSpPr>
          <p:cNvPr id="11" name="Text Placeholder 13">
            <a:extLst>
              <a:ext uri="{FF2B5EF4-FFF2-40B4-BE49-F238E27FC236}">
                <a16:creationId xmlns:a16="http://schemas.microsoft.com/office/drawing/2014/main" xmlns="" id="{BF978464-AF60-4D60-A5EC-FAE494157941}"/>
              </a:ext>
            </a:extLst>
          </p:cNvPr>
          <p:cNvSpPr txBox="1">
            <a:spLocks/>
          </p:cNvSpPr>
          <p:nvPr/>
        </p:nvSpPr>
        <p:spPr>
          <a:xfrm>
            <a:off x="1546025" y="4029732"/>
            <a:ext cx="4521928" cy="469900"/>
          </a:xfrm>
          <a:prstGeom prst="rect">
            <a:avLst/>
          </a:prstGeom>
          <a:solidFill>
            <a:schemeClr val="accent1">
              <a:lumMod val="20000"/>
              <a:lumOff val="80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SHRA project pipeline (not yet accredited)</a:t>
            </a:r>
          </a:p>
        </p:txBody>
      </p:sp>
      <p:sp>
        <p:nvSpPr>
          <p:cNvPr id="12" name="Text Placeholder 14">
            <a:extLst>
              <a:ext uri="{FF2B5EF4-FFF2-40B4-BE49-F238E27FC236}">
                <a16:creationId xmlns:a16="http://schemas.microsoft.com/office/drawing/2014/main" xmlns="" id="{92161D13-E0E1-4F4A-87A6-CC4122340189}"/>
              </a:ext>
            </a:extLst>
          </p:cNvPr>
          <p:cNvSpPr txBox="1">
            <a:spLocks/>
          </p:cNvSpPr>
          <p:nvPr/>
        </p:nvSpPr>
        <p:spPr>
          <a:xfrm>
            <a:off x="1546025" y="4528668"/>
            <a:ext cx="4521928" cy="469900"/>
          </a:xfrm>
          <a:prstGeom prst="rect">
            <a:avLst/>
          </a:prstGeom>
          <a:solidFill>
            <a:schemeClr val="accent1">
              <a:lumMod val="20000"/>
              <a:lumOff val="8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SHRA initiatives: Response to expression of interest</a:t>
            </a:r>
          </a:p>
        </p:txBody>
      </p:sp>
      <p:sp>
        <p:nvSpPr>
          <p:cNvPr id="13" name="Text Placeholder 13">
            <a:extLst>
              <a:ext uri="{FF2B5EF4-FFF2-40B4-BE49-F238E27FC236}">
                <a16:creationId xmlns:a16="http://schemas.microsoft.com/office/drawing/2014/main" xmlns="" id="{82FAB4CE-F195-450B-BFE8-E57416D42B08}"/>
              </a:ext>
            </a:extLst>
          </p:cNvPr>
          <p:cNvSpPr txBox="1">
            <a:spLocks/>
          </p:cNvSpPr>
          <p:nvPr/>
        </p:nvSpPr>
        <p:spPr>
          <a:xfrm>
            <a:off x="1546025" y="5027604"/>
            <a:ext cx="4521928" cy="469900"/>
          </a:xfrm>
          <a:prstGeom prst="rect">
            <a:avLst/>
          </a:prstGeom>
          <a:solidFill>
            <a:schemeClr val="accent1">
              <a:lumMod val="20000"/>
              <a:lumOff val="80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SHRA initiatives: SIDDSA pitch – 19 projects</a:t>
            </a:r>
          </a:p>
        </p:txBody>
      </p:sp>
      <p:sp>
        <p:nvSpPr>
          <p:cNvPr id="14" name="Text Placeholder 14">
            <a:extLst>
              <a:ext uri="{FF2B5EF4-FFF2-40B4-BE49-F238E27FC236}">
                <a16:creationId xmlns:a16="http://schemas.microsoft.com/office/drawing/2014/main" xmlns="" id="{80AD3764-5656-40B2-86AE-F43CC79F489C}"/>
              </a:ext>
            </a:extLst>
          </p:cNvPr>
          <p:cNvSpPr txBox="1">
            <a:spLocks/>
          </p:cNvSpPr>
          <p:nvPr/>
        </p:nvSpPr>
        <p:spPr>
          <a:xfrm>
            <a:off x="1546025" y="5525324"/>
            <a:ext cx="4521928" cy="469900"/>
          </a:xfrm>
          <a:prstGeom prst="rect">
            <a:avLst/>
          </a:prstGeom>
          <a:solidFill>
            <a:schemeClr val="accent1">
              <a:lumMod val="20000"/>
              <a:lumOff val="8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Projects with debt requirement</a:t>
            </a:r>
          </a:p>
        </p:txBody>
      </p:sp>
      <p:pic>
        <p:nvPicPr>
          <p:cNvPr id="15" name="Picture 14">
            <a:extLst>
              <a:ext uri="{FF2B5EF4-FFF2-40B4-BE49-F238E27FC236}">
                <a16:creationId xmlns:a16="http://schemas.microsoft.com/office/drawing/2014/main" xmlns="" id="{5DC103D7-1CAB-471C-A9D8-E61ED51966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8458" y="2362363"/>
            <a:ext cx="4918975" cy="3283677"/>
          </a:xfrm>
          <a:prstGeom prst="rect">
            <a:avLst/>
          </a:prstGeom>
          <a:ln w="127000" cap="sq">
            <a:solidFill>
              <a:schemeClr val="accent3"/>
            </a:solidFill>
            <a:miter lim="800000"/>
          </a:ln>
          <a:effectLst>
            <a:outerShdw blurRad="57150" dist="50800" dir="2700000" algn="tl" rotWithShape="0">
              <a:srgbClr val="000000">
                <a:alpha val="40000"/>
              </a:srgbClr>
            </a:outerShdw>
          </a:effectLst>
        </p:spPr>
      </p:pic>
      <p:sp>
        <p:nvSpPr>
          <p:cNvPr id="2" name="Title 1">
            <a:extLst>
              <a:ext uri="{FF2B5EF4-FFF2-40B4-BE49-F238E27FC236}">
                <a16:creationId xmlns:a16="http://schemas.microsoft.com/office/drawing/2014/main" xmlns="" id="{6A1F043B-3471-40BA-97FD-2C509254F228}"/>
              </a:ext>
            </a:extLst>
          </p:cNvPr>
          <p:cNvSpPr txBox="1">
            <a:spLocks/>
          </p:cNvSpPr>
          <p:nvPr/>
        </p:nvSpPr>
        <p:spPr>
          <a:xfrm>
            <a:off x="1490097" y="0"/>
            <a:ext cx="4946072" cy="581890"/>
          </a:xfrm>
          <a:prstGeom prst="rect">
            <a:avLst/>
          </a:prstGeom>
          <a:solidFill>
            <a:schemeClr val="tx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Arial" panose="020B0604020202020204" pitchFamily="34" charset="0"/>
                <a:cs typeface="Arial" panose="020B0604020202020204" pitchFamily="34" charset="0"/>
              </a:rPr>
              <a:t>NEF Property Webinar</a:t>
            </a:r>
            <a:endParaRPr lang="en-ZA"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4976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AD8CBA-841D-430E-BE70-7F0B80CD7C7B}"/>
              </a:ext>
            </a:extLst>
          </p:cNvPr>
          <p:cNvSpPr>
            <a:spLocks noGrp="1"/>
          </p:cNvSpPr>
          <p:nvPr>
            <p:ph type="title"/>
          </p:nvPr>
        </p:nvSpPr>
        <p:spPr>
          <a:xfrm>
            <a:off x="1614790" y="1001949"/>
            <a:ext cx="9739009" cy="823676"/>
          </a:xfrm>
        </p:spPr>
        <p:txBody>
          <a:bodyPr>
            <a:normAutofit fontScale="90000"/>
          </a:bodyPr>
          <a:lstStyle/>
          <a:p>
            <a:r>
              <a:rPr lang="en-US" sz="2800" b="1" dirty="0">
                <a:latin typeface="Arial" panose="020B0604020202020204" pitchFamily="34" charset="0"/>
                <a:cs typeface="Arial" panose="020B0604020202020204" pitchFamily="34" charset="0"/>
              </a:rPr>
              <a:t>What is social housing?</a:t>
            </a:r>
            <a:br>
              <a:rPr lang="en-US" sz="2800" b="1" dirty="0">
                <a:latin typeface="Arial" panose="020B0604020202020204" pitchFamily="34" charset="0"/>
                <a:cs typeface="Arial" panose="020B0604020202020204" pitchFamily="34" charset="0"/>
              </a:rPr>
            </a:br>
            <a:endParaRPr lang="en-ZA" sz="2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xmlns="" id="{93746137-DC0C-4E9F-9C51-EB717C91F691}"/>
              </a:ext>
            </a:extLst>
          </p:cNvPr>
          <p:cNvPicPr/>
          <p:nvPr/>
        </p:nvPicPr>
        <p:blipFill rotWithShape="1">
          <a:blip r:embed="rId3" cstate="print">
            <a:extLst>
              <a:ext uri="{28A0092B-C50C-407E-A947-70E740481C1C}">
                <a14:useLocalDpi xmlns:a14="http://schemas.microsoft.com/office/drawing/2010/main" val="0"/>
              </a:ext>
            </a:extLst>
          </a:blip>
          <a:srcRect l="1893" t="3536"/>
          <a:stretch/>
        </p:blipFill>
        <p:spPr bwMode="auto">
          <a:xfrm>
            <a:off x="9945194" y="3873081"/>
            <a:ext cx="2073135" cy="1640610"/>
          </a:xfrm>
          <a:prstGeom prst="rect">
            <a:avLst/>
          </a:prstGeom>
          <a:ln w="38100" cap="sq" cmpd="sng" algn="ctr">
            <a:solidFill>
              <a:srgbClr val="000000"/>
            </a:solidFill>
            <a:prstDash val="solid"/>
            <a:miter lim="800000"/>
            <a:headEnd type="none" w="med" len="med"/>
            <a:tailEnd type="none" w="med" len="med"/>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xmlns="" id="{ED27B546-7704-4DA2-95BE-25C990697675}"/>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480169" y="3857995"/>
            <a:ext cx="2262320" cy="16406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xmlns="" id="{1B0F0E52-0C61-41D6-971D-E211D802576E}"/>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124327" y="3844346"/>
            <a:ext cx="2153137" cy="16406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Content Placeholder 9">
            <a:extLst>
              <a:ext uri="{FF2B5EF4-FFF2-40B4-BE49-F238E27FC236}">
                <a16:creationId xmlns:a16="http://schemas.microsoft.com/office/drawing/2014/main" xmlns="" id="{C74C7027-B6E6-4C0F-8242-1EE30A42A176}"/>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02358" y="3873081"/>
            <a:ext cx="2053987" cy="16406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Picture 21">
            <a:extLst>
              <a:ext uri="{FF2B5EF4-FFF2-40B4-BE49-F238E27FC236}">
                <a16:creationId xmlns:a16="http://schemas.microsoft.com/office/drawing/2014/main" xmlns="" id="{3596B525-B946-48BC-B06F-3A538F629DAD}"/>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359050" y="3873081"/>
            <a:ext cx="2562572" cy="16406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4" name="TextBox 23">
            <a:extLst>
              <a:ext uri="{FF2B5EF4-FFF2-40B4-BE49-F238E27FC236}">
                <a16:creationId xmlns:a16="http://schemas.microsoft.com/office/drawing/2014/main" xmlns="" id="{349656EB-C742-4302-95BA-50A7C70EBE71}"/>
              </a:ext>
            </a:extLst>
          </p:cNvPr>
          <p:cNvSpPr txBox="1"/>
          <p:nvPr/>
        </p:nvSpPr>
        <p:spPr>
          <a:xfrm>
            <a:off x="1614790" y="2116034"/>
            <a:ext cx="8840673" cy="1323439"/>
          </a:xfrm>
          <a:prstGeom prst="rect">
            <a:avLst/>
          </a:prstGeom>
          <a:noFill/>
        </p:spPr>
        <p:txBody>
          <a:bodyPr wrap="square" rtlCol="0">
            <a:spAutoFit/>
          </a:bodyPr>
          <a:lstStyle/>
          <a:p>
            <a:r>
              <a:rPr lang="en-ZA" sz="1600" dirty="0">
                <a:latin typeface="Arial" panose="020B0604020202020204" pitchFamily="34" charset="0"/>
                <a:cs typeface="Arial" panose="020B0604020202020204" pitchFamily="34" charset="0"/>
              </a:rPr>
              <a:t>Rental accommodation for people earning between R1500 and R15 000 per month and therefore do not qualify for a BNG house or a housing bond.</a:t>
            </a:r>
          </a:p>
          <a:p>
            <a:endParaRPr lang="en-ZA" sz="1600" dirty="0">
              <a:latin typeface="Arial" panose="020B0604020202020204" pitchFamily="34" charset="0"/>
              <a:cs typeface="Arial" panose="020B0604020202020204" pitchFamily="34" charset="0"/>
            </a:endParaRPr>
          </a:p>
          <a:p>
            <a:r>
              <a:rPr lang="en-ZA" sz="1600" dirty="0">
                <a:latin typeface="Arial" panose="020B0604020202020204" pitchFamily="34" charset="0"/>
                <a:cs typeface="Arial" panose="020B0604020202020204" pitchFamily="34" charset="0"/>
              </a:rPr>
              <a:t>Social housing is partly subsidised by the government and therefore this high-quality accommodation is kept at affordable rental rates.</a:t>
            </a:r>
          </a:p>
        </p:txBody>
      </p:sp>
      <p:sp>
        <p:nvSpPr>
          <p:cNvPr id="3" name="Title 1">
            <a:extLst>
              <a:ext uri="{FF2B5EF4-FFF2-40B4-BE49-F238E27FC236}">
                <a16:creationId xmlns:a16="http://schemas.microsoft.com/office/drawing/2014/main" xmlns="" id="{8214EAF5-0AFF-4F3B-83E2-A522467A1668}"/>
              </a:ext>
            </a:extLst>
          </p:cNvPr>
          <p:cNvSpPr txBox="1">
            <a:spLocks/>
          </p:cNvSpPr>
          <p:nvPr/>
        </p:nvSpPr>
        <p:spPr>
          <a:xfrm>
            <a:off x="1490097" y="0"/>
            <a:ext cx="4946072" cy="581890"/>
          </a:xfrm>
          <a:prstGeom prst="rect">
            <a:avLst/>
          </a:prstGeom>
          <a:solidFill>
            <a:schemeClr val="tx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Arial" panose="020B0604020202020204" pitchFamily="34" charset="0"/>
                <a:cs typeface="Arial" panose="020B0604020202020204" pitchFamily="34" charset="0"/>
              </a:rPr>
              <a:t>NEF Property Webinar</a:t>
            </a:r>
            <a:endParaRPr lang="en-ZA"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6050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12E744D7-6C80-4344-B940-429927CAFC34}"/>
              </a:ext>
            </a:extLst>
          </p:cNvPr>
          <p:cNvSpPr>
            <a:spLocks noGrp="1"/>
          </p:cNvSpPr>
          <p:nvPr>
            <p:ph type="title"/>
          </p:nvPr>
        </p:nvSpPr>
        <p:spPr>
          <a:xfrm>
            <a:off x="1490097" y="1223624"/>
            <a:ext cx="9739009" cy="823676"/>
          </a:xfrm>
        </p:spPr>
        <p:txBody>
          <a:bodyPr>
            <a:normAutofit fontScale="90000"/>
          </a:bodyPr>
          <a:lstStyle/>
          <a:p>
            <a:r>
              <a:rPr lang="en-US" sz="2800" b="1" dirty="0">
                <a:latin typeface="Arial" panose="020B0604020202020204" pitchFamily="34" charset="0"/>
                <a:cs typeface="Arial" panose="020B0604020202020204" pitchFamily="34" charset="0"/>
              </a:rPr>
              <a:t>Agenda</a:t>
            </a:r>
            <a:br>
              <a:rPr lang="en-US" sz="2800" b="1" dirty="0">
                <a:latin typeface="Arial" panose="020B0604020202020204" pitchFamily="34" charset="0"/>
                <a:cs typeface="Arial" panose="020B0604020202020204" pitchFamily="34" charset="0"/>
              </a:rPr>
            </a:br>
            <a:endParaRPr lang="en-ZA" sz="2800" dirty="0">
              <a:latin typeface="Arial" panose="020B0604020202020204" pitchFamily="34" charset="0"/>
              <a:cs typeface="Arial" panose="020B0604020202020204" pitchFamily="34" charset="0"/>
            </a:endParaRPr>
          </a:p>
        </p:txBody>
      </p:sp>
      <p:sp>
        <p:nvSpPr>
          <p:cNvPr id="7" name="Text Placeholder 13">
            <a:extLst>
              <a:ext uri="{FF2B5EF4-FFF2-40B4-BE49-F238E27FC236}">
                <a16:creationId xmlns:a16="http://schemas.microsoft.com/office/drawing/2014/main" xmlns="" id="{BBDD5306-08FB-46BB-B127-5E31C25D9402}"/>
              </a:ext>
            </a:extLst>
          </p:cNvPr>
          <p:cNvSpPr txBox="1">
            <a:spLocks/>
          </p:cNvSpPr>
          <p:nvPr/>
        </p:nvSpPr>
        <p:spPr>
          <a:xfrm>
            <a:off x="1546025" y="2047300"/>
            <a:ext cx="4521928" cy="469900"/>
          </a:xfrm>
          <a:prstGeom prst="rect">
            <a:avLst/>
          </a:prstGeom>
          <a:solidFill>
            <a:schemeClr val="accent1">
              <a:lumMod val="20000"/>
              <a:lumOff val="80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SHRA mandate</a:t>
            </a:r>
          </a:p>
        </p:txBody>
      </p:sp>
      <p:sp>
        <p:nvSpPr>
          <p:cNvPr id="8" name="Text Placeholder 14">
            <a:extLst>
              <a:ext uri="{FF2B5EF4-FFF2-40B4-BE49-F238E27FC236}">
                <a16:creationId xmlns:a16="http://schemas.microsoft.com/office/drawing/2014/main" xmlns="" id="{F10E1146-5971-4E50-925D-135603519847}"/>
              </a:ext>
            </a:extLst>
          </p:cNvPr>
          <p:cNvSpPr txBox="1">
            <a:spLocks/>
          </p:cNvSpPr>
          <p:nvPr/>
        </p:nvSpPr>
        <p:spPr>
          <a:xfrm>
            <a:off x="1546025" y="2529900"/>
            <a:ext cx="4521928" cy="469900"/>
          </a:xfrm>
          <a:prstGeom prst="rect">
            <a:avLst/>
          </a:prstGeom>
          <a:solidFill>
            <a:schemeClr val="accent1">
              <a:lumMod val="20000"/>
              <a:lumOff val="8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Social housing</a:t>
            </a:r>
          </a:p>
        </p:txBody>
      </p:sp>
      <p:sp>
        <p:nvSpPr>
          <p:cNvPr id="9" name="Text Placeholder 13">
            <a:extLst>
              <a:ext uri="{FF2B5EF4-FFF2-40B4-BE49-F238E27FC236}">
                <a16:creationId xmlns:a16="http://schemas.microsoft.com/office/drawing/2014/main" xmlns="" id="{A5740E16-517C-4873-A630-B0D86C3C4348}"/>
              </a:ext>
            </a:extLst>
          </p:cNvPr>
          <p:cNvSpPr txBox="1">
            <a:spLocks/>
          </p:cNvSpPr>
          <p:nvPr/>
        </p:nvSpPr>
        <p:spPr>
          <a:xfrm>
            <a:off x="1546025" y="3038872"/>
            <a:ext cx="4521928" cy="469900"/>
          </a:xfrm>
          <a:prstGeom prst="rect">
            <a:avLst/>
          </a:prstGeom>
          <a:solidFill>
            <a:schemeClr val="accent2"/>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Economic climate</a:t>
            </a:r>
          </a:p>
        </p:txBody>
      </p:sp>
      <p:sp>
        <p:nvSpPr>
          <p:cNvPr id="10" name="Text Placeholder 14">
            <a:extLst>
              <a:ext uri="{FF2B5EF4-FFF2-40B4-BE49-F238E27FC236}">
                <a16:creationId xmlns:a16="http://schemas.microsoft.com/office/drawing/2014/main" xmlns="" id="{F9F85670-BA8F-4803-AC02-CA989B1624D5}"/>
              </a:ext>
            </a:extLst>
          </p:cNvPr>
          <p:cNvSpPr txBox="1">
            <a:spLocks/>
          </p:cNvSpPr>
          <p:nvPr/>
        </p:nvSpPr>
        <p:spPr>
          <a:xfrm>
            <a:off x="1546025" y="3534302"/>
            <a:ext cx="4521928" cy="469900"/>
          </a:xfrm>
          <a:prstGeom prst="rect">
            <a:avLst/>
          </a:prstGeom>
          <a:solidFill>
            <a:schemeClr val="accent1">
              <a:lumMod val="20000"/>
              <a:lumOff val="8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Infrastructure investment</a:t>
            </a:r>
          </a:p>
        </p:txBody>
      </p:sp>
      <p:sp>
        <p:nvSpPr>
          <p:cNvPr id="11" name="Text Placeholder 13">
            <a:extLst>
              <a:ext uri="{FF2B5EF4-FFF2-40B4-BE49-F238E27FC236}">
                <a16:creationId xmlns:a16="http://schemas.microsoft.com/office/drawing/2014/main" xmlns="" id="{BF978464-AF60-4D60-A5EC-FAE494157941}"/>
              </a:ext>
            </a:extLst>
          </p:cNvPr>
          <p:cNvSpPr txBox="1">
            <a:spLocks/>
          </p:cNvSpPr>
          <p:nvPr/>
        </p:nvSpPr>
        <p:spPr>
          <a:xfrm>
            <a:off x="1546025" y="4029732"/>
            <a:ext cx="4521928" cy="469900"/>
          </a:xfrm>
          <a:prstGeom prst="rect">
            <a:avLst/>
          </a:prstGeom>
          <a:solidFill>
            <a:schemeClr val="accent1">
              <a:lumMod val="20000"/>
              <a:lumOff val="80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SHRA project pipeline (not yet accredited)</a:t>
            </a:r>
          </a:p>
        </p:txBody>
      </p:sp>
      <p:sp>
        <p:nvSpPr>
          <p:cNvPr id="12" name="Text Placeholder 14">
            <a:extLst>
              <a:ext uri="{FF2B5EF4-FFF2-40B4-BE49-F238E27FC236}">
                <a16:creationId xmlns:a16="http://schemas.microsoft.com/office/drawing/2014/main" xmlns="" id="{92161D13-E0E1-4F4A-87A6-CC4122340189}"/>
              </a:ext>
            </a:extLst>
          </p:cNvPr>
          <p:cNvSpPr txBox="1">
            <a:spLocks/>
          </p:cNvSpPr>
          <p:nvPr/>
        </p:nvSpPr>
        <p:spPr>
          <a:xfrm>
            <a:off x="1546025" y="4528668"/>
            <a:ext cx="4521928" cy="469900"/>
          </a:xfrm>
          <a:prstGeom prst="rect">
            <a:avLst/>
          </a:prstGeom>
          <a:solidFill>
            <a:schemeClr val="accent1">
              <a:lumMod val="20000"/>
              <a:lumOff val="8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SHRA initiatives: Response to expression of interest</a:t>
            </a:r>
          </a:p>
        </p:txBody>
      </p:sp>
      <p:sp>
        <p:nvSpPr>
          <p:cNvPr id="13" name="Text Placeholder 13">
            <a:extLst>
              <a:ext uri="{FF2B5EF4-FFF2-40B4-BE49-F238E27FC236}">
                <a16:creationId xmlns:a16="http://schemas.microsoft.com/office/drawing/2014/main" xmlns="" id="{82FAB4CE-F195-450B-BFE8-E57416D42B08}"/>
              </a:ext>
            </a:extLst>
          </p:cNvPr>
          <p:cNvSpPr txBox="1">
            <a:spLocks/>
          </p:cNvSpPr>
          <p:nvPr/>
        </p:nvSpPr>
        <p:spPr>
          <a:xfrm>
            <a:off x="1546025" y="5027604"/>
            <a:ext cx="4521928" cy="469900"/>
          </a:xfrm>
          <a:prstGeom prst="rect">
            <a:avLst/>
          </a:prstGeom>
          <a:solidFill>
            <a:schemeClr val="accent1">
              <a:lumMod val="20000"/>
              <a:lumOff val="80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SHRA initiatives: SIDDSA pitch – 19 projects</a:t>
            </a:r>
          </a:p>
        </p:txBody>
      </p:sp>
      <p:sp>
        <p:nvSpPr>
          <p:cNvPr id="14" name="Text Placeholder 14">
            <a:extLst>
              <a:ext uri="{FF2B5EF4-FFF2-40B4-BE49-F238E27FC236}">
                <a16:creationId xmlns:a16="http://schemas.microsoft.com/office/drawing/2014/main" xmlns="" id="{80AD3764-5656-40B2-86AE-F43CC79F489C}"/>
              </a:ext>
            </a:extLst>
          </p:cNvPr>
          <p:cNvSpPr txBox="1">
            <a:spLocks/>
          </p:cNvSpPr>
          <p:nvPr/>
        </p:nvSpPr>
        <p:spPr>
          <a:xfrm>
            <a:off x="1546025" y="5525324"/>
            <a:ext cx="4521928" cy="469900"/>
          </a:xfrm>
          <a:prstGeom prst="rect">
            <a:avLst/>
          </a:prstGeom>
          <a:solidFill>
            <a:schemeClr val="accent1">
              <a:lumMod val="20000"/>
              <a:lumOff val="8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600" dirty="0">
                <a:solidFill>
                  <a:schemeClr val="tx1"/>
                </a:solidFill>
                <a:latin typeface="Arial" panose="020B0604020202020204" pitchFamily="34" charset="0"/>
                <a:cs typeface="Arial" panose="020B0604020202020204" pitchFamily="34" charset="0"/>
              </a:rPr>
              <a:t>Projects with debt requirement</a:t>
            </a:r>
          </a:p>
        </p:txBody>
      </p:sp>
      <p:pic>
        <p:nvPicPr>
          <p:cNvPr id="15" name="Picture 14">
            <a:extLst>
              <a:ext uri="{FF2B5EF4-FFF2-40B4-BE49-F238E27FC236}">
                <a16:creationId xmlns:a16="http://schemas.microsoft.com/office/drawing/2014/main" xmlns="" id="{5DC103D7-1CAB-471C-A9D8-E61ED51966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8458" y="2362363"/>
            <a:ext cx="4918975" cy="3283677"/>
          </a:xfrm>
          <a:prstGeom prst="rect">
            <a:avLst/>
          </a:prstGeom>
          <a:ln w="127000" cap="sq">
            <a:solidFill>
              <a:schemeClr val="accent3"/>
            </a:solidFill>
            <a:miter lim="800000"/>
          </a:ln>
          <a:effectLst>
            <a:outerShdw blurRad="57150" dist="50800" dir="2700000" algn="tl" rotWithShape="0">
              <a:srgbClr val="000000">
                <a:alpha val="40000"/>
              </a:srgbClr>
            </a:outerShdw>
          </a:effectLst>
        </p:spPr>
      </p:pic>
      <p:sp>
        <p:nvSpPr>
          <p:cNvPr id="2" name="Title 1">
            <a:extLst>
              <a:ext uri="{FF2B5EF4-FFF2-40B4-BE49-F238E27FC236}">
                <a16:creationId xmlns:a16="http://schemas.microsoft.com/office/drawing/2014/main" xmlns="" id="{C95303BC-3D53-4DCA-ABB8-C9EDA3FD4340}"/>
              </a:ext>
            </a:extLst>
          </p:cNvPr>
          <p:cNvSpPr txBox="1">
            <a:spLocks/>
          </p:cNvSpPr>
          <p:nvPr/>
        </p:nvSpPr>
        <p:spPr>
          <a:xfrm>
            <a:off x="1490097" y="0"/>
            <a:ext cx="4946072" cy="581890"/>
          </a:xfrm>
          <a:prstGeom prst="rect">
            <a:avLst/>
          </a:prstGeom>
          <a:solidFill>
            <a:schemeClr val="tx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Arial" panose="020B0604020202020204" pitchFamily="34" charset="0"/>
                <a:cs typeface="Arial" panose="020B0604020202020204" pitchFamily="34" charset="0"/>
              </a:rPr>
              <a:t>NEF Property Webinar</a:t>
            </a:r>
            <a:endParaRPr lang="en-ZA"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5104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F8873E3F-F2FD-40F7-8C72-CB864C5F1202}"/>
              </a:ext>
            </a:extLst>
          </p:cNvPr>
          <p:cNvPicPr>
            <a:picLocks noChangeAspect="1"/>
          </p:cNvPicPr>
          <p:nvPr/>
        </p:nvPicPr>
        <p:blipFill rotWithShape="1">
          <a:blip r:embed="rId3"/>
          <a:srcRect l="9291" t="14593" r="40560" b="31334"/>
          <a:stretch/>
        </p:blipFill>
        <p:spPr>
          <a:xfrm>
            <a:off x="263662" y="3699483"/>
            <a:ext cx="4481211" cy="2716585"/>
          </a:xfrm>
          <a:prstGeom prst="rect">
            <a:avLst/>
          </a:prstGeom>
        </p:spPr>
      </p:pic>
      <p:sp>
        <p:nvSpPr>
          <p:cNvPr id="2" name="Title 1">
            <a:extLst>
              <a:ext uri="{FF2B5EF4-FFF2-40B4-BE49-F238E27FC236}">
                <a16:creationId xmlns:a16="http://schemas.microsoft.com/office/drawing/2014/main" xmlns="" id="{B4AD8CBA-841D-430E-BE70-7F0B80CD7C7B}"/>
              </a:ext>
            </a:extLst>
          </p:cNvPr>
          <p:cNvSpPr>
            <a:spLocks noGrp="1"/>
          </p:cNvSpPr>
          <p:nvPr>
            <p:ph type="title"/>
          </p:nvPr>
        </p:nvSpPr>
        <p:spPr>
          <a:xfrm>
            <a:off x="1382562" y="890446"/>
            <a:ext cx="9739009" cy="823676"/>
          </a:xfrm>
        </p:spPr>
        <p:txBody>
          <a:bodyPr>
            <a:normAutofit fontScale="90000"/>
          </a:bodyPr>
          <a:lstStyle/>
          <a:p>
            <a:r>
              <a:rPr lang="en-US" sz="2800" b="1" dirty="0">
                <a:latin typeface="Arial" panose="020B0604020202020204" pitchFamily="34" charset="0"/>
                <a:cs typeface="Arial" panose="020B0604020202020204" pitchFamily="34" charset="0"/>
              </a:rPr>
              <a:t>Declining economic growth</a:t>
            </a:r>
            <a:br>
              <a:rPr lang="en-US" sz="2800" b="1" dirty="0">
                <a:latin typeface="Arial" panose="020B0604020202020204" pitchFamily="34" charset="0"/>
                <a:cs typeface="Arial" panose="020B0604020202020204" pitchFamily="34" charset="0"/>
              </a:rPr>
            </a:br>
            <a:endParaRPr lang="en-ZA" sz="28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xmlns="" id="{A0C6E062-7D27-41B3-892A-A395717E476B}"/>
              </a:ext>
            </a:extLst>
          </p:cNvPr>
          <p:cNvPicPr>
            <a:picLocks noChangeAspect="1"/>
          </p:cNvPicPr>
          <p:nvPr/>
        </p:nvPicPr>
        <p:blipFill rotWithShape="1">
          <a:blip r:embed="rId4"/>
          <a:srcRect l="13244" t="17299" r="14254" b="26608"/>
          <a:stretch/>
        </p:blipFill>
        <p:spPr>
          <a:xfrm>
            <a:off x="263663" y="1750215"/>
            <a:ext cx="4481210" cy="1949268"/>
          </a:xfrm>
          <a:prstGeom prst="rect">
            <a:avLst/>
          </a:prstGeom>
        </p:spPr>
      </p:pic>
      <p:pic>
        <p:nvPicPr>
          <p:cNvPr id="4" name="Picture 3">
            <a:extLst>
              <a:ext uri="{FF2B5EF4-FFF2-40B4-BE49-F238E27FC236}">
                <a16:creationId xmlns:a16="http://schemas.microsoft.com/office/drawing/2014/main" xmlns="" id="{E3E563E3-BE4B-490B-A012-DD5FE05F3ABA}"/>
              </a:ext>
            </a:extLst>
          </p:cNvPr>
          <p:cNvPicPr>
            <a:picLocks noChangeAspect="1"/>
          </p:cNvPicPr>
          <p:nvPr/>
        </p:nvPicPr>
        <p:blipFill rotWithShape="1">
          <a:blip r:embed="rId5"/>
          <a:srcRect l="26418" t="45793" r="29030" b="40294"/>
          <a:stretch/>
        </p:blipFill>
        <p:spPr>
          <a:xfrm rot="20411322">
            <a:off x="645" y="4483873"/>
            <a:ext cx="4037749" cy="708912"/>
          </a:xfrm>
          <a:prstGeom prst="rect">
            <a:avLst/>
          </a:prstGeom>
        </p:spPr>
      </p:pic>
      <p:pic>
        <p:nvPicPr>
          <p:cNvPr id="9" name="Picture 8">
            <a:extLst>
              <a:ext uri="{FF2B5EF4-FFF2-40B4-BE49-F238E27FC236}">
                <a16:creationId xmlns:a16="http://schemas.microsoft.com/office/drawing/2014/main" xmlns="" id="{4395437F-FE51-4FD3-ABB9-7A98DE89EF1C}"/>
              </a:ext>
            </a:extLst>
          </p:cNvPr>
          <p:cNvPicPr>
            <a:picLocks noChangeAspect="1"/>
          </p:cNvPicPr>
          <p:nvPr/>
        </p:nvPicPr>
        <p:blipFill rotWithShape="1">
          <a:blip r:embed="rId6"/>
          <a:srcRect l="14664" t="57715" r="40448" b="28746"/>
          <a:stretch/>
        </p:blipFill>
        <p:spPr>
          <a:xfrm>
            <a:off x="1614790" y="1774684"/>
            <a:ext cx="3819115" cy="647631"/>
          </a:xfrm>
          <a:prstGeom prst="rect">
            <a:avLst/>
          </a:prstGeom>
        </p:spPr>
      </p:pic>
      <p:sp>
        <p:nvSpPr>
          <p:cNvPr id="5" name="TextBox 4">
            <a:extLst>
              <a:ext uri="{FF2B5EF4-FFF2-40B4-BE49-F238E27FC236}">
                <a16:creationId xmlns:a16="http://schemas.microsoft.com/office/drawing/2014/main" xmlns="" id="{9B299598-D4EE-4FBE-B12D-3B0170CC3468}"/>
              </a:ext>
            </a:extLst>
          </p:cNvPr>
          <p:cNvSpPr txBox="1"/>
          <p:nvPr/>
        </p:nvSpPr>
        <p:spPr>
          <a:xfrm>
            <a:off x="5960364" y="1001949"/>
            <a:ext cx="5967973" cy="4616648"/>
          </a:xfrm>
          <a:prstGeom prst="rect">
            <a:avLst/>
          </a:prstGeom>
          <a:solidFill>
            <a:schemeClr val="bg1">
              <a:lumMod val="85000"/>
            </a:schemeClr>
          </a:solidFill>
        </p:spPr>
        <p:txBody>
          <a:bodyPr wrap="square" rtlCol="0">
            <a:spAutoFit/>
          </a:bodyPr>
          <a:lstStyle/>
          <a:p>
            <a:pPr marL="285750" indent="-285750">
              <a:buFont typeface="Arial" panose="020B0604020202020204" pitchFamily="34" charset="0"/>
              <a:buChar char="•"/>
            </a:pPr>
            <a:r>
              <a:rPr lang="en-ZA" sz="1400" dirty="0">
                <a:latin typeface="Arial" panose="020B0604020202020204" pitchFamily="34" charset="0"/>
                <a:cs typeface="Arial" panose="020B0604020202020204" pitchFamily="34" charset="0"/>
              </a:rPr>
              <a:t>51% shrinkage in GDP in the past quarter when compared with the same period in 2019.</a:t>
            </a:r>
          </a:p>
          <a:p>
            <a:pPr marL="285750" indent="-285750">
              <a:buFont typeface="Arial" panose="020B0604020202020204" pitchFamily="34" charset="0"/>
              <a:buChar char="•"/>
            </a:pPr>
            <a:endParaRPr lang="en-ZA"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a:latin typeface="Arial" panose="020B0604020202020204" pitchFamily="34" charset="0"/>
                <a:cs typeface="Arial" panose="020B0604020202020204" pitchFamily="34" charset="0"/>
              </a:rPr>
              <a:t>South African GDP will </a:t>
            </a:r>
            <a:r>
              <a:rPr lang="en-ZA" sz="1400" u="sng" dirty="0">
                <a:latin typeface="Arial" panose="020B0604020202020204" pitchFamily="34" charset="0"/>
                <a:cs typeface="Arial" panose="020B0604020202020204" pitchFamily="34" charset="0"/>
              </a:rPr>
              <a:t>shrink</a:t>
            </a:r>
            <a:r>
              <a:rPr lang="en-ZA" sz="1400" dirty="0">
                <a:latin typeface="Arial" panose="020B0604020202020204" pitchFamily="34" charset="0"/>
                <a:cs typeface="Arial" panose="020B0604020202020204" pitchFamily="34" charset="0"/>
              </a:rPr>
              <a:t> by between 7% and 16% in 2020 as a direct result of COVID-19.</a:t>
            </a:r>
          </a:p>
          <a:p>
            <a:pPr marL="285750" indent="-285750">
              <a:buFont typeface="Arial" panose="020B0604020202020204" pitchFamily="34" charset="0"/>
              <a:buChar char="•"/>
            </a:pPr>
            <a:endParaRPr lang="en-ZA"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a:latin typeface="Arial" panose="020B0604020202020204" pitchFamily="34" charset="0"/>
                <a:cs typeface="Arial" panose="020B0604020202020204" pitchFamily="34" charset="0"/>
              </a:rPr>
              <a:t>South African Debt to GDP was already 62,6% in 2019 before GDP shrank, and is expected to reach 81,8%</a:t>
            </a:r>
          </a:p>
          <a:p>
            <a:pPr marL="285750" indent="-285750">
              <a:buFont typeface="Arial" panose="020B0604020202020204" pitchFamily="34" charset="0"/>
              <a:buChar char="•"/>
            </a:pPr>
            <a:r>
              <a:rPr lang="en-ZA" sz="1400" dirty="0">
                <a:latin typeface="Arial" panose="020B0604020202020204" pitchFamily="34" charset="0"/>
                <a:cs typeface="Arial" panose="020B0604020202020204" pitchFamily="34" charset="0"/>
              </a:rPr>
              <a:t>by the end of 2020.</a:t>
            </a:r>
          </a:p>
          <a:p>
            <a:pPr marL="285750" indent="-285750">
              <a:buFont typeface="Arial" panose="020B0604020202020204" pitchFamily="34" charset="0"/>
              <a:buChar char="•"/>
            </a:pPr>
            <a:endParaRPr lang="en-ZA"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a:latin typeface="Arial" panose="020B0604020202020204" pitchFamily="34" charset="0"/>
                <a:cs typeface="Arial" panose="020B0604020202020204" pitchFamily="34" charset="0"/>
              </a:rPr>
              <a:t>South African unemployment rate rose to 30,1% in the first three months of the year before the COVID-19 </a:t>
            </a:r>
          </a:p>
          <a:p>
            <a:pPr marL="285750" indent="-285750">
              <a:buFont typeface="Arial" panose="020B0604020202020204" pitchFamily="34" charset="0"/>
              <a:buChar char="•"/>
            </a:pPr>
            <a:r>
              <a:rPr lang="en-ZA" sz="1400" dirty="0">
                <a:latin typeface="Arial" panose="020B0604020202020204" pitchFamily="34" charset="0"/>
                <a:cs typeface="Arial" panose="020B0604020202020204" pitchFamily="34" charset="0"/>
              </a:rPr>
              <a:t>lockdown and the unemployment rate is projected to reach 37% in 2021 according to some economists.</a:t>
            </a:r>
          </a:p>
          <a:p>
            <a:pPr marL="285750" indent="-285750">
              <a:buFont typeface="Arial" panose="020B0604020202020204" pitchFamily="34" charset="0"/>
              <a:buChar char="•"/>
            </a:pPr>
            <a:endParaRPr lang="en-ZA"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a:latin typeface="Arial" panose="020B0604020202020204" pitchFamily="34" charset="0"/>
                <a:cs typeface="Arial" panose="020B0604020202020204" pitchFamily="34" charset="0"/>
              </a:rPr>
              <a:t>Businesses closing their doors and many families have experienced lay offs of either one or both bread winners.</a:t>
            </a:r>
          </a:p>
          <a:p>
            <a:pPr marL="285750" indent="-285750">
              <a:buFont typeface="Arial" panose="020B0604020202020204" pitchFamily="34" charset="0"/>
              <a:buChar char="•"/>
            </a:pPr>
            <a:endParaRPr lang="en-ZA"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a:latin typeface="Arial" panose="020B0604020202020204" pitchFamily="34" charset="0"/>
                <a:cs typeface="Arial" panose="020B0604020202020204" pitchFamily="34" charset="0"/>
              </a:rPr>
              <a:t>The economy is a system and damage this severe can never take place and leave an already inefficient public sector untouched.</a:t>
            </a:r>
          </a:p>
          <a:p>
            <a:pPr marL="285750" indent="-285750">
              <a:buFont typeface="Arial" panose="020B0604020202020204" pitchFamily="34" charset="0"/>
              <a:buChar char="•"/>
            </a:pPr>
            <a:endParaRPr lang="en-ZA" sz="1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CA81AA5D-A1C2-4EB9-8127-AF9E703BD9F8}"/>
              </a:ext>
            </a:extLst>
          </p:cNvPr>
          <p:cNvSpPr txBox="1"/>
          <p:nvPr/>
        </p:nvSpPr>
        <p:spPr>
          <a:xfrm>
            <a:off x="5043336" y="5618597"/>
            <a:ext cx="4047111" cy="1169551"/>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ZA" sz="1400" dirty="0">
                <a:latin typeface="Arial" panose="020B0604020202020204" pitchFamily="34" charset="0"/>
                <a:ea typeface="Calibri" panose="020F0502020204030204" pitchFamily="34" charset="0"/>
              </a:rPr>
              <a:t>C</a:t>
            </a:r>
            <a:r>
              <a:rPr lang="en-ZA" sz="1400" dirty="0">
                <a:effectLst/>
                <a:latin typeface="Arial" panose="020B0604020202020204" pitchFamily="34" charset="0"/>
                <a:ea typeface="Calibri" panose="020F0502020204030204" pitchFamily="34" charset="0"/>
              </a:rPr>
              <a:t>onstruction industry has  insufficient work to support the capacity of the industry;</a:t>
            </a:r>
          </a:p>
          <a:p>
            <a:pPr marL="285750" indent="-285750">
              <a:buFont typeface="Arial" panose="020B0604020202020204" pitchFamily="34" charset="0"/>
              <a:buChar char="•"/>
            </a:pPr>
            <a:r>
              <a:rPr lang="en-ZA" sz="1400" dirty="0">
                <a:latin typeface="Arial" panose="020B0604020202020204" pitchFamily="34" charset="0"/>
                <a:ea typeface="Calibri" panose="020F0502020204030204" pitchFamily="34" charset="0"/>
              </a:rPr>
              <a:t>O</a:t>
            </a:r>
            <a:r>
              <a:rPr lang="en-ZA" sz="1400" dirty="0">
                <a:effectLst/>
                <a:latin typeface="Arial" panose="020B0604020202020204" pitchFamily="34" charset="0"/>
                <a:ea typeface="Calibri" panose="020F0502020204030204" pitchFamily="34" charset="0"/>
              </a:rPr>
              <a:t>rder book of construction enterprises remains too lean for them to sustain their overheads over a prolonged period of time.</a:t>
            </a:r>
          </a:p>
        </p:txBody>
      </p:sp>
      <p:sp>
        <p:nvSpPr>
          <p:cNvPr id="7" name="Title 1">
            <a:extLst>
              <a:ext uri="{FF2B5EF4-FFF2-40B4-BE49-F238E27FC236}">
                <a16:creationId xmlns:a16="http://schemas.microsoft.com/office/drawing/2014/main" xmlns="" id="{08A81F5A-EFAE-42BD-AE3F-E59247E0563C}"/>
              </a:ext>
            </a:extLst>
          </p:cNvPr>
          <p:cNvSpPr txBox="1">
            <a:spLocks/>
          </p:cNvSpPr>
          <p:nvPr/>
        </p:nvSpPr>
        <p:spPr>
          <a:xfrm>
            <a:off x="1490097" y="0"/>
            <a:ext cx="4946072" cy="581890"/>
          </a:xfrm>
          <a:prstGeom prst="rect">
            <a:avLst/>
          </a:prstGeom>
          <a:solidFill>
            <a:schemeClr val="tx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Arial" panose="020B0604020202020204" pitchFamily="34" charset="0"/>
                <a:cs typeface="Arial" panose="020B0604020202020204" pitchFamily="34" charset="0"/>
              </a:rPr>
              <a:t>NEF Property Webinar</a:t>
            </a:r>
            <a:endParaRPr lang="en-ZA"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64768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LFw_eo9F06HuMHqWPqoW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wBcJ0GenRECSN1ZijRS3T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_5lUxBPqP0.fq7aYdLyjG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Mu4vNghSbE2Flr0FlAAxv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RKKshnwUm.dnQYpSO1B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bMsebKYb.Uq5ZZhh4eQfF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mLtkfBmJv0GBAgV3Sd8Fi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khlIP81vHku7fuzXzZrGM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OYauCJbxeEq7VH6EKfwMX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KnZmrubsGk6jrO8tVCebO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868</TotalTime>
  <Words>2759</Words>
  <Application>Microsoft Office PowerPoint</Application>
  <PresentationFormat>Widescreen</PresentationFormat>
  <Paragraphs>702</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Helvetica</vt:lpstr>
      <vt:lpstr>Times New Roman</vt:lpstr>
      <vt:lpstr>Office Theme</vt:lpstr>
      <vt:lpstr>NEF Property Webinar </vt:lpstr>
      <vt:lpstr>Agenda </vt:lpstr>
      <vt:lpstr>SHRA MANDATE </vt:lpstr>
      <vt:lpstr>PowerPoint Presentation</vt:lpstr>
      <vt:lpstr>PowerPoint Presentation</vt:lpstr>
      <vt:lpstr>Agenda </vt:lpstr>
      <vt:lpstr>What is social housing? </vt:lpstr>
      <vt:lpstr>Agenda </vt:lpstr>
      <vt:lpstr>Declining economic growth </vt:lpstr>
      <vt:lpstr>Agenda </vt:lpstr>
      <vt:lpstr>Infrastructure development office* SIDS </vt:lpstr>
      <vt:lpstr>Agenda </vt:lpstr>
      <vt:lpstr>Project pipeline (not yet accredited) </vt:lpstr>
      <vt:lpstr>Project pipeline (not yet accredited) </vt:lpstr>
      <vt:lpstr>Project pipeline (not yet accredited) - Municipalities </vt:lpstr>
      <vt:lpstr>Agenda </vt:lpstr>
      <vt:lpstr>Responses to Expression of Interest </vt:lpstr>
      <vt:lpstr>Agenda </vt:lpstr>
      <vt:lpstr>SIDDSA presentation: Sector overview in graphs </vt:lpstr>
      <vt:lpstr>SIDDSA presentation: Investment opportunity </vt:lpstr>
      <vt:lpstr>Agenda </vt:lpstr>
      <vt:lpstr>Project Development &amp; Funding:  SHIP Active Projects Debt Requirements </vt:lpstr>
      <vt:lpstr>Project Development &amp; Funding:  SHIP Active Projects Debt Requirements </vt:lpstr>
      <vt:lpstr>Project Development &amp; Funding:  SHIP Active Projects Debt Requirements </vt:lpstr>
      <vt:lpstr>Project Development &amp; Funding:  SHIP Active Projects Debt Requirements </vt:lpstr>
      <vt:lpstr>Highlights and lowlights Emerging issues requiring immediate attention</vt:lpstr>
      <vt:lpstr>How to partner with the SHRA </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Carin de Kock</dc:creator>
  <cp:lastModifiedBy>Nthoto Khalema</cp:lastModifiedBy>
  <cp:revision>67</cp:revision>
  <dcterms:created xsi:type="dcterms:W3CDTF">2020-09-27T15:49:21Z</dcterms:created>
  <dcterms:modified xsi:type="dcterms:W3CDTF">2020-11-20T09:25:46Z</dcterms:modified>
</cp:coreProperties>
</file>